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4"/>
    <p:sldMasterId id="2147483663" r:id="rId5"/>
  </p:sldMasterIdLst>
  <p:notesMasterIdLst>
    <p:notesMasterId r:id="rId24"/>
  </p:notesMasterIdLst>
  <p:sldIdLst>
    <p:sldId id="305" r:id="rId6"/>
    <p:sldId id="347" r:id="rId7"/>
    <p:sldId id="4096" r:id="rId8"/>
    <p:sldId id="274" r:id="rId9"/>
    <p:sldId id="3379" r:id="rId10"/>
    <p:sldId id="3380" r:id="rId11"/>
    <p:sldId id="3381" r:id="rId12"/>
    <p:sldId id="373" r:id="rId13"/>
    <p:sldId id="374" r:id="rId14"/>
    <p:sldId id="3396" r:id="rId15"/>
    <p:sldId id="375" r:id="rId16"/>
    <p:sldId id="372" r:id="rId17"/>
    <p:sldId id="4097" r:id="rId18"/>
    <p:sldId id="345" r:id="rId19"/>
    <p:sldId id="3349" r:id="rId20"/>
    <p:sldId id="4098" r:id="rId21"/>
    <p:sldId id="3392" r:id="rId22"/>
    <p:sldId id="3393" r:id="rId23"/>
  </p:sldIdLst>
  <p:sldSz cx="18288000" cy="10287000"/>
  <p:notesSz cx="6858000" cy="9144000"/>
  <p:embeddedFontLst>
    <p:embeddedFont>
      <p:font typeface="Aptos SemiBold" panose="020B0004020202020204" pitchFamily="34" charset="0"/>
      <p:bold r:id="rId25"/>
      <p:boldItalic r:id="rId26"/>
    </p:embeddedFont>
    <p:embeddedFont>
      <p:font typeface="Lato Light" panose="020F0502020204030203" pitchFamily="34" charset="0"/>
      <p:regular r:id="rId27"/>
      <p:italic r:id="rId28"/>
    </p:embeddedFont>
    <p:embeddedFont>
      <p:font typeface="Montserrat Medium" pitchFamily="2" charset="0"/>
      <p:regular r:id="rId29"/>
      <p:italic r:id="rId30"/>
    </p:embeddedFont>
    <p:embeddedFont>
      <p:font typeface="Open Sans" panose="020B0606030504020204" pitchFamily="34" charset="0"/>
      <p:regular r:id="rId31"/>
      <p:bold r:id="rId32"/>
      <p:italic r:id="rId33"/>
      <p:boldItalic r:id="rId34"/>
    </p:embeddedFont>
    <p:embeddedFont>
      <p:font typeface="Roboto Light" panose="02000000000000000000" pitchFamily="2" charset="0"/>
      <p:regular r:id="rId35"/>
      <p: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D04B0051-53CD-4FEA-962D-625B7BAC5FBC}">
          <p14:sldIdLst>
            <p14:sldId id="305"/>
            <p14:sldId id="347"/>
            <p14:sldId id="4096"/>
          </p14:sldIdLst>
        </p14:section>
        <p14:section name="Table of Content" id="{BDEB30C6-2FAE-4C48-9EE8-5107049E6C3A}">
          <p14:sldIdLst>
            <p14:sldId id="274"/>
          </p14:sldIdLst>
        </p14:section>
        <p14:section name="Philippines Market" id="{7D8ADA6C-5758-45B2-9C9C-E7BDD80151E1}">
          <p14:sldIdLst>
            <p14:sldId id="3379"/>
            <p14:sldId id="3380"/>
            <p14:sldId id="3381"/>
            <p14:sldId id="373"/>
            <p14:sldId id="374"/>
            <p14:sldId id="3396"/>
            <p14:sldId id="375"/>
            <p14:sldId id="372"/>
          </p14:sldIdLst>
        </p14:section>
        <p14:section name="Comparative Analysis" id="{005258C6-F717-4A9F-805C-112287D08241}">
          <p14:sldIdLst>
            <p14:sldId id="4097"/>
            <p14:sldId id="345"/>
            <p14:sldId id="3349"/>
          </p14:sldIdLst>
        </p14:section>
        <p14:section name="Actionable Recommendations" id="{BBEFC5B7-D6E0-45F1-A7D8-56D41006B748}">
          <p14:sldIdLst>
            <p14:sldId id="4098"/>
            <p14:sldId id="3392"/>
            <p14:sldId id="3393"/>
          </p14:sldIdLst>
        </p14:section>
      </p14:sectionLst>
    </p:ext>
    <p:ext uri="{EFAFB233-063F-42B5-8137-9DF3F51BA10A}">
      <p15:sldGuideLst xmlns:p15="http://schemas.microsoft.com/office/powerpoint/2012/main">
        <p15:guide id="1" pos="360" userDrawn="1">
          <p15:clr>
            <a:srgbClr val="747775"/>
          </p15:clr>
        </p15:guide>
        <p15:guide id="2" orient="horz" pos="3858" userDrawn="1">
          <p15:clr>
            <a:srgbClr val="747775"/>
          </p15:clr>
        </p15:guide>
        <p15:guide id="3" pos="4712" userDrawn="1">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B8C27B-F173-B838-7AF5-E63470FB087B}" name="Hanh Thao Nguyen" initials="HT" userId="S::hanh.nguyenthao@fiingroup.vn::fd496b84-1eff-4b8a-93c4-582013ace4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50A4DB"/>
    <a:srgbClr val="034EA2"/>
    <a:srgbClr val="093461"/>
    <a:srgbClr val="C1DF8B"/>
    <a:srgbClr val="E1F4FD"/>
    <a:srgbClr val="97CA3D"/>
    <a:srgbClr val="A2D7FA"/>
    <a:srgbClr val="808080"/>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30" autoAdjust="0"/>
    <p:restoredTop sz="94658"/>
  </p:normalViewPr>
  <p:slideViewPr>
    <p:cSldViewPr snapToGrid="0">
      <p:cViewPr varScale="1">
        <p:scale>
          <a:sx n="70" d="100"/>
          <a:sy n="70" d="100"/>
        </p:scale>
        <p:origin x="882" y="84"/>
      </p:cViewPr>
      <p:guideLst>
        <p:guide pos="360"/>
        <p:guide orient="horz" pos="3858"/>
        <p:guide pos="47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font" Target="fonts/font10.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46001289505407"/>
          <c:y val="0.20846258943659443"/>
          <c:w val="0.83839705277804133"/>
          <c:h val="0.60846408797440465"/>
        </c:manualLayout>
      </c:layout>
      <c:barChart>
        <c:barDir val="col"/>
        <c:grouping val="clustered"/>
        <c:varyColors val="0"/>
        <c:ser>
          <c:idx val="1"/>
          <c:order val="0"/>
          <c:tx>
            <c:strRef>
              <c:f>Sheet1!$B$3</c:f>
              <c:strCache>
                <c:ptCount val="1"/>
                <c:pt idx="0">
                  <c:v>Total Market Capitalization (USD billion)  </c:v>
                </c:pt>
              </c:strCache>
            </c:strRef>
          </c:tx>
          <c:spPr>
            <a:solidFill>
              <a:srgbClr val="00B0F0"/>
            </a:solidFill>
            <a:ln>
              <a:noFill/>
            </a:ln>
            <a:effectLst/>
          </c:spPr>
          <c:invertIfNegative val="0"/>
          <c:dLbls>
            <c:dLbl>
              <c:idx val="0"/>
              <c:layout>
                <c:manualLayout>
                  <c:x val="-2.5599741986852415E-3"/>
                  <c:y val="0.4120168922623985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9F-40FA-ABB1-4BD9033A7857}"/>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Sheet1!$A$4:$A$10</c:f>
              <c:numCache>
                <c:formatCode>General</c:formatCode>
                <c:ptCount val="7"/>
                <c:pt idx="0">
                  <c:v>2019</c:v>
                </c:pt>
                <c:pt idx="1">
                  <c:v>2020</c:v>
                </c:pt>
                <c:pt idx="2">
                  <c:v>2021</c:v>
                </c:pt>
                <c:pt idx="3">
                  <c:v>2022</c:v>
                </c:pt>
                <c:pt idx="4">
                  <c:v>2023</c:v>
                </c:pt>
                <c:pt idx="5">
                  <c:v>2024</c:v>
                </c:pt>
                <c:pt idx="6">
                  <c:v>2025</c:v>
                </c:pt>
              </c:numCache>
            </c:numRef>
          </c:cat>
          <c:val>
            <c:numRef>
              <c:f>Sheet1!$B$4:$B$10</c:f>
              <c:numCache>
                <c:formatCode>0</c:formatCode>
                <c:ptCount val="7"/>
                <c:pt idx="0">
                  <c:v>336.63400000000001</c:v>
                </c:pt>
                <c:pt idx="1">
                  <c:v>329.21800000000002</c:v>
                </c:pt>
                <c:pt idx="2">
                  <c:v>358.83499999999998</c:v>
                </c:pt>
                <c:pt idx="3">
                  <c:v>301.327</c:v>
                </c:pt>
                <c:pt idx="4">
                  <c:v>306.30700000000002</c:v>
                </c:pt>
                <c:pt idx="5">
                  <c:v>357.14299999999997</c:v>
                </c:pt>
                <c:pt idx="6">
                  <c:v>318.3</c:v>
                </c:pt>
              </c:numCache>
            </c:numRef>
          </c:val>
          <c:extLst>
            <c:ext xmlns:c16="http://schemas.microsoft.com/office/drawing/2014/chart" uri="{C3380CC4-5D6E-409C-BE32-E72D297353CC}">
              <c16:uniqueId val="{00000000-D69F-40FA-ABB1-4BD9033A7857}"/>
            </c:ext>
          </c:extLst>
        </c:ser>
        <c:dLbls>
          <c:showLegendKey val="0"/>
          <c:showVal val="0"/>
          <c:showCatName val="0"/>
          <c:showSerName val="0"/>
          <c:showPercent val="0"/>
          <c:showBubbleSize val="0"/>
        </c:dLbls>
        <c:gapWidth val="150"/>
        <c:axId val="51382239"/>
        <c:axId val="51383679"/>
      </c:barChart>
      <c:lineChart>
        <c:grouping val="standard"/>
        <c:varyColors val="0"/>
        <c:ser>
          <c:idx val="2"/>
          <c:order val="1"/>
          <c:tx>
            <c:strRef>
              <c:f>Sheet1!$C$3</c:f>
              <c:strCache>
                <c:ptCount val="1"/>
                <c:pt idx="0">
                  <c:v>Number of Listed Companies</c:v>
                </c:pt>
              </c:strCache>
            </c:strRef>
          </c:tx>
          <c:spPr>
            <a:ln w="38100" cap="rnd">
              <a:solidFill>
                <a:srgbClr val="FFC000"/>
              </a:solidFill>
              <a:round/>
            </a:ln>
            <a:effectLst/>
          </c:spPr>
          <c:marker>
            <c:symbol val="none"/>
          </c:marker>
          <c:dLbls>
            <c:spPr>
              <a:solidFill>
                <a:schemeClr val="bg1"/>
              </a:solidFill>
              <a:ln>
                <a:solidFill>
                  <a:srgbClr val="FFC000"/>
                </a:solidFill>
              </a:ln>
              <a:effectLst/>
            </c:spPr>
            <c:txPr>
              <a:bodyPr rot="0" spcFirstLastPara="1" vertOverflow="ellipsis" vert="horz" wrap="square" anchor="ctr" anchorCtr="1"/>
              <a:lstStyle/>
              <a:p>
                <a:pPr>
                  <a:defRPr sz="2000" b="0" i="0" u="none" strike="noStrike" kern="1200" baseline="0">
                    <a:solidFill>
                      <a:sysClr val="windowText" lastClr="000000"/>
                    </a:solidFill>
                    <a:latin typeface="Aptos" panose="020B0004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Sheet1!$A$4:$A$10</c:f>
              <c:numCache>
                <c:formatCode>General</c:formatCode>
                <c:ptCount val="7"/>
                <c:pt idx="0">
                  <c:v>2019</c:v>
                </c:pt>
                <c:pt idx="1">
                  <c:v>2020</c:v>
                </c:pt>
                <c:pt idx="2">
                  <c:v>2021</c:v>
                </c:pt>
                <c:pt idx="3">
                  <c:v>2022</c:v>
                </c:pt>
                <c:pt idx="4">
                  <c:v>2023</c:v>
                </c:pt>
                <c:pt idx="5">
                  <c:v>2024</c:v>
                </c:pt>
                <c:pt idx="6">
                  <c:v>2025</c:v>
                </c:pt>
              </c:numCache>
            </c:numRef>
          </c:cat>
          <c:val>
            <c:numRef>
              <c:f>Sheet1!$C$4:$C$10</c:f>
              <c:numCache>
                <c:formatCode>General</c:formatCode>
                <c:ptCount val="7"/>
                <c:pt idx="0">
                  <c:v>268</c:v>
                </c:pt>
                <c:pt idx="1">
                  <c:v>271</c:v>
                </c:pt>
                <c:pt idx="2">
                  <c:v>276</c:v>
                </c:pt>
                <c:pt idx="3">
                  <c:v>286</c:v>
                </c:pt>
                <c:pt idx="4">
                  <c:v>283</c:v>
                </c:pt>
                <c:pt idx="5">
                  <c:v>283</c:v>
                </c:pt>
                <c:pt idx="6">
                  <c:v>281</c:v>
                </c:pt>
              </c:numCache>
            </c:numRef>
          </c:val>
          <c:smooth val="0"/>
          <c:extLst>
            <c:ext xmlns:c16="http://schemas.microsoft.com/office/drawing/2014/chart" uri="{C3380CC4-5D6E-409C-BE32-E72D297353CC}">
              <c16:uniqueId val="{00000001-D69F-40FA-ABB1-4BD9033A7857}"/>
            </c:ext>
          </c:extLst>
        </c:ser>
        <c:dLbls>
          <c:showLegendKey val="0"/>
          <c:showVal val="0"/>
          <c:showCatName val="0"/>
          <c:showSerName val="0"/>
          <c:showPercent val="0"/>
          <c:showBubbleSize val="0"/>
        </c:dLbls>
        <c:marker val="1"/>
        <c:smooth val="0"/>
        <c:axId val="1434000543"/>
        <c:axId val="1434009183"/>
      </c:lineChart>
      <c:catAx>
        <c:axId val="51382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Aptos" panose="020B0004020202020204" pitchFamily="34" charset="0"/>
                <a:ea typeface="+mn-ea"/>
                <a:cs typeface="+mn-cs"/>
              </a:defRPr>
            </a:pPr>
            <a:endParaRPr lang="en-US"/>
          </a:p>
        </c:txPr>
        <c:crossAx val="51383679"/>
        <c:crosses val="autoZero"/>
        <c:auto val="1"/>
        <c:lblAlgn val="ctr"/>
        <c:lblOffset val="100"/>
        <c:noMultiLvlLbl val="0"/>
      </c:catAx>
      <c:valAx>
        <c:axId val="51383679"/>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Aptos" panose="020B0004020202020204" pitchFamily="34" charset="0"/>
                <a:ea typeface="+mn-ea"/>
                <a:cs typeface="+mn-cs"/>
              </a:defRPr>
            </a:pPr>
            <a:endParaRPr lang="en-US"/>
          </a:p>
        </c:txPr>
        <c:crossAx val="51382239"/>
        <c:crosses val="autoZero"/>
        <c:crossBetween val="between"/>
        <c:majorUnit val="100"/>
      </c:valAx>
      <c:valAx>
        <c:axId val="1434009183"/>
        <c:scaling>
          <c:orientation val="minMax"/>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Aptos" panose="020B0004020202020204" pitchFamily="34" charset="0"/>
                <a:ea typeface="+mn-ea"/>
                <a:cs typeface="+mn-cs"/>
              </a:defRPr>
            </a:pPr>
            <a:endParaRPr lang="en-US"/>
          </a:p>
        </c:txPr>
        <c:crossAx val="1434000543"/>
        <c:crosses val="max"/>
        <c:crossBetween val="between"/>
      </c:valAx>
      <c:catAx>
        <c:axId val="1434000543"/>
        <c:scaling>
          <c:orientation val="minMax"/>
        </c:scaling>
        <c:delete val="1"/>
        <c:axPos val="b"/>
        <c:numFmt formatCode="General" sourceLinked="1"/>
        <c:majorTickMark val="out"/>
        <c:minorTickMark val="none"/>
        <c:tickLblPos val="nextTo"/>
        <c:crossAx val="1434009183"/>
        <c:crosses val="autoZero"/>
        <c:auto val="1"/>
        <c:lblAlgn val="ctr"/>
        <c:lblOffset val="100"/>
        <c:noMultiLvlLbl val="0"/>
      </c:cat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2000">
          <a:solidFill>
            <a:sysClr val="windowText" lastClr="000000"/>
          </a:solidFill>
          <a:latin typeface="Aptos" panose="020B000402020202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161327130326079"/>
          <c:y val="0.13816307312730947"/>
          <c:w val="0.54831717559013171"/>
          <c:h val="0.74823070780274603"/>
        </c:manualLayout>
      </c:layout>
      <c:doughnutChart>
        <c:varyColors val="1"/>
        <c:ser>
          <c:idx val="0"/>
          <c:order val="0"/>
          <c:tx>
            <c:strRef>
              <c:f>Sheet1!$B$1</c:f>
              <c:strCache>
                <c:ptCount val="1"/>
                <c:pt idx="0">
                  <c:v>Weights in Market Capitalisation</c:v>
                </c:pt>
              </c:strCache>
            </c:strRef>
          </c:tx>
          <c:dPt>
            <c:idx val="0"/>
            <c:bubble3D val="0"/>
            <c:spPr>
              <a:solidFill>
                <a:srgbClr val="00B0F0"/>
              </a:solidFill>
              <a:ln w="19050">
                <a:solidFill>
                  <a:schemeClr val="lt1"/>
                </a:solidFill>
              </a:ln>
              <a:effectLst/>
            </c:spPr>
            <c:extLst>
              <c:ext xmlns:c16="http://schemas.microsoft.com/office/drawing/2014/chart" uri="{C3380CC4-5D6E-409C-BE32-E72D297353CC}">
                <c16:uniqueId val="{00000001-A9D7-4C97-B66A-EAD506871CC7}"/>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3-A9D7-4C97-B66A-EAD506871CC7}"/>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A9D7-4C97-B66A-EAD506871CC7}"/>
              </c:ext>
            </c:extLst>
          </c:dPt>
          <c:dPt>
            <c:idx val="3"/>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7-A9D7-4C97-B66A-EAD506871CC7}"/>
              </c:ext>
            </c:extLst>
          </c:dPt>
          <c:dPt>
            <c:idx val="4"/>
            <c:bubble3D val="0"/>
            <c:spPr>
              <a:solidFill>
                <a:srgbClr val="92D050"/>
              </a:solidFill>
              <a:ln w="19050">
                <a:solidFill>
                  <a:schemeClr val="lt1"/>
                </a:solidFill>
              </a:ln>
              <a:effectLst/>
            </c:spPr>
            <c:extLst>
              <c:ext xmlns:c16="http://schemas.microsoft.com/office/drawing/2014/chart" uri="{C3380CC4-5D6E-409C-BE32-E72D297353CC}">
                <c16:uniqueId val="{00000009-A9D7-4C97-B66A-EAD506871CC7}"/>
              </c:ext>
            </c:extLst>
          </c:dPt>
          <c:dPt>
            <c:idx val="5"/>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B-A9D7-4C97-B66A-EAD506871CC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9D7-4C97-B66A-EAD506871CC7}"/>
              </c:ext>
            </c:extLst>
          </c:dPt>
          <c:dLbls>
            <c:dLbl>
              <c:idx val="0"/>
              <c:layout>
                <c:manualLayout>
                  <c:x val="0.17052746993095988"/>
                  <c:y val="-0.16504880670604649"/>
                </c:manualLayout>
              </c:layout>
              <c:showLegendKey val="0"/>
              <c:showVal val="1"/>
              <c:showCatName val="1"/>
              <c:showSerName val="0"/>
              <c:showPercent val="0"/>
              <c:showBubbleSize val="0"/>
              <c:extLst>
                <c:ext xmlns:c15="http://schemas.microsoft.com/office/drawing/2012/chart" uri="{CE6537A1-D6FC-4f65-9D91-7224C49458BB}">
                  <c15:layout>
                    <c:manualLayout>
                      <c:w val="0.30279303126533796"/>
                      <c:h val="0.19237213668902076"/>
                    </c:manualLayout>
                  </c15:layout>
                </c:ext>
                <c:ext xmlns:c16="http://schemas.microsoft.com/office/drawing/2014/chart" uri="{C3380CC4-5D6E-409C-BE32-E72D297353CC}">
                  <c16:uniqueId val="{00000001-A9D7-4C97-B66A-EAD506871CC7}"/>
                </c:ext>
              </c:extLst>
            </c:dLbl>
            <c:dLbl>
              <c:idx val="1"/>
              <c:layout>
                <c:manualLayout>
                  <c:x val="0.19300209545404606"/>
                  <c:y val="8.9385765007586895E-2"/>
                </c:manualLayout>
              </c:layout>
              <c:showLegendKey val="0"/>
              <c:showVal val="1"/>
              <c:showCatName val="1"/>
              <c:showSerName val="0"/>
              <c:showPercent val="0"/>
              <c:showBubbleSize val="0"/>
              <c:extLst>
                <c:ext xmlns:c15="http://schemas.microsoft.com/office/drawing/2012/chart" uri="{CE6537A1-D6FC-4f65-9D91-7224C49458BB}">
                  <c15:layout>
                    <c:manualLayout>
                      <c:w val="0.35911972111637352"/>
                      <c:h val="0.14963434914147181"/>
                    </c:manualLayout>
                  </c15:layout>
                </c:ext>
                <c:ext xmlns:c16="http://schemas.microsoft.com/office/drawing/2014/chart" uri="{C3380CC4-5D6E-409C-BE32-E72D297353CC}">
                  <c16:uniqueId val="{00000003-A9D7-4C97-B66A-EAD506871CC7}"/>
                </c:ext>
              </c:extLst>
            </c:dLbl>
            <c:dLbl>
              <c:idx val="2"/>
              <c:layout>
                <c:manualLayout>
                  <c:x val="-0.18153738374605147"/>
                  <c:y val="0.12076524785546845"/>
                </c:manualLayout>
              </c:layout>
              <c:showLegendKey val="0"/>
              <c:showVal val="1"/>
              <c:showCatName val="1"/>
              <c:showSerName val="0"/>
              <c:showPercent val="0"/>
              <c:showBubbleSize val="0"/>
              <c:extLst>
                <c:ext xmlns:c15="http://schemas.microsoft.com/office/drawing/2012/chart" uri="{CE6537A1-D6FC-4f65-9D91-7224C49458BB}">
                  <c15:layout>
                    <c:manualLayout>
                      <c:w val="0.31605300802503578"/>
                      <c:h val="0.19325485077724064"/>
                    </c:manualLayout>
                  </c15:layout>
                </c:ext>
                <c:ext xmlns:c16="http://schemas.microsoft.com/office/drawing/2014/chart" uri="{C3380CC4-5D6E-409C-BE32-E72D297353CC}">
                  <c16:uniqueId val="{00000005-A9D7-4C97-B66A-EAD506871CC7}"/>
                </c:ext>
              </c:extLst>
            </c:dLbl>
            <c:dLbl>
              <c:idx val="3"/>
              <c:layout>
                <c:manualLayout>
                  <c:x val="-0.20325217405895654"/>
                  <c:y val="3.3523672136402796E-2"/>
                </c:manualLayout>
              </c:layout>
              <c:showLegendKey val="0"/>
              <c:showVal val="1"/>
              <c:showCatName val="1"/>
              <c:showSerName val="0"/>
              <c:showPercent val="0"/>
              <c:showBubbleSize val="0"/>
              <c:extLst>
                <c:ext xmlns:c15="http://schemas.microsoft.com/office/drawing/2012/chart" uri="{CE6537A1-D6FC-4f65-9D91-7224C49458BB}">
                  <c15:layout>
                    <c:manualLayout>
                      <c:w val="0.27692707830807239"/>
                      <c:h val="0.19237213668902076"/>
                    </c:manualLayout>
                  </c15:layout>
                </c:ext>
                <c:ext xmlns:c16="http://schemas.microsoft.com/office/drawing/2014/chart" uri="{C3380CC4-5D6E-409C-BE32-E72D297353CC}">
                  <c16:uniqueId val="{00000007-A9D7-4C97-B66A-EAD506871CC7}"/>
                </c:ext>
              </c:extLst>
            </c:dLbl>
            <c:dLbl>
              <c:idx val="4"/>
              <c:layout>
                <c:manualLayout>
                  <c:x val="-0.19856405136358488"/>
                  <c:y val="-0.12834445312656528"/>
                </c:manualLayout>
              </c:layout>
              <c:showLegendKey val="0"/>
              <c:showVal val="1"/>
              <c:showCatName val="1"/>
              <c:showSerName val="0"/>
              <c:showPercent val="0"/>
              <c:showBubbleSize val="0"/>
              <c:extLst>
                <c:ext xmlns:c15="http://schemas.microsoft.com/office/drawing/2012/chart" uri="{CE6537A1-D6FC-4f65-9D91-7224C49458BB}">
                  <c15:layout>
                    <c:manualLayout>
                      <c:w val="0.27858284496537028"/>
                      <c:h val="0.26139614227610863"/>
                    </c:manualLayout>
                  </c15:layout>
                </c:ext>
                <c:ext xmlns:c16="http://schemas.microsoft.com/office/drawing/2014/chart" uri="{C3380CC4-5D6E-409C-BE32-E72D297353CC}">
                  <c16:uniqueId val="{00000009-A9D7-4C97-B66A-EAD506871CC7}"/>
                </c:ext>
              </c:extLst>
            </c:dLbl>
            <c:dLbl>
              <c:idx val="5"/>
              <c:layout>
                <c:manualLayout>
                  <c:x val="4.6164091635588704E-2"/>
                  <c:y val="-0.17830366624019325"/>
                </c:manualLayout>
              </c:layout>
              <c:showLegendKey val="0"/>
              <c:showVal val="1"/>
              <c:showCatName val="1"/>
              <c:showSerName val="0"/>
              <c:showPercent val="0"/>
              <c:showBubbleSize val="0"/>
              <c:extLst>
                <c:ext xmlns:c15="http://schemas.microsoft.com/office/drawing/2012/chart" uri="{CE6537A1-D6FC-4f65-9D91-7224C49458BB}">
                  <c15:layout>
                    <c:manualLayout>
                      <c:w val="0.42612646248201386"/>
                      <c:h val="0.14875163505325192"/>
                    </c:manualLayout>
                  </c15:layout>
                </c:ext>
                <c:ext xmlns:c16="http://schemas.microsoft.com/office/drawing/2014/chart" uri="{C3380CC4-5D6E-409C-BE32-E72D297353CC}">
                  <c16:uniqueId val="{0000000B-A9D7-4C97-B66A-EAD506871CC7}"/>
                </c:ext>
              </c:extLst>
            </c:dLbl>
            <c:dLbl>
              <c:idx val="6"/>
              <c:delete val="1"/>
              <c:extLst>
                <c:ext xmlns:c15="http://schemas.microsoft.com/office/drawing/2012/chart" uri="{CE6537A1-D6FC-4f65-9D91-7224C49458BB}"/>
                <c:ext xmlns:c16="http://schemas.microsoft.com/office/drawing/2014/chart" uri="{C3380CC4-5D6E-409C-BE32-E72D297353CC}">
                  <c16:uniqueId val="{0000000D-A9D7-4C97-B66A-EAD506871CC7}"/>
                </c:ext>
              </c:extLst>
            </c:dLbl>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Financials</c:v>
                </c:pt>
                <c:pt idx="1">
                  <c:v>Industrial</c:v>
                </c:pt>
                <c:pt idx="2">
                  <c:v>Holding Firms</c:v>
                </c:pt>
                <c:pt idx="3">
                  <c:v>Services</c:v>
                </c:pt>
                <c:pt idx="4">
                  <c:v>Real Estate</c:v>
                </c:pt>
                <c:pt idx="5">
                  <c:v>Mining &amp; Oil</c:v>
                </c:pt>
                <c:pt idx="6">
                  <c:v>Others</c:v>
                </c:pt>
              </c:strCache>
            </c:strRef>
          </c:cat>
          <c:val>
            <c:numRef>
              <c:f>Sheet1!$B$2:$B$8</c:f>
              <c:numCache>
                <c:formatCode>0%</c:formatCode>
                <c:ptCount val="7"/>
                <c:pt idx="0">
                  <c:v>0.39737716874755996</c:v>
                </c:pt>
                <c:pt idx="1">
                  <c:v>0.18243229848874237</c:v>
                </c:pt>
                <c:pt idx="2">
                  <c:v>0.13603869931491483</c:v>
                </c:pt>
                <c:pt idx="3">
                  <c:v>0.13500362747957229</c:v>
                </c:pt>
                <c:pt idx="4">
                  <c:v>0.13015911303828284</c:v>
                </c:pt>
                <c:pt idx="5">
                  <c:v>1.8119553420240578E-2</c:v>
                </c:pt>
                <c:pt idx="6">
                  <c:v>8.695395106871073E-4</c:v>
                </c:pt>
              </c:numCache>
            </c:numRef>
          </c:val>
          <c:extLst>
            <c:ext xmlns:c16="http://schemas.microsoft.com/office/drawing/2014/chart" uri="{C3380CC4-5D6E-409C-BE32-E72D297353CC}">
              <c16:uniqueId val="{0000000E-A9D7-4C97-B66A-EAD506871CC7}"/>
            </c:ext>
          </c:extLst>
        </c:ser>
        <c:dLbls>
          <c:showLegendKey val="0"/>
          <c:showVal val="0"/>
          <c:showCatName val="0"/>
          <c:showSerName val="0"/>
          <c:showPercent val="0"/>
          <c:showBubbleSize val="0"/>
          <c:showLeaderLines val="1"/>
        </c:dLbls>
        <c:firstSliceAng val="0"/>
        <c:holeSize val="49"/>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solidFill>
            <a:schemeClr val="tx1"/>
          </a:solidFill>
          <a:latin typeface="Aptos" panose="020B00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manualLayout>
          <c:layoutTarget val="inner"/>
          <c:xMode val="edge"/>
          <c:yMode val="edge"/>
          <c:x val="0.2855431955046156"/>
          <c:y val="0.19941699393649509"/>
          <c:w val="0.44597155984062986"/>
          <c:h val="0.79019746271130165"/>
        </c:manualLayout>
      </c:layout>
      <c:doughnutChart>
        <c:varyColors val="1"/>
        <c:ser>
          <c:idx val="0"/>
          <c:order val="0"/>
          <c:tx>
            <c:strRef>
              <c:f>Sheet1!$B$1</c:f>
              <c:strCache>
                <c:ptCount val="1"/>
                <c:pt idx="0">
                  <c:v>% of aggregate proceeds</c:v>
                </c:pt>
              </c:strCache>
            </c:strRef>
          </c:tx>
          <c:dPt>
            <c:idx val="0"/>
            <c:bubble3D val="0"/>
            <c:spPr>
              <a:solidFill>
                <a:srgbClr val="00B0F0"/>
              </a:solidFill>
              <a:ln w="19050">
                <a:solidFill>
                  <a:schemeClr val="lt1"/>
                </a:solidFill>
              </a:ln>
              <a:effectLst/>
            </c:spPr>
            <c:extLst>
              <c:ext xmlns:c16="http://schemas.microsoft.com/office/drawing/2014/chart" uri="{C3380CC4-5D6E-409C-BE32-E72D297353CC}">
                <c16:uniqueId val="{00000001-856C-44D1-A109-037FCF79CC2C}"/>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3-856C-44D1-A109-037FCF79CC2C}"/>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856C-44D1-A109-037FCF79CC2C}"/>
              </c:ext>
            </c:extLst>
          </c:dPt>
          <c:dPt>
            <c:idx val="3"/>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7-856C-44D1-A109-037FCF79CC2C}"/>
              </c:ext>
            </c:extLst>
          </c:dPt>
          <c:dPt>
            <c:idx val="4"/>
            <c:bubble3D val="0"/>
            <c:spPr>
              <a:solidFill>
                <a:srgbClr val="92D050"/>
              </a:solidFill>
              <a:ln w="19050">
                <a:solidFill>
                  <a:schemeClr val="lt1"/>
                </a:solidFill>
              </a:ln>
              <a:effectLst/>
            </c:spPr>
            <c:extLst>
              <c:ext xmlns:c16="http://schemas.microsoft.com/office/drawing/2014/chart" uri="{C3380CC4-5D6E-409C-BE32-E72D297353CC}">
                <c16:uniqueId val="{00000009-856C-44D1-A109-037FCF79CC2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56C-44D1-A109-037FCF79CC2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56C-44D1-A109-037FCF79CC2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56C-44D1-A109-037FCF79CC2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856C-44D1-A109-037FCF79CC2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856C-44D1-A109-037FCF79CC2C}"/>
              </c:ext>
            </c:extLst>
          </c:dPt>
          <c:dLbls>
            <c:dLbl>
              <c:idx val="0"/>
              <c:layout>
                <c:manualLayout>
                  <c:x val="0.18476919456256072"/>
                  <c:y val="0.13060154841762692"/>
                </c:manualLayout>
              </c:layout>
              <c:showLegendKey val="0"/>
              <c:showVal val="1"/>
              <c:showCatName val="1"/>
              <c:showSerName val="0"/>
              <c:showPercent val="0"/>
              <c:showBubbleSize val="0"/>
              <c:extLst>
                <c:ext xmlns:c15="http://schemas.microsoft.com/office/drawing/2012/chart" uri="{CE6537A1-D6FC-4f65-9D91-7224C49458BB}">
                  <c15:layout>
                    <c:manualLayout>
                      <c:w val="0.24651712582333124"/>
                      <c:h val="0.27871608521679947"/>
                    </c:manualLayout>
                  </c15:layout>
                </c:ext>
                <c:ext xmlns:c16="http://schemas.microsoft.com/office/drawing/2014/chart" uri="{C3380CC4-5D6E-409C-BE32-E72D297353CC}">
                  <c16:uniqueId val="{00000001-856C-44D1-A109-037FCF79CC2C}"/>
                </c:ext>
              </c:extLst>
            </c:dLbl>
            <c:dLbl>
              <c:idx val="1"/>
              <c:layout>
                <c:manualLayout>
                  <c:x val="-0.23455507356410127"/>
                  <c:y val="2.7839665279136217E-2"/>
                </c:manualLayout>
              </c:layout>
              <c:showLegendKey val="0"/>
              <c:showVal val="1"/>
              <c:showCatName val="1"/>
              <c:showSerName val="0"/>
              <c:showPercent val="0"/>
              <c:showBubbleSize val="0"/>
              <c:extLst>
                <c:ext xmlns:c15="http://schemas.microsoft.com/office/drawing/2012/chart" uri="{CE6537A1-D6FC-4f65-9D91-7224C49458BB}">
                  <c15:layout>
                    <c:manualLayout>
                      <c:w val="0.4545439697689318"/>
                      <c:h val="0.14331736364480174"/>
                    </c:manualLayout>
                  </c15:layout>
                </c:ext>
                <c:ext xmlns:c16="http://schemas.microsoft.com/office/drawing/2014/chart" uri="{C3380CC4-5D6E-409C-BE32-E72D297353CC}">
                  <c16:uniqueId val="{00000003-856C-44D1-A109-037FCF79CC2C}"/>
                </c:ext>
              </c:extLst>
            </c:dLbl>
            <c:dLbl>
              <c:idx val="2"/>
              <c:layout>
                <c:manualLayout>
                  <c:x val="-0.21354957794412407"/>
                  <c:y val="8.8541649738607675E-2"/>
                </c:manualLayout>
              </c:layout>
              <c:showLegendKey val="0"/>
              <c:showVal val="1"/>
              <c:showCatName val="1"/>
              <c:showSerName val="0"/>
              <c:showPercent val="0"/>
              <c:showBubbleSize val="0"/>
              <c:extLst>
                <c:ext xmlns:c15="http://schemas.microsoft.com/office/drawing/2012/chart" uri="{CE6537A1-D6FC-4f65-9D91-7224C49458BB}">
                  <c15:layout>
                    <c:manualLayout>
                      <c:w val="0.33180515184364057"/>
                      <c:h val="0.17653526778383086"/>
                    </c:manualLayout>
                  </c15:layout>
                </c:ext>
                <c:ext xmlns:c16="http://schemas.microsoft.com/office/drawing/2014/chart" uri="{C3380CC4-5D6E-409C-BE32-E72D297353CC}">
                  <c16:uniqueId val="{00000005-856C-44D1-A109-037FCF79CC2C}"/>
                </c:ext>
              </c:extLst>
            </c:dLbl>
            <c:dLbl>
              <c:idx val="3"/>
              <c:layout>
                <c:manualLayout>
                  <c:x val="-0.19598950345605168"/>
                  <c:y val="0.11457878688729589"/>
                </c:manualLayout>
              </c:layout>
              <c:showLegendKey val="0"/>
              <c:showVal val="1"/>
              <c:showCatName val="1"/>
              <c:showSerName val="0"/>
              <c:showPercent val="0"/>
              <c:showBubbleSize val="0"/>
              <c:extLst>
                <c:ext xmlns:c15="http://schemas.microsoft.com/office/drawing/2012/chart" uri="{CE6537A1-D6FC-4f65-9D91-7224C49458BB}">
                  <c15:layout>
                    <c:manualLayout>
                      <c:w val="0.23883748668789295"/>
                      <c:h val="0.23081812050755482"/>
                    </c:manualLayout>
                  </c15:layout>
                </c:ext>
                <c:ext xmlns:c16="http://schemas.microsoft.com/office/drawing/2014/chart" uri="{C3380CC4-5D6E-409C-BE32-E72D297353CC}">
                  <c16:uniqueId val="{00000007-856C-44D1-A109-037FCF79CC2C}"/>
                </c:ext>
              </c:extLst>
            </c:dLbl>
            <c:dLbl>
              <c:idx val="4"/>
              <c:layout>
                <c:manualLayout>
                  <c:x val="-0.22016198973618425"/>
                  <c:y val="4.33918235009493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56C-44D1-A109-037FCF79CC2C}"/>
                </c:ext>
              </c:extLst>
            </c:dLbl>
            <c:dLbl>
              <c:idx val="5"/>
              <c:layout>
                <c:manualLayout>
                  <c:x val="-0.25491242203880854"/>
                  <c:y val="-1.76385916497852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56C-44D1-A109-037FCF79CC2C}"/>
                </c:ext>
              </c:extLst>
            </c:dLbl>
            <c:dLbl>
              <c:idx val="6"/>
              <c:layout>
                <c:manualLayout>
                  <c:x val="-0.2220628763937573"/>
                  <c:y val="-0.12463128750040676"/>
                </c:manualLayout>
              </c:layout>
              <c:showLegendKey val="0"/>
              <c:showVal val="1"/>
              <c:showCatName val="1"/>
              <c:showSerName val="0"/>
              <c:showPercent val="0"/>
              <c:showBubbleSize val="0"/>
              <c:extLst>
                <c:ext xmlns:c15="http://schemas.microsoft.com/office/drawing/2012/chart" uri="{CE6537A1-D6FC-4f65-9D91-7224C49458BB}">
                  <c15:layout>
                    <c:manualLayout>
                      <c:w val="0.28729199233859565"/>
                      <c:h val="0.14360315936317622"/>
                    </c:manualLayout>
                  </c15:layout>
                </c:ext>
                <c:ext xmlns:c16="http://schemas.microsoft.com/office/drawing/2014/chart" uri="{C3380CC4-5D6E-409C-BE32-E72D297353CC}">
                  <c16:uniqueId val="{0000000D-856C-44D1-A109-037FCF79CC2C}"/>
                </c:ext>
              </c:extLst>
            </c:dLbl>
            <c:dLbl>
              <c:idx val="7"/>
              <c:layout>
                <c:manualLayout>
                  <c:x val="-5.6112223711041236E-2"/>
                  <c:y val="-0.1642339198886454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56C-44D1-A109-037FCF79CC2C}"/>
                </c:ext>
              </c:extLst>
            </c:dLbl>
            <c:dLbl>
              <c:idx val="8"/>
              <c:layout>
                <c:manualLayout>
                  <c:x val="0.18603449874268363"/>
                  <c:y val="-0.16048717508803625"/>
                </c:manualLayout>
              </c:layout>
              <c:showLegendKey val="0"/>
              <c:showVal val="1"/>
              <c:showCatName val="1"/>
              <c:showSerName val="0"/>
              <c:showPercent val="0"/>
              <c:showBubbleSize val="0"/>
              <c:extLst>
                <c:ext xmlns:c15="http://schemas.microsoft.com/office/drawing/2012/chart" uri="{CE6537A1-D6FC-4f65-9D91-7224C49458BB}">
                  <c15:layout>
                    <c:manualLayout>
                      <c:w val="0.32503601325455761"/>
                      <c:h val="0.14360324724933418"/>
                    </c:manualLayout>
                  </c15:layout>
                </c:ext>
                <c:ext xmlns:c16="http://schemas.microsoft.com/office/drawing/2014/chart" uri="{C3380CC4-5D6E-409C-BE32-E72D297353CC}">
                  <c16:uniqueId val="{00000011-856C-44D1-A109-037FCF79CC2C}"/>
                </c:ext>
              </c:extLst>
            </c:dLbl>
            <c:dLbl>
              <c:idx val="9"/>
              <c:layout>
                <c:manualLayout>
                  <c:x val="0.18646236255088486"/>
                  <c:y val="-3.764174845831872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56C-44D1-A109-037FCF79CC2C}"/>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Sheet1!$A$2:$A$10</c:f>
              <c:strCache>
                <c:ptCount val="9"/>
                <c:pt idx="0">
                  <c:v>Utilities</c:v>
                </c:pt>
                <c:pt idx="1">
                  <c:v>Energy (incl. Energy REITs)</c:v>
                </c:pt>
                <c:pt idx="2">
                  <c:v>Real Estate (REITs + property)</c:v>
                </c:pt>
                <c:pt idx="3">
                  <c:v>Basic Materials</c:v>
                </c:pt>
                <c:pt idx="4">
                  <c:v>Financials</c:v>
                </c:pt>
                <c:pt idx="5">
                  <c:v>Consumer Cyclicals</c:v>
                </c:pt>
                <c:pt idx="6">
                  <c:v>Technology</c:v>
                </c:pt>
                <c:pt idx="7">
                  <c:v>Consumer Non-Cyclicals</c:v>
                </c:pt>
                <c:pt idx="8">
                  <c:v>Healthcare</c:v>
                </c:pt>
              </c:strCache>
            </c:strRef>
          </c:cat>
          <c:val>
            <c:numRef>
              <c:f>Sheet1!$B$2:$B$10</c:f>
              <c:numCache>
                <c:formatCode>0.00%</c:formatCode>
                <c:ptCount val="9"/>
                <c:pt idx="0">
                  <c:v>0.45100000000000001</c:v>
                </c:pt>
                <c:pt idx="1">
                  <c:v>0.21</c:v>
                </c:pt>
                <c:pt idx="2">
                  <c:v>9.2999999999999999E-2</c:v>
                </c:pt>
                <c:pt idx="3">
                  <c:v>0.08</c:v>
                </c:pt>
                <c:pt idx="4">
                  <c:v>7.0999999999999994E-2</c:v>
                </c:pt>
                <c:pt idx="5">
                  <c:v>5.7000000000000002E-2</c:v>
                </c:pt>
                <c:pt idx="6">
                  <c:v>2.1000000000000001E-2</c:v>
                </c:pt>
                <c:pt idx="7">
                  <c:v>1.4E-2</c:v>
                </c:pt>
                <c:pt idx="8">
                  <c:v>3.0000000000000001E-3</c:v>
                </c:pt>
              </c:numCache>
            </c:numRef>
          </c:val>
          <c:extLst>
            <c:ext xmlns:c16="http://schemas.microsoft.com/office/drawing/2014/chart" uri="{C3380CC4-5D6E-409C-BE32-E72D297353CC}">
              <c16:uniqueId val="{00000014-856C-44D1-A109-037FCF79CC2C}"/>
            </c:ext>
          </c:extLst>
        </c:ser>
        <c:dLbls>
          <c:showLegendKey val="0"/>
          <c:showVal val="1"/>
          <c:showCatName val="0"/>
          <c:showSerName val="0"/>
          <c:showPercent val="0"/>
          <c:showBubbleSize val="0"/>
          <c:showLeaderLines val="1"/>
        </c:dLbls>
        <c:firstSliceAng val="0"/>
        <c:holeSize val="65"/>
      </c:doughnutChart>
      <c:spPr>
        <a:noFill/>
        <a:ln>
          <a:noFill/>
        </a:ln>
        <a:effectLst/>
      </c:spPr>
    </c:plotArea>
    <c:plotVisOnly val="1"/>
    <c:dispBlanksAs val="gap"/>
    <c:showDLblsOverMax val="0"/>
    <c:extLst/>
  </c:chart>
  <c:spPr>
    <a:noFill/>
    <a:ln>
      <a:noFill/>
    </a:ln>
    <a:effectLst/>
  </c:spPr>
  <c:txPr>
    <a:bodyPr/>
    <a:lstStyle/>
    <a:p>
      <a:pPr>
        <a:defRPr sz="1800">
          <a:latin typeface="+mn-lt"/>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manualLayout>
          <c:layoutTarget val="inner"/>
          <c:xMode val="edge"/>
          <c:yMode val="edge"/>
          <c:x val="0.16345672714906848"/>
          <c:y val="0.16001345267166234"/>
          <c:w val="0.78455888035790389"/>
          <c:h val="0.62550025158277123"/>
        </c:manualLayout>
      </c:layout>
      <c:barChart>
        <c:barDir val="col"/>
        <c:grouping val="clustered"/>
        <c:varyColors val="0"/>
        <c:ser>
          <c:idx val="0"/>
          <c:order val="0"/>
          <c:tx>
            <c:strRef>
              <c:f>Sheet1!$B$1</c:f>
              <c:strCache>
                <c:ptCount val="1"/>
                <c:pt idx="0">
                  <c:v>IPO Amount Raised (USD mil)</c:v>
                </c:pt>
              </c:strCache>
            </c:strRef>
          </c:tx>
          <c:spPr>
            <a:solidFill>
              <a:srgbClr val="00B0F0"/>
            </a:solidFill>
            <a:ln w="44450">
              <a:noFill/>
            </a:ln>
            <a:effectLst/>
          </c:spPr>
          <c:invertIfNegative val="0"/>
          <c:cat>
            <c:numRef>
              <c:f>Sheet1!$A$2:$A$11</c:f>
              <c:numCache>
                <c:formatCode>General</c:formatCode>
                <c:ptCount val="6"/>
                <c:pt idx="0">
                  <c:v>2020</c:v>
                </c:pt>
                <c:pt idx="1">
                  <c:v>2021</c:v>
                </c:pt>
                <c:pt idx="2">
                  <c:v>2022</c:v>
                </c:pt>
                <c:pt idx="3">
                  <c:v>2023</c:v>
                </c:pt>
                <c:pt idx="4">
                  <c:v>2024</c:v>
                </c:pt>
                <c:pt idx="5">
                  <c:v>2025</c:v>
                </c:pt>
              </c:numCache>
            </c:numRef>
          </c:cat>
          <c:val>
            <c:numRef>
              <c:f>Sheet1!$B$2:$B$11</c:f>
              <c:numCache>
                <c:formatCode>General</c:formatCode>
                <c:ptCount val="6"/>
                <c:pt idx="0">
                  <c:v>834</c:v>
                </c:pt>
                <c:pt idx="1">
                  <c:v>3273</c:v>
                </c:pt>
                <c:pt idx="2">
                  <c:v>372</c:v>
                </c:pt>
                <c:pt idx="3">
                  <c:v>131</c:v>
                </c:pt>
                <c:pt idx="4">
                  <c:v>203</c:v>
                </c:pt>
                <c:pt idx="5">
                  <c:v>602</c:v>
                </c:pt>
              </c:numCache>
            </c:numRef>
          </c:val>
          <c:extLst>
            <c:ext xmlns:c16="http://schemas.microsoft.com/office/drawing/2014/chart" uri="{C3380CC4-5D6E-409C-BE32-E72D297353CC}">
              <c16:uniqueId val="{00000001-AD69-4384-96F4-200A2B2D9995}"/>
            </c:ext>
          </c:extLst>
        </c:ser>
        <c:dLbls>
          <c:showLegendKey val="0"/>
          <c:showVal val="0"/>
          <c:showCatName val="0"/>
          <c:showSerName val="0"/>
          <c:showPercent val="0"/>
          <c:showBubbleSize val="0"/>
        </c:dLbls>
        <c:gapWidth val="150"/>
        <c:axId val="1691304607"/>
        <c:axId val="1691302687"/>
      </c:barChart>
      <c:lineChart>
        <c:grouping val="stacked"/>
        <c:varyColors val="0"/>
        <c:ser>
          <c:idx val="1"/>
          <c:order val="1"/>
          <c:tx>
            <c:strRef>
              <c:f>Sheet1!$C$1</c:f>
              <c:strCache>
                <c:ptCount val="1"/>
                <c:pt idx="0">
                  <c:v>Number of Deals (IPO)</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Aptos" panose="020B00040202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6"/>
                <c:pt idx="0">
                  <c:v>2020</c:v>
                </c:pt>
                <c:pt idx="1">
                  <c:v>2021</c:v>
                </c:pt>
                <c:pt idx="2">
                  <c:v>2022</c:v>
                </c:pt>
                <c:pt idx="3">
                  <c:v>2023</c:v>
                </c:pt>
                <c:pt idx="4">
                  <c:v>2024</c:v>
                </c:pt>
                <c:pt idx="5">
                  <c:v>2025</c:v>
                </c:pt>
              </c:numCache>
            </c:numRef>
          </c:cat>
          <c:val>
            <c:numRef>
              <c:f>Sheet1!$C$2:$C$11</c:f>
              <c:numCache>
                <c:formatCode>General</c:formatCode>
                <c:ptCount val="6"/>
                <c:pt idx="0">
                  <c:v>3</c:v>
                </c:pt>
                <c:pt idx="1">
                  <c:v>8</c:v>
                </c:pt>
                <c:pt idx="2">
                  <c:v>8</c:v>
                </c:pt>
                <c:pt idx="3">
                  <c:v>3</c:v>
                </c:pt>
                <c:pt idx="4">
                  <c:v>3</c:v>
                </c:pt>
                <c:pt idx="5">
                  <c:v>2</c:v>
                </c:pt>
              </c:numCache>
            </c:numRef>
          </c:val>
          <c:smooth val="1"/>
          <c:extLst>
            <c:ext xmlns:c16="http://schemas.microsoft.com/office/drawing/2014/chart" uri="{C3380CC4-5D6E-409C-BE32-E72D297353CC}">
              <c16:uniqueId val="{00000000-AD69-4384-96F4-200A2B2D9995}"/>
            </c:ext>
          </c:extLst>
        </c:ser>
        <c:dLbls>
          <c:showLegendKey val="0"/>
          <c:showVal val="0"/>
          <c:showCatName val="0"/>
          <c:showSerName val="0"/>
          <c:showPercent val="0"/>
          <c:showBubbleSize val="0"/>
        </c:dLbls>
        <c:marker val="1"/>
        <c:smooth val="0"/>
        <c:axId val="1131680384"/>
        <c:axId val="1131679904"/>
      </c:lineChart>
      <c:catAx>
        <c:axId val="1691304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691302687"/>
        <c:crossesAt val="1"/>
        <c:auto val="1"/>
        <c:lblAlgn val="ctr"/>
        <c:lblOffset val="100"/>
        <c:noMultiLvlLbl val="0"/>
      </c:catAx>
      <c:valAx>
        <c:axId val="1691302687"/>
        <c:scaling>
          <c:orientation val="minMax"/>
        </c:scaling>
        <c:delete val="0"/>
        <c:axPos val="l"/>
        <c:title>
          <c:tx>
            <c:rich>
              <a:bodyPr rot="-54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r>
                  <a:rPr lang="en-PH"/>
                  <a:t>USD Million</a:t>
                </a:r>
              </a:p>
            </c:rich>
          </c:tx>
          <c:layout>
            <c:manualLayout>
              <c:xMode val="edge"/>
              <c:yMode val="edge"/>
              <c:x val="2.3673372948312829E-2"/>
              <c:y val="0.3255742989012865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691304607"/>
        <c:crosses val="autoZero"/>
        <c:crossBetween val="between"/>
        <c:majorUnit val="1000"/>
      </c:valAx>
      <c:valAx>
        <c:axId val="1131679904"/>
        <c:scaling>
          <c:orientation val="minMax"/>
        </c:scaling>
        <c:delete val="0"/>
        <c:axPos val="r"/>
        <c:numFmt formatCode="General" sourceLinked="1"/>
        <c:majorTickMark val="out"/>
        <c:minorTickMark val="none"/>
        <c:tickLblPos val="none"/>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131680384"/>
        <c:crosses val="max"/>
        <c:crossBetween val="between"/>
      </c:valAx>
      <c:catAx>
        <c:axId val="1131680384"/>
        <c:scaling>
          <c:orientation val="minMax"/>
        </c:scaling>
        <c:delete val="1"/>
        <c:axPos val="b"/>
        <c:numFmt formatCode="General" sourceLinked="1"/>
        <c:majorTickMark val="out"/>
        <c:minorTickMark val="none"/>
        <c:tickLblPos val="nextTo"/>
        <c:crossAx val="1131679904"/>
        <c:crosses val="autoZero"/>
        <c:auto val="1"/>
        <c:lblAlgn val="ctr"/>
        <c:lblOffset val="100"/>
        <c:noMultiLvlLbl val="0"/>
      </c:catAx>
      <c:spPr>
        <a:noFill/>
        <a:ln>
          <a:noFill/>
        </a:ln>
        <a:effectLst/>
      </c:spPr>
    </c:plotArea>
    <c:legend>
      <c:legendPos val="t"/>
      <c:layout>
        <c:manualLayout>
          <c:xMode val="edge"/>
          <c:yMode val="edge"/>
          <c:x val="0.14465131531006339"/>
          <c:y val="1.9958987162599477E-2"/>
          <c:w val="0.75556773741937333"/>
          <c:h val="9.2311101413918753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800">
          <a:solidFill>
            <a:schemeClr val="tx1"/>
          </a:solidFill>
          <a:latin typeface="Aptos" panose="020B00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007182775622436"/>
          <c:y val="0.14408375922102459"/>
          <c:w val="0.72794323503679692"/>
          <c:h val="0.60987699700154685"/>
        </c:manualLayout>
      </c:layout>
      <c:barChart>
        <c:barDir val="col"/>
        <c:grouping val="clustered"/>
        <c:varyColors val="0"/>
        <c:ser>
          <c:idx val="0"/>
          <c:order val="0"/>
          <c:tx>
            <c:v>Outstanding C-bonds (USD billion)</c:v>
          </c:tx>
          <c:spPr>
            <a:solidFill>
              <a:srgbClr val="92D050"/>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1A-41EF-8233-A8923C672067}"/>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Data!$B$14:$B$22</c:f>
              <c:numCache>
                <c:formatCode>General</c:formatCode>
                <c:ptCount val="6"/>
                <c:pt idx="0">
                  <c:v>2020</c:v>
                </c:pt>
                <c:pt idx="1">
                  <c:v>2021</c:v>
                </c:pt>
                <c:pt idx="2">
                  <c:v>2022</c:v>
                </c:pt>
                <c:pt idx="3">
                  <c:v>2023</c:v>
                </c:pt>
                <c:pt idx="4">
                  <c:v>2024</c:v>
                </c:pt>
                <c:pt idx="5" formatCode="0">
                  <c:v>2025</c:v>
                </c:pt>
              </c:numCache>
              <c:extLst/>
            </c:numRef>
          </c:cat>
          <c:val>
            <c:numRef>
              <c:f>Data!$F$14:$F$22</c:f>
              <c:numCache>
                <c:formatCode>General</c:formatCode>
                <c:ptCount val="6"/>
                <c:pt idx="0">
                  <c:v>34.299999999999997</c:v>
                </c:pt>
                <c:pt idx="1">
                  <c:v>27.87</c:v>
                </c:pt>
                <c:pt idx="2">
                  <c:v>28.77</c:v>
                </c:pt>
                <c:pt idx="3">
                  <c:v>27.33</c:v>
                </c:pt>
                <c:pt idx="4">
                  <c:v>23.44</c:v>
                </c:pt>
                <c:pt idx="5">
                  <c:v>23.67</c:v>
                </c:pt>
              </c:numCache>
              <c:extLst/>
            </c:numRef>
          </c:val>
          <c:extLst>
            <c:ext xmlns:c16="http://schemas.microsoft.com/office/drawing/2014/chart" uri="{C3380CC4-5D6E-409C-BE32-E72D297353CC}">
              <c16:uniqueId val="{00000001-EA1A-41EF-8233-A8923C672067}"/>
            </c:ext>
          </c:extLst>
        </c:ser>
        <c:dLbls>
          <c:showLegendKey val="0"/>
          <c:showVal val="0"/>
          <c:showCatName val="0"/>
          <c:showSerName val="0"/>
          <c:showPercent val="0"/>
          <c:showBubbleSize val="0"/>
        </c:dLbls>
        <c:gapWidth val="100"/>
        <c:axId val="1216929376"/>
        <c:axId val="1216928896"/>
      </c:barChart>
      <c:lineChart>
        <c:grouping val="standard"/>
        <c:varyColors val="0"/>
        <c:ser>
          <c:idx val="1"/>
          <c:order val="1"/>
          <c:tx>
            <c:v>Oustanding C-bonds/GDP (%)</c:v>
          </c:tx>
          <c:spPr>
            <a:ln w="38100" cap="rnd">
              <a:solidFill>
                <a:schemeClr val="accent2"/>
              </a:solidFill>
              <a:round/>
            </a:ln>
            <a:effectLst/>
          </c:spPr>
          <c:marker>
            <c:symbol val="none"/>
          </c:marker>
          <c:dLbls>
            <c:dLbl>
              <c:idx val="5"/>
              <c:layout>
                <c:manualLayout>
                  <c:x val="-4.1343669250645997E-2"/>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A1A-41EF-8233-A8923C672067}"/>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Data!$B$14:$B$22</c:f>
              <c:numCache>
                <c:formatCode>General</c:formatCode>
                <c:ptCount val="6"/>
                <c:pt idx="0">
                  <c:v>2020</c:v>
                </c:pt>
                <c:pt idx="1">
                  <c:v>2021</c:v>
                </c:pt>
                <c:pt idx="2">
                  <c:v>2022</c:v>
                </c:pt>
                <c:pt idx="3">
                  <c:v>2023</c:v>
                </c:pt>
                <c:pt idx="4">
                  <c:v>2024</c:v>
                </c:pt>
                <c:pt idx="5" formatCode="0">
                  <c:v>2025</c:v>
                </c:pt>
              </c:numCache>
              <c:extLst/>
            </c:numRef>
          </c:cat>
          <c:val>
            <c:numRef>
              <c:f>Data!$I$14:$I$22</c:f>
              <c:numCache>
                <c:formatCode>General</c:formatCode>
                <c:ptCount val="6"/>
                <c:pt idx="0">
                  <c:v>9.18</c:v>
                </c:pt>
                <c:pt idx="1">
                  <c:v>7.32</c:v>
                </c:pt>
                <c:pt idx="2">
                  <c:v>7.28</c:v>
                </c:pt>
                <c:pt idx="3">
                  <c:v>6.22</c:v>
                </c:pt>
                <c:pt idx="4">
                  <c:v>5.13</c:v>
                </c:pt>
                <c:pt idx="5">
                  <c:v>4.97</c:v>
                </c:pt>
              </c:numCache>
              <c:extLst/>
            </c:numRef>
          </c:val>
          <c:smooth val="0"/>
          <c:extLst>
            <c:ext xmlns:c16="http://schemas.microsoft.com/office/drawing/2014/chart" uri="{C3380CC4-5D6E-409C-BE32-E72D297353CC}">
              <c16:uniqueId val="{00000003-EA1A-41EF-8233-A8923C672067}"/>
            </c:ext>
          </c:extLst>
        </c:ser>
        <c:dLbls>
          <c:showLegendKey val="0"/>
          <c:showVal val="0"/>
          <c:showCatName val="0"/>
          <c:showSerName val="0"/>
          <c:showPercent val="0"/>
          <c:showBubbleSize val="0"/>
        </c:dLbls>
        <c:marker val="1"/>
        <c:smooth val="0"/>
        <c:axId val="1223615008"/>
        <c:axId val="1223607808"/>
      </c:lineChart>
      <c:catAx>
        <c:axId val="121692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216928896"/>
        <c:crosses val="autoZero"/>
        <c:auto val="1"/>
        <c:lblAlgn val="ctr"/>
        <c:lblOffset val="100"/>
        <c:noMultiLvlLbl val="0"/>
      </c:catAx>
      <c:valAx>
        <c:axId val="1216928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r>
                  <a:rPr lang="en-US"/>
                  <a:t> USD billion</a:t>
                </a:r>
              </a:p>
            </c:rich>
          </c:tx>
          <c:layout>
            <c:manualLayout>
              <c:xMode val="edge"/>
              <c:yMode val="edge"/>
              <c:x val="1.8087855297157621E-2"/>
              <c:y val="0.34836723534558178"/>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216929376"/>
        <c:crosses val="autoZero"/>
        <c:crossBetween val="between"/>
        <c:majorUnit val="10"/>
      </c:valAx>
      <c:valAx>
        <c:axId val="1223607808"/>
        <c:scaling>
          <c:orientation val="minMax"/>
        </c:scaling>
        <c:delete val="0"/>
        <c:axPos val="r"/>
        <c:title>
          <c:tx>
            <c:rich>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r>
                  <a:rPr lang="en-US"/>
                  <a:t>%</a:t>
                </a:r>
              </a:p>
            </c:rich>
          </c:tx>
          <c:layout>
            <c:manualLayout>
              <c:xMode val="edge"/>
              <c:yMode val="edge"/>
              <c:x val="0.934909294426432"/>
              <c:y val="0.399548351490944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223615008"/>
        <c:crosses val="max"/>
        <c:crossBetween val="between"/>
        <c:majorUnit val="2"/>
      </c:valAx>
      <c:catAx>
        <c:axId val="1223615008"/>
        <c:scaling>
          <c:orientation val="minMax"/>
        </c:scaling>
        <c:delete val="1"/>
        <c:axPos val="b"/>
        <c:numFmt formatCode="General" sourceLinked="1"/>
        <c:majorTickMark val="out"/>
        <c:minorTickMark val="none"/>
        <c:tickLblPos val="nextTo"/>
        <c:crossAx val="1223607808"/>
        <c:crosses val="autoZero"/>
        <c:auto val="1"/>
        <c:lblAlgn val="ctr"/>
        <c:lblOffset val="100"/>
        <c:noMultiLvlLbl val="0"/>
      </c:catAx>
      <c:spPr>
        <a:noFill/>
        <a:ln>
          <a:noFill/>
        </a:ln>
        <a:effectLst/>
      </c:spPr>
    </c:plotArea>
    <c:legend>
      <c:legendPos val="t"/>
      <c:layout>
        <c:manualLayout>
          <c:xMode val="edge"/>
          <c:yMode val="edge"/>
          <c:x val="0"/>
          <c:y val="0"/>
          <c:w val="1"/>
          <c:h val="0.12795105497156822"/>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387604272238249"/>
          <c:y val="0.13461661496561905"/>
          <c:w val="0.60120533713773583"/>
          <c:h val="0.77172984759685503"/>
        </c:manualLayout>
      </c:layout>
      <c:pieChart>
        <c:varyColors val="1"/>
        <c:ser>
          <c:idx val="0"/>
          <c:order val="0"/>
          <c:tx>
            <c:strRef>
              <c:f>Sheet1!$B$1</c:f>
              <c:strCache>
                <c:ptCount val="1"/>
                <c:pt idx="0">
                  <c:v>% of Market Cap</c:v>
                </c:pt>
              </c:strCache>
            </c:strRef>
          </c:tx>
          <c:dPt>
            <c:idx val="0"/>
            <c:bubble3D val="0"/>
            <c:spPr>
              <a:solidFill>
                <a:srgbClr val="00B0F0"/>
              </a:solidFill>
              <a:ln w="19050">
                <a:solidFill>
                  <a:schemeClr val="lt1"/>
                </a:solidFill>
              </a:ln>
              <a:effectLst/>
            </c:spPr>
            <c:extLst>
              <c:ext xmlns:c16="http://schemas.microsoft.com/office/drawing/2014/chart" uri="{C3380CC4-5D6E-409C-BE32-E72D297353CC}">
                <c16:uniqueId val="{00000001-F871-43FA-8D26-3D81FE17589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871-43FA-8D26-3D81FE175891}"/>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F871-43FA-8D26-3D81FE175891}"/>
              </c:ext>
            </c:extLst>
          </c:dPt>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Foreign</c:v>
                </c:pt>
                <c:pt idx="1">
                  <c:v>State</c:v>
                </c:pt>
                <c:pt idx="2">
                  <c:v>Others</c:v>
                </c:pt>
              </c:strCache>
            </c:strRef>
          </c:cat>
          <c:val>
            <c:numRef>
              <c:f>Sheet1!$B$2:$B$4</c:f>
              <c:numCache>
                <c:formatCode>0%</c:formatCode>
                <c:ptCount val="3"/>
                <c:pt idx="0">
                  <c:v>0.1</c:v>
                </c:pt>
                <c:pt idx="1">
                  <c:v>0</c:v>
                </c:pt>
                <c:pt idx="2">
                  <c:v>0.9</c:v>
                </c:pt>
              </c:numCache>
            </c:numRef>
          </c:val>
          <c:extLst>
            <c:ext xmlns:c16="http://schemas.microsoft.com/office/drawing/2014/chart" uri="{C3380CC4-5D6E-409C-BE32-E72D297353CC}">
              <c16:uniqueId val="{00000006-F871-43FA-8D26-3D81FE17589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1394917098777277"/>
          <c:y val="0.32174173345737672"/>
          <c:w val="0.2796894051609885"/>
          <c:h val="0.3565165797937229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066891992274551"/>
          <c:y val="0.13714236807355601"/>
          <c:w val="0.82359790521467835"/>
          <c:h val="0.70677605516701703"/>
        </c:manualLayout>
      </c:layout>
      <c:barChart>
        <c:barDir val="col"/>
        <c:grouping val="clustered"/>
        <c:varyColors val="0"/>
        <c:ser>
          <c:idx val="0"/>
          <c:order val="0"/>
          <c:tx>
            <c:strRef>
              <c:f>Sheet1!$B$1</c:f>
              <c:strCache>
                <c:ptCount val="1"/>
                <c:pt idx="0">
                  <c:v>Net Foreign Trading Flow (USD bn, approx.)</c:v>
                </c:pt>
              </c:strCache>
            </c:strRef>
          </c:tx>
          <c:spPr>
            <a:solidFill>
              <a:srgbClr val="00B0F0"/>
            </a:solidFill>
            <a:ln>
              <a:noFill/>
            </a:ln>
            <a:effectLst/>
          </c:spPr>
          <c:invertIfNegative val="0"/>
          <c:dLbls>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EBA-4ADE-8588-9828DE08BDB1}"/>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Sheet1!$B$2:$B$12</c:f>
              <c:numCache>
                <c:formatCode>General</c:formatCode>
                <c:ptCount val="11"/>
                <c:pt idx="0">
                  <c:v>-0.6</c:v>
                </c:pt>
                <c:pt idx="1">
                  <c:v>0.06</c:v>
                </c:pt>
                <c:pt idx="2">
                  <c:v>1.1100000000000001</c:v>
                </c:pt>
                <c:pt idx="3">
                  <c:v>-1.1599999999999999</c:v>
                </c:pt>
                <c:pt idx="4">
                  <c:v>-0.28000000000000003</c:v>
                </c:pt>
                <c:pt idx="5">
                  <c:v>-0.08</c:v>
                </c:pt>
                <c:pt idx="6">
                  <c:v>-0.06</c:v>
                </c:pt>
                <c:pt idx="7">
                  <c:v>-1.25</c:v>
                </c:pt>
                <c:pt idx="8">
                  <c:v>-0.96</c:v>
                </c:pt>
                <c:pt idx="9">
                  <c:v>-0.4</c:v>
                </c:pt>
                <c:pt idx="10">
                  <c:v>-0.88</c:v>
                </c:pt>
              </c:numCache>
            </c:numRef>
          </c:val>
          <c:extLst>
            <c:ext xmlns:c16="http://schemas.microsoft.com/office/drawing/2014/chart" uri="{C3380CC4-5D6E-409C-BE32-E72D297353CC}">
              <c16:uniqueId val="{00000001-BFD0-403E-B1AA-7510EA625FE9}"/>
            </c:ext>
          </c:extLst>
        </c:ser>
        <c:dLbls>
          <c:showLegendKey val="0"/>
          <c:showVal val="0"/>
          <c:showCatName val="0"/>
          <c:showSerName val="0"/>
          <c:showPercent val="0"/>
          <c:showBubbleSize val="0"/>
        </c:dLbls>
        <c:gapWidth val="150"/>
        <c:axId val="1636004048"/>
        <c:axId val="1594228928"/>
      </c:barChart>
      <c:lineChart>
        <c:grouping val="standard"/>
        <c:varyColors val="0"/>
        <c:ser>
          <c:idx val="1"/>
          <c:order val="1"/>
          <c:tx>
            <c:strRef>
              <c:f>Sheet1!$C$1</c:f>
              <c:strCache>
                <c:ptCount val="1"/>
                <c:pt idx="0">
                  <c:v>Cumulative Since 2015 (USD bn)</c:v>
                </c:pt>
              </c:strCache>
            </c:strRef>
          </c:tx>
          <c:spPr>
            <a:ln w="28575" cap="rnd">
              <a:solidFill>
                <a:schemeClr val="accent2"/>
              </a:solidFill>
              <a:round/>
            </a:ln>
            <a:effectLst/>
          </c:spPr>
          <c:marker>
            <c:symbol val="none"/>
          </c:marker>
          <c:cat>
            <c:numRef>
              <c:f>Sheet1!$A$2:$A$12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Sheet1!$C$2:$C$12</c:f>
              <c:numCache>
                <c:formatCode>General</c:formatCode>
                <c:ptCount val="11"/>
                <c:pt idx="0">
                  <c:v>-0.6</c:v>
                </c:pt>
                <c:pt idx="1">
                  <c:v>-0.54</c:v>
                </c:pt>
                <c:pt idx="2">
                  <c:v>0.56999999999999995</c:v>
                </c:pt>
                <c:pt idx="3">
                  <c:v>-0.59</c:v>
                </c:pt>
                <c:pt idx="4">
                  <c:v>-0.87</c:v>
                </c:pt>
                <c:pt idx="5">
                  <c:v>-0.95</c:v>
                </c:pt>
                <c:pt idx="6">
                  <c:v>-1.01</c:v>
                </c:pt>
                <c:pt idx="7">
                  <c:v>-2.2599999999999998</c:v>
                </c:pt>
                <c:pt idx="8">
                  <c:v>-3.22</c:v>
                </c:pt>
                <c:pt idx="9">
                  <c:v>-3.62</c:v>
                </c:pt>
                <c:pt idx="10">
                  <c:v>-4.5</c:v>
                </c:pt>
              </c:numCache>
            </c:numRef>
          </c:val>
          <c:smooth val="0"/>
          <c:extLst>
            <c:ext xmlns:c16="http://schemas.microsoft.com/office/drawing/2014/chart" uri="{C3380CC4-5D6E-409C-BE32-E72D297353CC}">
              <c16:uniqueId val="{00000007-ED07-4007-9CB0-D27C649CE13A}"/>
            </c:ext>
          </c:extLst>
        </c:ser>
        <c:dLbls>
          <c:showLegendKey val="0"/>
          <c:showVal val="0"/>
          <c:showCatName val="0"/>
          <c:showSerName val="0"/>
          <c:showPercent val="0"/>
          <c:showBubbleSize val="0"/>
        </c:dLbls>
        <c:marker val="1"/>
        <c:smooth val="0"/>
        <c:axId val="818980336"/>
        <c:axId val="818991856"/>
      </c:lineChart>
      <c:catAx>
        <c:axId val="16360040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594228928"/>
        <c:crosses val="autoZero"/>
        <c:auto val="1"/>
        <c:lblAlgn val="ctr"/>
        <c:lblOffset val="100"/>
        <c:noMultiLvlLbl val="0"/>
      </c:catAx>
      <c:valAx>
        <c:axId val="1594228928"/>
        <c:scaling>
          <c:orientation val="minMax"/>
        </c:scaling>
        <c:delete val="0"/>
        <c:axPos val="l"/>
        <c:title>
          <c:tx>
            <c:rich>
              <a:bodyPr rot="-54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r>
                  <a:rPr lang="en-US" dirty="0"/>
                  <a:t>USD million</a:t>
                </a:r>
              </a:p>
            </c:rich>
          </c:tx>
          <c:layout>
            <c:manualLayout>
              <c:xMode val="edge"/>
              <c:yMode val="edge"/>
              <c:x val="8.1017822611507383E-3"/>
              <c:y val="0.3809028811526629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title>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1636004048"/>
        <c:crosses val="autoZero"/>
        <c:crossBetween val="between"/>
      </c:valAx>
      <c:valAx>
        <c:axId val="81899185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crossAx val="818980336"/>
        <c:crosses val="autoZero"/>
        <c:crossBetween val="between"/>
      </c:valAx>
      <c:catAx>
        <c:axId val="818980336"/>
        <c:scaling>
          <c:orientation val="minMax"/>
        </c:scaling>
        <c:delete val="1"/>
        <c:axPos val="b"/>
        <c:numFmt formatCode="General" sourceLinked="1"/>
        <c:majorTickMark val="out"/>
        <c:minorTickMark val="none"/>
        <c:tickLblPos val="nextTo"/>
        <c:crossAx val="818991856"/>
        <c:crosses val="autoZero"/>
        <c:auto val="1"/>
        <c:lblAlgn val="ctr"/>
        <c:lblOffset val="100"/>
        <c:noMultiLvlLbl val="0"/>
      </c:catAx>
      <c:spPr>
        <a:noFill/>
        <a:ln>
          <a:noFill/>
        </a:ln>
        <a:effectLst/>
      </c:spPr>
    </c:plotArea>
    <c:legend>
      <c:legendPos val="t"/>
      <c:layout>
        <c:manualLayout>
          <c:xMode val="edge"/>
          <c:yMode val="edge"/>
          <c:x val="0.13841275290180008"/>
          <c:y val="2.1173823860254014E-5"/>
          <c:w val="0.7430678174118317"/>
          <c:h val="0.1396624834530099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chart>
  <c:spPr>
    <a:noFill/>
    <a:ln w="9525" cap="flat" cmpd="sng" algn="ctr">
      <a:noFill/>
      <a:round/>
    </a:ln>
    <a:effectLst/>
  </c:spPr>
  <c:txPr>
    <a:bodyPr/>
    <a:lstStyle/>
    <a:p>
      <a:pPr>
        <a:defRPr sz="1800">
          <a:solidFill>
            <a:schemeClr val="tx1"/>
          </a:solidFill>
          <a:latin typeface="Aptos" panose="020B00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577300289266809E-2"/>
          <c:y val="5.092591369202238E-2"/>
          <c:w val="0.66751859142607173"/>
          <c:h val="0.78885499999735753"/>
        </c:manualLayout>
      </c:layout>
      <c:barChart>
        <c:barDir val="col"/>
        <c:grouping val="percentStacked"/>
        <c:varyColors val="0"/>
        <c:ser>
          <c:idx val="0"/>
          <c:order val="0"/>
          <c:tx>
            <c:strRef>
              <c:f>Sheet1!$B$24</c:f>
              <c:strCache>
                <c:ptCount val="1"/>
                <c:pt idx="0">
                  <c:v>Debt Instruments</c:v>
                </c:pt>
              </c:strCache>
            </c:strRef>
          </c:tx>
          <c:spPr>
            <a:solidFill>
              <a:schemeClr val="bg1">
                <a:lumMod val="85000"/>
              </a:schemeClr>
            </a:solidFill>
            <a:ln>
              <a:noFill/>
            </a:ln>
            <a:effectLst/>
          </c:spPr>
          <c:invertIfNegative val="0"/>
          <c:cat>
            <c:strRef>
              <c:f>Sheet1!$A$25:$A$30</c:f>
              <c:strCache>
                <c:ptCount val="6"/>
                <c:pt idx="0">
                  <c:v>IFC</c:v>
                </c:pt>
                <c:pt idx="1">
                  <c:v>ADB</c:v>
                </c:pt>
                <c:pt idx="2">
                  <c:v>DFC</c:v>
                </c:pt>
                <c:pt idx="3">
                  <c:v>FMO</c:v>
                </c:pt>
                <c:pt idx="4">
                  <c:v>DEG</c:v>
                </c:pt>
                <c:pt idx="5">
                  <c:v>MOBILIST</c:v>
                </c:pt>
              </c:strCache>
            </c:strRef>
          </c:cat>
          <c:val>
            <c:numRef>
              <c:f>Sheet1!$B$25:$B$30</c:f>
              <c:numCache>
                <c:formatCode>0%</c:formatCode>
                <c:ptCount val="6"/>
                <c:pt idx="0">
                  <c:v>0.44111328591206378</c:v>
                </c:pt>
                <c:pt idx="1">
                  <c:v>0</c:v>
                </c:pt>
                <c:pt idx="2">
                  <c:v>0.1532567049808429</c:v>
                </c:pt>
                <c:pt idx="3">
                  <c:v>0.82258064516129037</c:v>
                </c:pt>
                <c:pt idx="4">
                  <c:v>0</c:v>
                </c:pt>
                <c:pt idx="5">
                  <c:v>0</c:v>
                </c:pt>
              </c:numCache>
            </c:numRef>
          </c:val>
          <c:extLst>
            <c:ext xmlns:c16="http://schemas.microsoft.com/office/drawing/2014/chart" uri="{C3380CC4-5D6E-409C-BE32-E72D297353CC}">
              <c16:uniqueId val="{00000000-3AA2-4343-9887-96E5AE3DAE04}"/>
            </c:ext>
          </c:extLst>
        </c:ser>
        <c:ser>
          <c:idx val="1"/>
          <c:order val="1"/>
          <c:tx>
            <c:strRef>
              <c:f>Sheet1!$C$24</c:f>
              <c:strCache>
                <c:ptCount val="1"/>
                <c:pt idx="0">
                  <c:v>Equities</c:v>
                </c:pt>
              </c:strCache>
            </c:strRef>
          </c:tx>
          <c:spPr>
            <a:solidFill>
              <a:srgbClr val="FFC000"/>
            </a:solidFill>
            <a:ln>
              <a:noFill/>
            </a:ln>
            <a:effectLst/>
          </c:spPr>
          <c:invertIfNegative val="0"/>
          <c:cat>
            <c:strRef>
              <c:f>Sheet1!$A$25:$A$30</c:f>
              <c:strCache>
                <c:ptCount val="6"/>
                <c:pt idx="0">
                  <c:v>IFC</c:v>
                </c:pt>
                <c:pt idx="1">
                  <c:v>ADB</c:v>
                </c:pt>
                <c:pt idx="2">
                  <c:v>DFC</c:v>
                </c:pt>
                <c:pt idx="3">
                  <c:v>FMO</c:v>
                </c:pt>
                <c:pt idx="4">
                  <c:v>DEG</c:v>
                </c:pt>
                <c:pt idx="5">
                  <c:v>MOBILIST</c:v>
                </c:pt>
              </c:strCache>
            </c:strRef>
          </c:cat>
          <c:val>
            <c:numRef>
              <c:f>Sheet1!$C$25:$C$30</c:f>
              <c:numCache>
                <c:formatCode>0%</c:formatCode>
                <c:ptCount val="6"/>
                <c:pt idx="0">
                  <c:v>0.11242660046784744</c:v>
                </c:pt>
                <c:pt idx="1">
                  <c:v>0.30180623973727422</c:v>
                </c:pt>
                <c:pt idx="2">
                  <c:v>0</c:v>
                </c:pt>
                <c:pt idx="3">
                  <c:v>0</c:v>
                </c:pt>
                <c:pt idx="4">
                  <c:v>1</c:v>
                </c:pt>
                <c:pt idx="5">
                  <c:v>1</c:v>
                </c:pt>
              </c:numCache>
            </c:numRef>
          </c:val>
          <c:extLst>
            <c:ext xmlns:c16="http://schemas.microsoft.com/office/drawing/2014/chart" uri="{C3380CC4-5D6E-409C-BE32-E72D297353CC}">
              <c16:uniqueId val="{00000001-3AA2-4343-9887-96E5AE3DAE04}"/>
            </c:ext>
          </c:extLst>
        </c:ser>
        <c:ser>
          <c:idx val="2"/>
          <c:order val="2"/>
          <c:tx>
            <c:strRef>
              <c:f>Sheet1!$D$24</c:f>
              <c:strCache>
                <c:ptCount val="1"/>
                <c:pt idx="0">
                  <c:v>Guarantees/Credit Enhancement</c:v>
                </c:pt>
              </c:strCache>
            </c:strRef>
          </c:tx>
          <c:spPr>
            <a:solidFill>
              <a:srgbClr val="92D050"/>
            </a:solidFill>
            <a:ln>
              <a:noFill/>
            </a:ln>
            <a:effectLst/>
          </c:spPr>
          <c:invertIfNegative val="0"/>
          <c:cat>
            <c:strRef>
              <c:f>Sheet1!$A$25:$A$30</c:f>
              <c:strCache>
                <c:ptCount val="6"/>
                <c:pt idx="0">
                  <c:v>IFC</c:v>
                </c:pt>
                <c:pt idx="1">
                  <c:v>ADB</c:v>
                </c:pt>
                <c:pt idx="2">
                  <c:v>DFC</c:v>
                </c:pt>
                <c:pt idx="3">
                  <c:v>FMO</c:v>
                </c:pt>
                <c:pt idx="4">
                  <c:v>DEG</c:v>
                </c:pt>
                <c:pt idx="5">
                  <c:v>MOBILIST</c:v>
                </c:pt>
              </c:strCache>
            </c:strRef>
          </c:cat>
          <c:val>
            <c:numRef>
              <c:f>Sheet1!$D$25:$D$30</c:f>
              <c:numCache>
                <c:formatCode>0%</c:formatCode>
                <c:ptCount val="6"/>
                <c:pt idx="0">
                  <c:v>0</c:v>
                </c:pt>
                <c:pt idx="1">
                  <c:v>0</c:v>
                </c:pt>
                <c:pt idx="2">
                  <c:v>0.69348659003831414</c:v>
                </c:pt>
                <c:pt idx="3">
                  <c:v>0</c:v>
                </c:pt>
                <c:pt idx="4">
                  <c:v>0</c:v>
                </c:pt>
                <c:pt idx="5">
                  <c:v>0</c:v>
                </c:pt>
              </c:numCache>
            </c:numRef>
          </c:val>
          <c:extLst>
            <c:ext xmlns:c16="http://schemas.microsoft.com/office/drawing/2014/chart" uri="{C3380CC4-5D6E-409C-BE32-E72D297353CC}">
              <c16:uniqueId val="{00000002-3AA2-4343-9887-96E5AE3DAE04}"/>
            </c:ext>
          </c:extLst>
        </c:ser>
        <c:ser>
          <c:idx val="3"/>
          <c:order val="3"/>
          <c:tx>
            <c:strRef>
              <c:f>Sheet1!$E$24</c:f>
              <c:strCache>
                <c:ptCount val="1"/>
                <c:pt idx="0">
                  <c:v>Investment Funds/Trusts</c:v>
                </c:pt>
              </c:strCache>
            </c:strRef>
          </c:tx>
          <c:spPr>
            <a:solidFill>
              <a:srgbClr val="002060"/>
            </a:solidFill>
            <a:ln>
              <a:noFill/>
            </a:ln>
            <a:effectLst/>
          </c:spPr>
          <c:invertIfNegative val="0"/>
          <c:cat>
            <c:strRef>
              <c:f>Sheet1!$A$25:$A$30</c:f>
              <c:strCache>
                <c:ptCount val="6"/>
                <c:pt idx="0">
                  <c:v>IFC</c:v>
                </c:pt>
                <c:pt idx="1">
                  <c:v>ADB</c:v>
                </c:pt>
                <c:pt idx="2">
                  <c:v>DFC</c:v>
                </c:pt>
                <c:pt idx="3">
                  <c:v>FMO</c:v>
                </c:pt>
                <c:pt idx="4">
                  <c:v>DEG</c:v>
                </c:pt>
                <c:pt idx="5">
                  <c:v>MOBILIST</c:v>
                </c:pt>
              </c:strCache>
            </c:strRef>
          </c:cat>
          <c:val>
            <c:numRef>
              <c:f>Sheet1!$E$25:$E$30</c:f>
              <c:numCache>
                <c:formatCode>0%</c:formatCode>
                <c:ptCount val="6"/>
                <c:pt idx="0">
                  <c:v>0</c:v>
                </c:pt>
                <c:pt idx="1">
                  <c:v>4.9261083743842365E-3</c:v>
                </c:pt>
                <c:pt idx="2">
                  <c:v>0</c:v>
                </c:pt>
                <c:pt idx="3">
                  <c:v>0.17741935483870969</c:v>
                </c:pt>
                <c:pt idx="4">
                  <c:v>0</c:v>
                </c:pt>
                <c:pt idx="5">
                  <c:v>0</c:v>
                </c:pt>
              </c:numCache>
            </c:numRef>
          </c:val>
          <c:extLst>
            <c:ext xmlns:c16="http://schemas.microsoft.com/office/drawing/2014/chart" uri="{C3380CC4-5D6E-409C-BE32-E72D297353CC}">
              <c16:uniqueId val="{00000003-3AA2-4343-9887-96E5AE3DAE04}"/>
            </c:ext>
          </c:extLst>
        </c:ser>
        <c:ser>
          <c:idx val="4"/>
          <c:order val="4"/>
          <c:tx>
            <c:strRef>
              <c:f>Sheet1!$F$24</c:f>
              <c:strCache>
                <c:ptCount val="1"/>
                <c:pt idx="0">
                  <c:v>Loans</c:v>
                </c:pt>
              </c:strCache>
            </c:strRef>
          </c:tx>
          <c:spPr>
            <a:solidFill>
              <a:srgbClr val="00B0F0"/>
            </a:solidFill>
            <a:ln>
              <a:noFill/>
            </a:ln>
            <a:effectLst/>
          </c:spPr>
          <c:invertIfNegative val="0"/>
          <c:cat>
            <c:strRef>
              <c:f>Sheet1!$A$25:$A$30</c:f>
              <c:strCache>
                <c:ptCount val="6"/>
                <c:pt idx="0">
                  <c:v>IFC</c:v>
                </c:pt>
                <c:pt idx="1">
                  <c:v>ADB</c:v>
                </c:pt>
                <c:pt idx="2">
                  <c:v>DFC</c:v>
                </c:pt>
                <c:pt idx="3">
                  <c:v>FMO</c:v>
                </c:pt>
                <c:pt idx="4">
                  <c:v>DEG</c:v>
                </c:pt>
                <c:pt idx="5">
                  <c:v>MOBILIST</c:v>
                </c:pt>
              </c:strCache>
            </c:strRef>
          </c:cat>
          <c:val>
            <c:numRef>
              <c:f>Sheet1!$F$25:$F$30</c:f>
              <c:numCache>
                <c:formatCode>0%</c:formatCode>
                <c:ptCount val="6"/>
                <c:pt idx="0">
                  <c:v>0.44646011362008875</c:v>
                </c:pt>
                <c:pt idx="1">
                  <c:v>0.6932676518883415</c:v>
                </c:pt>
                <c:pt idx="2">
                  <c:v>0.1532567049808429</c:v>
                </c:pt>
                <c:pt idx="3">
                  <c:v>0</c:v>
                </c:pt>
                <c:pt idx="4">
                  <c:v>0</c:v>
                </c:pt>
                <c:pt idx="5">
                  <c:v>0</c:v>
                </c:pt>
              </c:numCache>
            </c:numRef>
          </c:val>
          <c:extLst>
            <c:ext xmlns:c16="http://schemas.microsoft.com/office/drawing/2014/chart" uri="{C3380CC4-5D6E-409C-BE32-E72D297353CC}">
              <c16:uniqueId val="{00000004-3AA2-4343-9887-96E5AE3DAE04}"/>
            </c:ext>
          </c:extLst>
        </c:ser>
        <c:dLbls>
          <c:showLegendKey val="0"/>
          <c:showVal val="0"/>
          <c:showCatName val="0"/>
          <c:showSerName val="0"/>
          <c:showPercent val="0"/>
          <c:showBubbleSize val="0"/>
        </c:dLbls>
        <c:gapWidth val="130"/>
        <c:overlap val="100"/>
        <c:axId val="133662223"/>
        <c:axId val="133664143"/>
      </c:barChart>
      <c:catAx>
        <c:axId val="133662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33664143"/>
        <c:crosses val="autoZero"/>
        <c:auto val="1"/>
        <c:lblAlgn val="ctr"/>
        <c:lblOffset val="100"/>
        <c:noMultiLvlLbl val="0"/>
      </c:catAx>
      <c:valAx>
        <c:axId val="13366414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33662223"/>
        <c:crosses val="autoZero"/>
        <c:crossBetween val="between"/>
        <c:majorUnit val="0.2"/>
      </c:valAx>
      <c:spPr>
        <a:noFill/>
        <a:ln>
          <a:noFill/>
        </a:ln>
        <a:effectLst/>
      </c:spPr>
    </c:plotArea>
    <c:legend>
      <c:legendPos val="r"/>
      <c:layout>
        <c:manualLayout>
          <c:xMode val="edge"/>
          <c:yMode val="edge"/>
          <c:x val="0.76284728380565792"/>
          <c:y val="2.6750829700006518E-2"/>
          <c:w val="0.23715271619434197"/>
          <c:h val="0.97294514218780503"/>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ptos" panose="020B0004020202020204" pitchFamily="34" charset="0"/>
        <a:ea typeface="Aptos" panose="020B0004020202020204" pitchFamily="34" charset="0"/>
        <a:cs typeface="Arial"/>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085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0218D95E-D6D4-5678-E4BD-A4F8C157DF7A}"/>
            </a:ext>
          </a:extLst>
        </p:cNvPr>
        <p:cNvGrpSpPr/>
        <p:nvPr/>
      </p:nvGrpSpPr>
      <p:grpSpPr>
        <a:xfrm>
          <a:off x="0" y="0"/>
          <a:ext cx="0" cy="0"/>
          <a:chOff x="0" y="0"/>
          <a:chExt cx="0" cy="0"/>
        </a:xfrm>
      </p:grpSpPr>
      <p:sp>
        <p:nvSpPr>
          <p:cNvPr id="82" name="Google Shape;82;g34e1255fb6d_0_19:notes">
            <a:extLst>
              <a:ext uri="{FF2B5EF4-FFF2-40B4-BE49-F238E27FC236}">
                <a16:creationId xmlns:a16="http://schemas.microsoft.com/office/drawing/2014/main" id="{2F3B1E68-7493-9F7E-B9FE-BF3DB28A1F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3" name="Google Shape;83;g34e1255fb6d_0_19:notes">
            <a:extLst>
              <a:ext uri="{FF2B5EF4-FFF2-40B4-BE49-F238E27FC236}">
                <a16:creationId xmlns:a16="http://schemas.microsoft.com/office/drawing/2014/main" id="{532C8910-1686-0E0D-78E2-B3AF4A42F3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10601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70FC0B34-403E-D3D4-B5D1-9BF81BB1068B}"/>
            </a:ext>
          </a:extLst>
        </p:cNvPr>
        <p:cNvGrpSpPr/>
        <p:nvPr/>
      </p:nvGrpSpPr>
      <p:grpSpPr>
        <a:xfrm>
          <a:off x="0" y="0"/>
          <a:ext cx="0" cy="0"/>
          <a:chOff x="0" y="0"/>
          <a:chExt cx="0" cy="0"/>
        </a:xfrm>
      </p:grpSpPr>
      <p:sp>
        <p:nvSpPr>
          <p:cNvPr id="82" name="Google Shape;82;g34e1255fb6d_0_19:notes">
            <a:extLst>
              <a:ext uri="{FF2B5EF4-FFF2-40B4-BE49-F238E27FC236}">
                <a16:creationId xmlns:a16="http://schemas.microsoft.com/office/drawing/2014/main" id="{75DD2D0D-241B-D630-3EB9-330B30790F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3" name="Google Shape;83;g34e1255fb6d_0_19:notes">
            <a:extLst>
              <a:ext uri="{FF2B5EF4-FFF2-40B4-BE49-F238E27FC236}">
                <a16:creationId xmlns:a16="http://schemas.microsoft.com/office/drawing/2014/main" id="{C6893CF1-A65F-5A71-633A-A5EC4460F9C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9407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52E1EFB0-D1E2-0E28-D607-F9B0E32B46E4}"/>
            </a:ext>
          </a:extLst>
        </p:cNvPr>
        <p:cNvGrpSpPr/>
        <p:nvPr/>
      </p:nvGrpSpPr>
      <p:grpSpPr>
        <a:xfrm>
          <a:off x="0" y="0"/>
          <a:ext cx="0" cy="0"/>
          <a:chOff x="0" y="0"/>
          <a:chExt cx="0" cy="0"/>
        </a:xfrm>
      </p:grpSpPr>
      <p:sp>
        <p:nvSpPr>
          <p:cNvPr id="82" name="Google Shape;82;g34e1255fb6d_0_19:notes">
            <a:extLst>
              <a:ext uri="{FF2B5EF4-FFF2-40B4-BE49-F238E27FC236}">
                <a16:creationId xmlns:a16="http://schemas.microsoft.com/office/drawing/2014/main" id="{26806ECA-36F2-2D82-B045-C80698CA72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3" name="Google Shape;83;g34e1255fb6d_0_19:notes">
            <a:extLst>
              <a:ext uri="{FF2B5EF4-FFF2-40B4-BE49-F238E27FC236}">
                <a16:creationId xmlns:a16="http://schemas.microsoft.com/office/drawing/2014/main" id="{F02E189F-3F8C-CDBF-FF9D-91A7339474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93115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34305-B185-562E-221A-A0F805779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9618E-4F1E-BDE1-B24D-3A018FF4BE3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71DCEED-D59C-678C-8EBB-A31113EF44E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978488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3.png"/><Relationship Id="rId4" Type="http://schemas.microsoft.com/office/2007/relationships/hdphoto" Target="../media/hdphoto1.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3.png"/><Relationship Id="rId4" Type="http://schemas.microsoft.com/office/2007/relationships/hdphoto" Target="../media/hdphoto1.wdp"/></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ng bìa + cuối" preserve="1" userDrawn="1">
  <p:cSld name="Cover Slide-01">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2" name="Picture 1">
            <a:extLst>
              <a:ext uri="{FF2B5EF4-FFF2-40B4-BE49-F238E27FC236}">
                <a16:creationId xmlns:a16="http://schemas.microsoft.com/office/drawing/2014/main" id="{CBD3E290-79FB-A708-A799-5C74146A59E0}"/>
              </a:ext>
            </a:extLst>
          </p:cNvPr>
          <p:cNvPicPr>
            <a:picLocks noChangeAspect="1"/>
          </p:cNvPicPr>
          <p:nvPr userDrawn="1"/>
        </p:nvPicPr>
        <p:blipFill>
          <a:blip r:embed="rId3"/>
          <a:srcRect/>
          <a:stretch/>
        </p:blipFill>
        <p:spPr>
          <a:xfrm>
            <a:off x="749173" y="779156"/>
            <a:ext cx="4018322" cy="1133277"/>
          </a:xfrm>
          <a:prstGeom prst="rect">
            <a:avLst/>
          </a:prstGeom>
        </p:spPr>
      </p:pic>
    </p:spTree>
    <p:extLst>
      <p:ext uri="{BB962C8B-B14F-4D97-AF65-F5344CB8AC3E}">
        <p14:creationId xmlns:p14="http://schemas.microsoft.com/office/powerpoint/2010/main" val="35286183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rang bìa + cuối" preserve="1" userDrawn="1">
  <p:cSld name="1_Trang bìa + cuối">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88E421EE-6C63-C3DC-9788-EB56FBFE7FA2}"/>
              </a:ext>
            </a:extLst>
          </p:cNvPr>
          <p:cNvPicPr>
            <a:picLocks noChangeAspect="1"/>
          </p:cNvPicPr>
          <p:nvPr userDrawn="1"/>
        </p:nvPicPr>
        <p:blipFill>
          <a:blip r:embed="rId3"/>
          <a:srcRect/>
          <a:stretch/>
        </p:blipFill>
        <p:spPr>
          <a:xfrm>
            <a:off x="746125" y="780210"/>
            <a:ext cx="3318309" cy="935854"/>
          </a:xfrm>
          <a:prstGeom prst="rect">
            <a:avLst/>
          </a:prstGeom>
        </p:spPr>
      </p:pic>
    </p:spTree>
    <p:extLst>
      <p:ext uri="{BB962C8B-B14F-4D97-AF65-F5344CB8AC3E}">
        <p14:creationId xmlns:p14="http://schemas.microsoft.com/office/powerpoint/2010/main" val="1017644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rang bìa + cuối" preserve="1" userDrawn="1">
  <p:cSld name="Cover Slide-02">
    <p:bg>
      <p:bgRef idx="1001">
        <a:schemeClr val="bg1"/>
      </p:bgRef>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21A36805-5086-4E2B-A998-5CD65C97BAFC}"/>
              </a:ext>
            </a:extLst>
          </p:cNvPr>
          <p:cNvPicPr>
            <a:picLocks noChangeAspect="1"/>
          </p:cNvPicPr>
          <p:nvPr userDrawn="1"/>
        </p:nvPicPr>
        <p:blipFill>
          <a:blip r:embed="rId2"/>
          <a:srcRect t="200" r="805" b="200"/>
          <a:stretch/>
        </p:blipFill>
        <p:spPr>
          <a:xfrm>
            <a:off x="0" y="-42005"/>
            <a:ext cx="18288000" cy="10329006"/>
          </a:xfrm>
          <a:prstGeom prst="rect">
            <a:avLst/>
          </a:prstGeom>
        </p:spPr>
      </p:pic>
      <p:sp>
        <p:nvSpPr>
          <p:cNvPr id="8" name="Picture Placeholder 7">
            <a:extLst>
              <a:ext uri="{FF2B5EF4-FFF2-40B4-BE49-F238E27FC236}">
                <a16:creationId xmlns:a16="http://schemas.microsoft.com/office/drawing/2014/main" id="{898B6349-145F-0CB0-2C7E-8D5684252D45}"/>
              </a:ext>
            </a:extLst>
          </p:cNvPr>
          <p:cNvSpPr>
            <a:spLocks noGrp="1"/>
          </p:cNvSpPr>
          <p:nvPr>
            <p:ph type="pic" sz="quarter" idx="10"/>
          </p:nvPr>
        </p:nvSpPr>
        <p:spPr>
          <a:xfrm>
            <a:off x="11687668" y="1643380"/>
            <a:ext cx="6610292" cy="6278880"/>
          </a:xfrm>
          <a:custGeom>
            <a:avLst/>
            <a:gdLst>
              <a:gd name="connsiteX0" fmla="*/ 5295900 w 6610291"/>
              <a:gd name="connsiteY0" fmla="*/ 0 h 6278880"/>
              <a:gd name="connsiteX1" fmla="*/ 5296868 w 6610291"/>
              <a:gd name="connsiteY1" fmla="*/ 1040845 h 6278880"/>
              <a:gd name="connsiteX2" fmla="*/ 5296856 w 6610291"/>
              <a:gd name="connsiteY2" fmla="*/ 1283696 h 6278880"/>
              <a:gd name="connsiteX3" fmla="*/ 6610248 w 6610291"/>
              <a:gd name="connsiteY3" fmla="*/ 889140 h 6278880"/>
              <a:gd name="connsiteX4" fmla="*/ 6600088 w 6610291"/>
              <a:gd name="connsiteY4" fmla="*/ 5741257 h 6278880"/>
              <a:gd name="connsiteX5" fmla="*/ 5292484 w 6610291"/>
              <a:gd name="connsiteY5" fmla="*/ 6098872 h 6278880"/>
              <a:gd name="connsiteX6" fmla="*/ 5291568 w 6610291"/>
              <a:gd name="connsiteY6" fmla="*/ 4893812 h 6278880"/>
              <a:gd name="connsiteX7" fmla="*/ 5291320 w 6610291"/>
              <a:gd name="connsiteY7" fmla="*/ 4809491 h 6278880"/>
              <a:gd name="connsiteX8" fmla="*/ 0 w 6610291"/>
              <a:gd name="connsiteY8" fmla="*/ 6278880 h 6278880"/>
              <a:gd name="connsiteX9" fmla="*/ 0 w 6610291"/>
              <a:gd name="connsiteY9" fmla="*/ 1615440 h 627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0291" h="6278880">
                <a:moveTo>
                  <a:pt x="5295900" y="0"/>
                </a:moveTo>
                <a:cubicBezTo>
                  <a:pt x="5296536" y="391954"/>
                  <a:pt x="5296812" y="732473"/>
                  <a:pt x="5296868" y="1040845"/>
                </a:cubicBezTo>
                <a:lnTo>
                  <a:pt x="5296856" y="1283696"/>
                </a:lnTo>
                <a:lnTo>
                  <a:pt x="6610248" y="889140"/>
                </a:lnTo>
                <a:cubicBezTo>
                  <a:pt x="6611096" y="3067994"/>
                  <a:pt x="6599240" y="3562403"/>
                  <a:pt x="6600088" y="5741257"/>
                </a:cubicBezTo>
                <a:lnTo>
                  <a:pt x="5292484" y="6098872"/>
                </a:lnTo>
                <a:cubicBezTo>
                  <a:pt x="5292908" y="5695929"/>
                  <a:pt x="5292456" y="5294493"/>
                  <a:pt x="5291568" y="4893812"/>
                </a:cubicBezTo>
                <a:lnTo>
                  <a:pt x="5291320" y="4809491"/>
                </a:lnTo>
                <a:lnTo>
                  <a:pt x="0" y="6278880"/>
                </a:lnTo>
                <a:lnTo>
                  <a:pt x="0" y="1615440"/>
                </a:lnTo>
                <a:close/>
              </a:path>
            </a:pathLst>
          </a:custGeom>
          <a:noFill/>
          <a:ln>
            <a:noFill/>
          </a:ln>
        </p:spPr>
        <p:txBody>
          <a:bodyPr wrap="square">
            <a:noAutofit/>
          </a:bodyPr>
          <a:lstStyle>
            <a:lvl1pPr>
              <a:defRPr/>
            </a:lvl1pPr>
          </a:lstStyle>
          <a:p>
            <a:endParaRPr lang="en-US" dirty="0"/>
          </a:p>
        </p:txBody>
      </p:sp>
      <p:pic>
        <p:nvPicPr>
          <p:cNvPr id="4" name="Picture 3">
            <a:extLst>
              <a:ext uri="{FF2B5EF4-FFF2-40B4-BE49-F238E27FC236}">
                <a16:creationId xmlns:a16="http://schemas.microsoft.com/office/drawing/2014/main" id="{6EEEC218-1C7F-0C37-73B4-FA267C1AF7D7}"/>
              </a:ext>
            </a:extLst>
          </p:cNvPr>
          <p:cNvPicPr>
            <a:picLocks noChangeAspect="1"/>
          </p:cNvPicPr>
          <p:nvPr userDrawn="1"/>
        </p:nvPicPr>
        <p:blipFill>
          <a:blip r:embed="rId3"/>
          <a:srcRect/>
          <a:stretch/>
        </p:blipFill>
        <p:spPr>
          <a:xfrm>
            <a:off x="749173" y="779156"/>
            <a:ext cx="4018322" cy="1133278"/>
          </a:xfrm>
          <a:prstGeom prst="rect">
            <a:avLst/>
          </a:prstGeom>
        </p:spPr>
      </p:pic>
    </p:spTree>
    <p:extLst>
      <p:ext uri="{BB962C8B-B14F-4D97-AF65-F5344CB8AC3E}">
        <p14:creationId xmlns:p14="http://schemas.microsoft.com/office/powerpoint/2010/main" val="4768897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4700"/>
                    </a14:imgEffect>
                    <a14:imgEffect>
                      <a14:saturation sat="70000"/>
                    </a14:imgEffect>
                  </a14:imgLayer>
                </a14:imgProps>
              </a:ext>
            </a:extLst>
          </a:blip>
          <a:stretch>
            <a:fillRect/>
          </a:stretch>
        </p:blipFill>
        <p:spPr>
          <a:xfrm>
            <a:off x="0" y="-4464"/>
            <a:ext cx="18288000" cy="10287000"/>
          </a:xfrm>
          <a:prstGeom prst="rect">
            <a:avLst/>
          </a:prstGeom>
        </p:spPr>
      </p:pic>
      <p:sp>
        <p:nvSpPr>
          <p:cNvPr id="6" name="Picture Placeholder 5">
            <a:extLst>
              <a:ext uri="{FF2B5EF4-FFF2-40B4-BE49-F238E27FC236}">
                <a16:creationId xmlns:a16="http://schemas.microsoft.com/office/drawing/2014/main" id="{BAB3CC6A-F2F1-C1FC-4DA0-77CDDF0D4FBB}"/>
              </a:ext>
            </a:extLst>
          </p:cNvPr>
          <p:cNvSpPr>
            <a:spLocks noGrp="1"/>
          </p:cNvSpPr>
          <p:nvPr>
            <p:ph type="pic" sz="quarter" idx="10"/>
          </p:nvPr>
        </p:nvSpPr>
        <p:spPr>
          <a:xfrm>
            <a:off x="11551920" y="0"/>
            <a:ext cx="6736080" cy="10287000"/>
          </a:xfrm>
          <a:custGeom>
            <a:avLst/>
            <a:gdLst>
              <a:gd name="connsiteX0" fmla="*/ 6736080 w 6736080"/>
              <a:gd name="connsiteY0" fmla="*/ 0 h 10287000"/>
              <a:gd name="connsiteX1" fmla="*/ 6736080 w 6736080"/>
              <a:gd name="connsiteY1" fmla="*/ 10287000 h 10287000"/>
              <a:gd name="connsiteX2" fmla="*/ 0 w 6736080"/>
              <a:gd name="connsiteY2" fmla="*/ 10287000 h 10287000"/>
              <a:gd name="connsiteX3" fmla="*/ 5080 w 6736080"/>
              <a:gd name="connsiteY3" fmla="*/ 1762760 h 10287000"/>
            </a:gdLst>
            <a:ahLst/>
            <a:cxnLst>
              <a:cxn ang="0">
                <a:pos x="connsiteX0" y="connsiteY0"/>
              </a:cxn>
              <a:cxn ang="0">
                <a:pos x="connsiteX1" y="connsiteY1"/>
              </a:cxn>
              <a:cxn ang="0">
                <a:pos x="connsiteX2" y="connsiteY2"/>
              </a:cxn>
              <a:cxn ang="0">
                <a:pos x="connsiteX3" y="connsiteY3"/>
              </a:cxn>
            </a:cxnLst>
            <a:rect l="l" t="t" r="r" b="b"/>
            <a:pathLst>
              <a:path w="6736080" h="10287000">
                <a:moveTo>
                  <a:pt x="6736080" y="0"/>
                </a:moveTo>
                <a:lnTo>
                  <a:pt x="6736080" y="10287000"/>
                </a:lnTo>
                <a:lnTo>
                  <a:pt x="0" y="10287000"/>
                </a:lnTo>
                <a:cubicBezTo>
                  <a:pt x="1693" y="7445587"/>
                  <a:pt x="3387" y="4604173"/>
                  <a:pt x="5080" y="1762760"/>
                </a:cubicBezTo>
                <a:close/>
              </a:path>
            </a:pathLst>
          </a:custGeom>
          <a:noFill/>
          <a:ln>
            <a:noFill/>
          </a:ln>
        </p:spPr>
        <p:txBody>
          <a:bodyPr wrap="square">
            <a:noAutofit/>
          </a:bodyPr>
          <a:lstStyle>
            <a:lvl1pPr>
              <a:defRPr/>
            </a:lvl1pPr>
          </a:lstStyle>
          <a:p>
            <a:endParaRPr lang="en-US" dirty="0"/>
          </a:p>
        </p:txBody>
      </p:sp>
      <p:pic>
        <p:nvPicPr>
          <p:cNvPr id="4" name="Picture 3">
            <a:extLst>
              <a:ext uri="{FF2B5EF4-FFF2-40B4-BE49-F238E27FC236}">
                <a16:creationId xmlns:a16="http://schemas.microsoft.com/office/drawing/2014/main" id="{FCCF31D1-B4FE-EBC5-92F2-2D2BD150FC38}"/>
              </a:ext>
            </a:extLst>
          </p:cNvPr>
          <p:cNvPicPr>
            <a:picLocks noChangeAspect="1"/>
          </p:cNvPicPr>
          <p:nvPr userDrawn="1"/>
        </p:nvPicPr>
        <p:blipFill>
          <a:blip r:embed="rId4"/>
          <a:srcRect/>
          <a:stretch/>
        </p:blipFill>
        <p:spPr>
          <a:xfrm>
            <a:off x="748687" y="779156"/>
            <a:ext cx="3272537" cy="922946"/>
          </a:xfrm>
          <a:prstGeom prst="rect">
            <a:avLst/>
          </a:prstGeom>
        </p:spPr>
      </p:pic>
    </p:spTree>
    <p:extLst>
      <p:ext uri="{BB962C8B-B14F-4D97-AF65-F5344CB8AC3E}">
        <p14:creationId xmlns:p14="http://schemas.microsoft.com/office/powerpoint/2010/main" val="39631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rang nội dung" preserve="1" userDrawn="1">
  <p:cSld name="Chart-01">
    <p:bg>
      <p:bgPr>
        <a:solidFill>
          <a:schemeClr val="lt1"/>
        </a:solidFill>
        <a:effectLst/>
      </p:bgPr>
    </p:bg>
    <p:spTree>
      <p:nvGrpSpPr>
        <p:cNvPr id="1" name="Shape 17"/>
        <p:cNvGrpSpPr/>
        <p:nvPr/>
      </p:nvGrpSpPr>
      <p:grpSpPr>
        <a:xfrm>
          <a:off x="0" y="0"/>
          <a:ext cx="0" cy="0"/>
          <a:chOff x="0" y="0"/>
          <a:chExt cx="0" cy="0"/>
        </a:xfrm>
      </p:grpSpPr>
      <p:sp>
        <p:nvSpPr>
          <p:cNvPr id="31" name="Text Placeholder 30">
            <a:extLst>
              <a:ext uri="{FF2B5EF4-FFF2-40B4-BE49-F238E27FC236}">
                <a16:creationId xmlns:a16="http://schemas.microsoft.com/office/drawing/2014/main" id="{69ED1E0E-7E40-A533-A7F6-F46DC2784A1F}"/>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20" name="Chart Placeholder 19">
            <a:extLst>
              <a:ext uri="{FF2B5EF4-FFF2-40B4-BE49-F238E27FC236}">
                <a16:creationId xmlns:a16="http://schemas.microsoft.com/office/drawing/2014/main" id="{F72C7F54-A892-3B2C-0E5A-775966951300}"/>
              </a:ext>
            </a:extLst>
          </p:cNvPr>
          <p:cNvSpPr>
            <a:spLocks noGrp="1"/>
          </p:cNvSpPr>
          <p:nvPr>
            <p:ph type="chart" sz="quarter" idx="11"/>
          </p:nvPr>
        </p:nvSpPr>
        <p:spPr>
          <a:xfrm>
            <a:off x="830264" y="2409827"/>
            <a:ext cx="16470092" cy="4911990"/>
          </a:xfrm>
        </p:spPr>
        <p:txBody>
          <a:bodyPr/>
          <a:lstStyle>
            <a:lvl1pPr>
              <a:defRPr/>
            </a:lvl1pPr>
          </a:lstStyle>
          <a:p>
            <a:endParaRPr lang="en-US" dirty="0"/>
          </a:p>
        </p:txBody>
      </p:sp>
      <p:sp>
        <p:nvSpPr>
          <p:cNvPr id="15" name="Text Placeholder 14">
            <a:extLst>
              <a:ext uri="{FF2B5EF4-FFF2-40B4-BE49-F238E27FC236}">
                <a16:creationId xmlns:a16="http://schemas.microsoft.com/office/drawing/2014/main" id="{727AA85F-238C-C7A0-F9E7-3D2DA81A8204}"/>
              </a:ext>
            </a:extLst>
          </p:cNvPr>
          <p:cNvSpPr>
            <a:spLocks noGrp="1"/>
          </p:cNvSpPr>
          <p:nvPr>
            <p:ph type="body" sz="quarter" idx="10" hasCustomPrompt="1"/>
          </p:nvPr>
        </p:nvSpPr>
        <p:spPr>
          <a:xfrm>
            <a:off x="848823" y="1652969"/>
            <a:ext cx="16451534"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25" name="Text Placeholder 24">
            <a:extLst>
              <a:ext uri="{FF2B5EF4-FFF2-40B4-BE49-F238E27FC236}">
                <a16:creationId xmlns:a16="http://schemas.microsoft.com/office/drawing/2014/main" id="{8D4DC039-7859-A530-CB47-D37B7DFA133E}"/>
              </a:ext>
            </a:extLst>
          </p:cNvPr>
          <p:cNvSpPr>
            <a:spLocks noGrp="1"/>
          </p:cNvSpPr>
          <p:nvPr>
            <p:ph type="body" sz="quarter" idx="14"/>
          </p:nvPr>
        </p:nvSpPr>
        <p:spPr>
          <a:xfrm>
            <a:off x="813601" y="7656325"/>
            <a:ext cx="16486754"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ext Placeholder 32">
            <a:extLst>
              <a:ext uri="{FF2B5EF4-FFF2-40B4-BE49-F238E27FC236}">
                <a16:creationId xmlns:a16="http://schemas.microsoft.com/office/drawing/2014/main" id="{83A73F56-A18B-1D5D-970F-14A6A5D5E647}"/>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2" name="TextBox 1">
            <a:extLst>
              <a:ext uri="{FF2B5EF4-FFF2-40B4-BE49-F238E27FC236}">
                <a16:creationId xmlns:a16="http://schemas.microsoft.com/office/drawing/2014/main" id="{1F42B65D-9F92-B87A-C850-2F7D400FD79E}"/>
              </a:ext>
            </a:extLst>
          </p:cNvPr>
          <p:cNvSpPr txBox="1"/>
          <p:nvPr userDrawn="1"/>
        </p:nvSpPr>
        <p:spPr>
          <a:xfrm>
            <a:off x="16154400" y="694267"/>
            <a:ext cx="184731" cy="415498"/>
          </a:xfrm>
          <a:prstGeom prst="rect">
            <a:avLst/>
          </a:prstGeom>
          <a:noFill/>
        </p:spPr>
        <p:txBody>
          <a:bodyPr wrap="none" rtlCol="0">
            <a:spAutoFit/>
          </a:bodyPr>
          <a:lstStyle/>
          <a:p>
            <a:pPr algn="l"/>
            <a:endParaRPr lang="vi-VN" sz="2100" dirty="0">
              <a:solidFill>
                <a:srgbClr val="292929"/>
              </a:solidFill>
              <a:latin typeface="+mn-lt"/>
            </a:endParaRPr>
          </a:p>
        </p:txBody>
      </p:sp>
    </p:spTree>
    <p:extLst>
      <p:ext uri="{BB962C8B-B14F-4D97-AF65-F5344CB8AC3E}">
        <p14:creationId xmlns:p14="http://schemas.microsoft.com/office/powerpoint/2010/main" val="583276276"/>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rang nội dung" preserve="1" userDrawn="1">
  <p:cSld name="Chart-02">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5" y="2409827"/>
            <a:ext cx="5248098" cy="4911990"/>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2" y="1652969"/>
            <a:ext cx="522954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13601" y="7656325"/>
            <a:ext cx="16486754"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hart Placeholder 19">
            <a:extLst>
              <a:ext uri="{FF2B5EF4-FFF2-40B4-BE49-F238E27FC236}">
                <a16:creationId xmlns:a16="http://schemas.microsoft.com/office/drawing/2014/main" id="{ADFF73F0-34F1-A8EA-B58D-5FD15C09D7ED}"/>
              </a:ext>
            </a:extLst>
          </p:cNvPr>
          <p:cNvSpPr>
            <a:spLocks noGrp="1"/>
          </p:cNvSpPr>
          <p:nvPr>
            <p:ph type="chart" sz="quarter" idx="15"/>
          </p:nvPr>
        </p:nvSpPr>
        <p:spPr>
          <a:xfrm>
            <a:off x="6441261" y="2409827"/>
            <a:ext cx="5248098" cy="4911990"/>
          </a:xfrm>
        </p:spPr>
        <p:txBody>
          <a:bodyPr/>
          <a:lstStyle>
            <a:lvl1pPr>
              <a:defRPr/>
            </a:lvl1pPr>
          </a:lstStyle>
          <a:p>
            <a:endParaRPr lang="en-US" dirty="0"/>
          </a:p>
        </p:txBody>
      </p:sp>
      <p:sp>
        <p:nvSpPr>
          <p:cNvPr id="7" name="Chart Placeholder 19">
            <a:extLst>
              <a:ext uri="{FF2B5EF4-FFF2-40B4-BE49-F238E27FC236}">
                <a16:creationId xmlns:a16="http://schemas.microsoft.com/office/drawing/2014/main" id="{40E8D1DB-B5C6-E50A-C983-A26C5E2A2EAF}"/>
              </a:ext>
            </a:extLst>
          </p:cNvPr>
          <p:cNvSpPr>
            <a:spLocks noGrp="1"/>
          </p:cNvSpPr>
          <p:nvPr>
            <p:ph type="chart" sz="quarter" idx="16"/>
          </p:nvPr>
        </p:nvSpPr>
        <p:spPr>
          <a:xfrm>
            <a:off x="12052259" y="2409827"/>
            <a:ext cx="5248098" cy="4911990"/>
          </a:xfrm>
        </p:spPr>
        <p:txBody>
          <a:bodyPr/>
          <a:lstStyle>
            <a:lvl1pPr>
              <a:defRPr/>
            </a:lvl1pPr>
          </a:lstStyle>
          <a:p>
            <a:endParaRPr lang="en-US" dirty="0"/>
          </a:p>
        </p:txBody>
      </p:sp>
      <p:sp>
        <p:nvSpPr>
          <p:cNvPr id="8" name="Text Placeholder 14">
            <a:extLst>
              <a:ext uri="{FF2B5EF4-FFF2-40B4-BE49-F238E27FC236}">
                <a16:creationId xmlns:a16="http://schemas.microsoft.com/office/drawing/2014/main" id="{D07CE13B-C686-F44F-1754-D0CAE025EC15}"/>
              </a:ext>
            </a:extLst>
          </p:cNvPr>
          <p:cNvSpPr>
            <a:spLocks noGrp="1"/>
          </p:cNvSpPr>
          <p:nvPr>
            <p:ph type="body" sz="quarter" idx="17" hasCustomPrompt="1"/>
          </p:nvPr>
        </p:nvSpPr>
        <p:spPr>
          <a:xfrm>
            <a:off x="6441260" y="1652969"/>
            <a:ext cx="522954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9" name="Text Placeholder 14">
            <a:extLst>
              <a:ext uri="{FF2B5EF4-FFF2-40B4-BE49-F238E27FC236}">
                <a16:creationId xmlns:a16="http://schemas.microsoft.com/office/drawing/2014/main" id="{40EE8C0D-71EA-A8AD-36ED-06C13A3CD692}"/>
              </a:ext>
            </a:extLst>
          </p:cNvPr>
          <p:cNvSpPr>
            <a:spLocks noGrp="1"/>
          </p:cNvSpPr>
          <p:nvPr>
            <p:ph type="body" sz="quarter" idx="18" hasCustomPrompt="1"/>
          </p:nvPr>
        </p:nvSpPr>
        <p:spPr>
          <a:xfrm>
            <a:off x="12033698" y="1652969"/>
            <a:ext cx="522954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24D03031-BEA3-8A25-5BA9-87C78FF5E196}"/>
              </a:ext>
            </a:extLst>
          </p:cNvPr>
          <p:cNvSpPr>
            <a:spLocks noGrp="1"/>
          </p:cNvSpPr>
          <p:nvPr>
            <p:ph type="body" sz="quarter" idx="19"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452D3839-696D-B388-33B9-60FF3D1A11A4}"/>
              </a:ext>
            </a:extLst>
          </p:cNvPr>
          <p:cNvSpPr>
            <a:spLocks noGrp="1"/>
          </p:cNvSpPr>
          <p:nvPr>
            <p:ph type="body" sz="quarter" idx="20"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205088984"/>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rang nội dung" preserve="1" userDrawn="1">
  <p:cSld name="Chart-03">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4" y="2409827"/>
            <a:ext cx="7772400" cy="4911990"/>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0"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13601" y="7656325"/>
            <a:ext cx="16486754"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hart Placeholder 19">
            <a:extLst>
              <a:ext uri="{FF2B5EF4-FFF2-40B4-BE49-F238E27FC236}">
                <a16:creationId xmlns:a16="http://schemas.microsoft.com/office/drawing/2014/main" id="{ADFF73F0-34F1-A8EA-B58D-5FD15C09D7ED}"/>
              </a:ext>
            </a:extLst>
          </p:cNvPr>
          <p:cNvSpPr>
            <a:spLocks noGrp="1"/>
          </p:cNvSpPr>
          <p:nvPr>
            <p:ph type="chart" sz="quarter" idx="15"/>
          </p:nvPr>
        </p:nvSpPr>
        <p:spPr>
          <a:xfrm>
            <a:off x="9527954" y="2409827"/>
            <a:ext cx="7772400" cy="4911990"/>
          </a:xfrm>
        </p:spPr>
        <p:txBody>
          <a:bodyPr/>
          <a:lstStyle>
            <a:lvl1pPr>
              <a:defRPr/>
            </a:lvl1pPr>
          </a:lstStyle>
          <a:p>
            <a:endParaRPr lang="en-US" dirty="0"/>
          </a:p>
        </p:txBody>
      </p:sp>
      <p:sp>
        <p:nvSpPr>
          <p:cNvPr id="8" name="Text Placeholder 14">
            <a:extLst>
              <a:ext uri="{FF2B5EF4-FFF2-40B4-BE49-F238E27FC236}">
                <a16:creationId xmlns:a16="http://schemas.microsoft.com/office/drawing/2014/main" id="{D07CE13B-C686-F44F-1754-D0CAE025EC15}"/>
              </a:ext>
            </a:extLst>
          </p:cNvPr>
          <p:cNvSpPr>
            <a:spLocks noGrp="1"/>
          </p:cNvSpPr>
          <p:nvPr>
            <p:ph type="body" sz="quarter" idx="17" hasCustomPrompt="1"/>
          </p:nvPr>
        </p:nvSpPr>
        <p:spPr>
          <a:xfrm>
            <a:off x="9527954"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301761311"/>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4" y="2409827"/>
            <a:ext cx="7772400" cy="6954918"/>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0"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9666783" y="2409827"/>
            <a:ext cx="7782190" cy="695491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459317768"/>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3"/>
        <p:cNvGrpSpPr/>
        <p:nvPr/>
      </p:nvGrpSpPr>
      <p:grpSpPr>
        <a:xfrm>
          <a:off x="0" y="0"/>
          <a:ext cx="0" cy="0"/>
          <a:chOff x="0" y="0"/>
          <a:chExt cx="0" cy="0"/>
        </a:xfrm>
      </p:grpSpPr>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20475" y="2061029"/>
            <a:ext cx="7782190" cy="707117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00857609"/>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4" y="2409826"/>
            <a:ext cx="7772400" cy="3588176"/>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0"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20475" y="6589487"/>
            <a:ext cx="7782190" cy="277525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330012422"/>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4" name="Google Shape;128;p727">
            <a:extLst>
              <a:ext uri="{FF2B5EF4-FFF2-40B4-BE49-F238E27FC236}">
                <a16:creationId xmlns:a16="http://schemas.microsoft.com/office/drawing/2014/main" id="{79CD9762-2562-CC7B-EFB4-8AB7BF2DE9E5}"/>
              </a:ext>
            </a:extLst>
          </p:cNvPr>
          <p:cNvSpPr>
            <a:spLocks noGrp="1"/>
          </p:cNvSpPr>
          <p:nvPr>
            <p:ph type="pic" idx="2"/>
          </p:nvPr>
        </p:nvSpPr>
        <p:spPr>
          <a:xfrm>
            <a:off x="1806130" y="3780962"/>
            <a:ext cx="15642844" cy="5143500"/>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415943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830755" y="2176346"/>
            <a:ext cx="6673134" cy="721598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9625677"/>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10775839" y="2176346"/>
            <a:ext cx="6673134" cy="721598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55428334"/>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830753" y="7477619"/>
            <a:ext cx="16469602"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3951324"/>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830753" y="2036939"/>
            <a:ext cx="16469602"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2985059"/>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0" name="Text Placeholder 32">
            <a:extLst>
              <a:ext uri="{FF2B5EF4-FFF2-40B4-BE49-F238E27FC236}">
                <a16:creationId xmlns:a16="http://schemas.microsoft.com/office/drawing/2014/main" id="{1F23406D-3847-7E0E-8174-4DEFF4049DEC}"/>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4218117"/>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Tree>
    <p:extLst>
      <p:ext uri="{BB962C8B-B14F-4D97-AF65-F5344CB8AC3E}">
        <p14:creationId xmlns:p14="http://schemas.microsoft.com/office/powerpoint/2010/main" val="2946844878"/>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21" name="Google Shape;21;p4"/>
          <p:cNvSpPr txBox="1"/>
          <p:nvPr/>
        </p:nvSpPr>
        <p:spPr>
          <a:xfrm>
            <a:off x="16076000" y="9695802"/>
            <a:ext cx="1225800" cy="552000"/>
          </a:xfrm>
          <a:prstGeom prst="rect">
            <a:avLst/>
          </a:prstGeom>
          <a:noFill/>
          <a:ln>
            <a:noFill/>
          </a:ln>
        </p:spPr>
        <p:txBody>
          <a:bodyPr spcFirstLastPara="1" wrap="square" lIns="182850" tIns="182850" rIns="182850" bIns="182850" anchor="ctr" anchorCtr="0">
            <a:normAutofit/>
          </a:bodyPr>
          <a:lstStyle/>
          <a:p>
            <a:pPr marL="0" lvl="0" indent="0" algn="ctr" rtl="0">
              <a:lnSpc>
                <a:spcPct val="80000"/>
              </a:lnSpc>
              <a:spcBef>
                <a:spcPts val="0"/>
              </a:spcBef>
              <a:spcAft>
                <a:spcPts val="0"/>
              </a:spcAft>
              <a:buNone/>
            </a:pPr>
            <a:fld id="{00000000-1234-1234-1234-123412341234}" type="slidenum">
              <a:rPr lang="vi" sz="1200">
                <a:solidFill>
                  <a:srgbClr val="FFFFFF"/>
                </a:solidFill>
                <a:latin typeface="Montserrat Medium"/>
                <a:ea typeface="Montserrat Medium"/>
                <a:cs typeface="Montserrat Medium"/>
                <a:sym typeface="Montserrat Medium"/>
              </a:rPr>
              <a:pPr marL="0" lvl="0" indent="0" algn="ctr" rtl="0">
                <a:lnSpc>
                  <a:spcPct val="80000"/>
                </a:lnSpc>
                <a:spcBef>
                  <a:spcPts val="0"/>
                </a:spcBef>
                <a:spcAft>
                  <a:spcPts val="0"/>
                </a:spcAft>
                <a:buNone/>
              </a:pPr>
              <a:t>‹#›</a:t>
            </a:fld>
            <a:endParaRPr sz="1200">
              <a:solidFill>
                <a:srgbClr val="FFFFFF"/>
              </a:solidFill>
              <a:latin typeface="Montserrat Medium"/>
              <a:ea typeface="Montserrat Medium"/>
              <a:cs typeface="Montserrat Medium"/>
              <a:sym typeface="Montserrat Medium"/>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Text Placeholder 24">
            <a:extLst>
              <a:ext uri="{FF2B5EF4-FFF2-40B4-BE49-F238E27FC236}">
                <a16:creationId xmlns:a16="http://schemas.microsoft.com/office/drawing/2014/main" id="{A924E8FC-9C25-D3A1-880A-58A1F3CCCA49}"/>
              </a:ext>
            </a:extLst>
          </p:cNvPr>
          <p:cNvSpPr>
            <a:spLocks noGrp="1"/>
          </p:cNvSpPr>
          <p:nvPr>
            <p:ph type="body" sz="quarter" idx="14"/>
          </p:nvPr>
        </p:nvSpPr>
        <p:spPr>
          <a:xfrm>
            <a:off x="1714286" y="2177796"/>
            <a:ext cx="6210516" cy="6798096"/>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9268687"/>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grpSp>
        <p:nvGrpSpPr>
          <p:cNvPr id="4" name="Google Shape;631;p825">
            <a:extLst>
              <a:ext uri="{FF2B5EF4-FFF2-40B4-BE49-F238E27FC236}">
                <a16:creationId xmlns:a16="http://schemas.microsoft.com/office/drawing/2014/main" id="{040EDBCD-8D74-7864-AD33-1A8705A3E947}"/>
              </a:ext>
            </a:extLst>
          </p:cNvPr>
          <p:cNvGrpSpPr/>
          <p:nvPr userDrawn="1"/>
        </p:nvGrpSpPr>
        <p:grpSpPr>
          <a:xfrm>
            <a:off x="888547" y="2762220"/>
            <a:ext cx="9962334" cy="5849292"/>
            <a:chOff x="5550444" y="1841480"/>
            <a:chExt cx="6641556" cy="3899528"/>
          </a:xfrm>
        </p:grpSpPr>
        <p:pic>
          <p:nvPicPr>
            <p:cNvPr id="9" name="Google Shape;632;p825">
              <a:extLst>
                <a:ext uri="{FF2B5EF4-FFF2-40B4-BE49-F238E27FC236}">
                  <a16:creationId xmlns:a16="http://schemas.microsoft.com/office/drawing/2014/main" id="{F63C4546-CFFF-B8FC-6B68-74C5723503C0}"/>
                </a:ext>
              </a:extLst>
            </p:cNvPr>
            <p:cNvPicPr preferRelativeResize="0"/>
            <p:nvPr/>
          </p:nvPicPr>
          <p:blipFill rotWithShape="1">
            <a:blip r:embed="rId2">
              <a:alphaModFix/>
            </a:blip>
            <a:srcRect/>
            <a:stretch/>
          </p:blipFill>
          <p:spPr>
            <a:xfrm>
              <a:off x="5550444" y="1841480"/>
              <a:ext cx="6641556" cy="3899528"/>
            </a:xfrm>
            <a:prstGeom prst="rect">
              <a:avLst/>
            </a:prstGeom>
            <a:noFill/>
            <a:ln>
              <a:noFill/>
            </a:ln>
          </p:spPr>
        </p:pic>
        <p:sp>
          <p:nvSpPr>
            <p:cNvPr id="10" name="Google Shape;633;p825">
              <a:extLst>
                <a:ext uri="{FF2B5EF4-FFF2-40B4-BE49-F238E27FC236}">
                  <a16:creationId xmlns:a16="http://schemas.microsoft.com/office/drawing/2014/main" id="{5D2AFEBE-ADB4-6CD9-9C99-BB6B58984059}"/>
                </a:ext>
              </a:extLst>
            </p:cNvPr>
            <p:cNvSpPr/>
            <p:nvPr/>
          </p:nvSpPr>
          <p:spPr>
            <a:xfrm>
              <a:off x="8511993" y="5381156"/>
              <a:ext cx="660400" cy="138910"/>
            </a:xfrm>
            <a:prstGeom prst="rect">
              <a:avLst/>
            </a:prstGeom>
            <a:solidFill>
              <a:srgbClr val="1F1C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Open Sans"/>
                <a:ea typeface="Open Sans"/>
                <a:cs typeface="Open Sans"/>
                <a:sym typeface="Open Sans"/>
              </a:endParaRPr>
            </a:p>
          </p:txBody>
        </p:sp>
      </p:grpSp>
      <p:sp>
        <p:nvSpPr>
          <p:cNvPr id="11" name="Google Shape;634;p825">
            <a:extLst>
              <a:ext uri="{FF2B5EF4-FFF2-40B4-BE49-F238E27FC236}">
                <a16:creationId xmlns:a16="http://schemas.microsoft.com/office/drawing/2014/main" id="{AF7CC845-2BDE-4B0D-5EBF-F1FB701BF0AA}"/>
              </a:ext>
            </a:extLst>
          </p:cNvPr>
          <p:cNvSpPr>
            <a:spLocks noGrp="1"/>
          </p:cNvSpPr>
          <p:nvPr>
            <p:ph type="pic" idx="2"/>
          </p:nvPr>
        </p:nvSpPr>
        <p:spPr>
          <a:xfrm>
            <a:off x="2117005" y="3184612"/>
            <a:ext cx="7494438" cy="4680660"/>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2" name="Text Placeholder 24">
            <a:extLst>
              <a:ext uri="{FF2B5EF4-FFF2-40B4-BE49-F238E27FC236}">
                <a16:creationId xmlns:a16="http://schemas.microsoft.com/office/drawing/2014/main" id="{A83EBD3E-1257-CB62-CAD2-5F6A20172BB0}"/>
              </a:ext>
            </a:extLst>
          </p:cNvPr>
          <p:cNvSpPr>
            <a:spLocks noGrp="1"/>
          </p:cNvSpPr>
          <p:nvPr>
            <p:ph type="body" sz="quarter" idx="14"/>
          </p:nvPr>
        </p:nvSpPr>
        <p:spPr>
          <a:xfrm>
            <a:off x="11090588" y="2177796"/>
            <a:ext cx="6210516" cy="6798096"/>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6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7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2" name="Text Placeholder 24">
            <a:extLst>
              <a:ext uri="{FF2B5EF4-FFF2-40B4-BE49-F238E27FC236}">
                <a16:creationId xmlns:a16="http://schemas.microsoft.com/office/drawing/2014/main" id="{A83EBD3E-1257-CB62-CAD2-5F6A20172BB0}"/>
              </a:ext>
            </a:extLst>
          </p:cNvPr>
          <p:cNvSpPr>
            <a:spLocks noGrp="1"/>
          </p:cNvSpPr>
          <p:nvPr>
            <p:ph type="body" sz="quarter" idx="14"/>
          </p:nvPr>
        </p:nvSpPr>
        <p:spPr>
          <a:xfrm>
            <a:off x="1437723" y="2176346"/>
            <a:ext cx="6066166" cy="705639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Google Shape;641;p827">
            <a:extLst>
              <a:ext uri="{FF2B5EF4-FFF2-40B4-BE49-F238E27FC236}">
                <a16:creationId xmlns:a16="http://schemas.microsoft.com/office/drawing/2014/main" id="{507D0265-F9FF-CBEF-09B5-2E1240FDCC66}"/>
              </a:ext>
            </a:extLst>
          </p:cNvPr>
          <p:cNvPicPr preferRelativeResize="0"/>
          <p:nvPr userDrawn="1"/>
        </p:nvPicPr>
        <p:blipFill rotWithShape="1">
          <a:blip r:embed="rId3">
            <a:alphaModFix/>
          </a:blip>
          <a:srcRect/>
          <a:stretch/>
        </p:blipFill>
        <p:spPr>
          <a:xfrm>
            <a:off x="9357360" y="2908445"/>
            <a:ext cx="7678330" cy="6338016"/>
          </a:xfrm>
          <a:prstGeom prst="rect">
            <a:avLst/>
          </a:prstGeom>
          <a:noFill/>
          <a:ln>
            <a:noFill/>
          </a:ln>
        </p:spPr>
      </p:pic>
      <p:sp>
        <p:nvSpPr>
          <p:cNvPr id="14" name="Google Shape;642;p827">
            <a:extLst>
              <a:ext uri="{FF2B5EF4-FFF2-40B4-BE49-F238E27FC236}">
                <a16:creationId xmlns:a16="http://schemas.microsoft.com/office/drawing/2014/main" id="{E2EA03A9-D619-1B12-1908-FF3B1AE184CD}"/>
              </a:ext>
            </a:extLst>
          </p:cNvPr>
          <p:cNvSpPr>
            <a:spLocks noGrp="1"/>
          </p:cNvSpPr>
          <p:nvPr>
            <p:ph type="pic" idx="2"/>
          </p:nvPr>
        </p:nvSpPr>
        <p:spPr>
          <a:xfrm>
            <a:off x="9404015" y="3023940"/>
            <a:ext cx="7486893" cy="4469507"/>
          </a:xfrm>
          <a:prstGeom prst="roundRect">
            <a:avLst>
              <a:gd name="adj"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12700" dist="12700" dir="5400000" algn="t" rotWithShape="0">
              <a:srgbClr val="000000">
                <a:alpha val="11764"/>
              </a:srgbClr>
            </a:outerShdw>
          </a:effectLst>
        </p:spPr>
        <p:txBody>
          <a:bodyPr/>
          <a:lstStyle>
            <a:lvl1pPr>
              <a:defRPr/>
            </a:lvl1pPr>
          </a:lstStyle>
          <a:p>
            <a:endParaRPr lang="en-US" dirty="0"/>
          </a:p>
        </p:txBody>
      </p:sp>
      <p:sp>
        <p:nvSpPr>
          <p:cNvPr id="15" name="Text Placeholder 14">
            <a:extLst>
              <a:ext uri="{FF2B5EF4-FFF2-40B4-BE49-F238E27FC236}">
                <a16:creationId xmlns:a16="http://schemas.microsoft.com/office/drawing/2014/main" id="{B97B558D-5F93-B1B1-09DD-74A89B44AC3B}"/>
              </a:ext>
            </a:extLst>
          </p:cNvPr>
          <p:cNvSpPr>
            <a:spLocks noGrp="1"/>
          </p:cNvSpPr>
          <p:nvPr>
            <p:ph type="body" sz="quarter" idx="10" hasCustomPrompt="1"/>
          </p:nvPr>
        </p:nvSpPr>
        <p:spPr>
          <a:xfrm>
            <a:off x="8144262" y="2175535"/>
            <a:ext cx="8891428" cy="376238"/>
          </a:xfrm>
        </p:spPr>
        <p:txBody>
          <a:bodyPr anchor="ctr">
            <a:noAutofit/>
          </a:bodyPr>
          <a:lstStyle>
            <a:lvl1pPr marL="114300" indent="0">
              <a:buNone/>
              <a:defRPr sz="2400" b="1">
                <a:solidFill>
                  <a:schemeClr val="accent1">
                    <a:lumMod val="50000"/>
                  </a:schemeClr>
                </a:solidFill>
                <a:latin typeface="Aptos" panose="020B0004020202020204" pitchFamily="34" charset="0"/>
              </a:defRPr>
            </a:lvl1pPr>
          </a:lstStyle>
          <a:p>
            <a:pPr lvl="0"/>
            <a:r>
              <a:rPr lang="en-US" dirty="0"/>
              <a:t>Headline</a:t>
            </a:r>
          </a:p>
        </p:txBody>
      </p:sp>
    </p:spTree>
    <p:extLst>
      <p:ext uri="{BB962C8B-B14F-4D97-AF65-F5344CB8AC3E}">
        <p14:creationId xmlns:p14="http://schemas.microsoft.com/office/powerpoint/2010/main" val="13365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p:tgtEl>
                                          <p:spTgt spid="13"/>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8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11" name="Text Placeholder 24">
            <a:extLst>
              <a:ext uri="{FF2B5EF4-FFF2-40B4-BE49-F238E27FC236}">
                <a16:creationId xmlns:a16="http://schemas.microsoft.com/office/drawing/2014/main" id="{6B7A11E8-EC51-5063-857A-58651C11B3BC}"/>
              </a:ext>
            </a:extLst>
          </p:cNvPr>
          <p:cNvSpPr>
            <a:spLocks noGrp="1"/>
          </p:cNvSpPr>
          <p:nvPr>
            <p:ph type="body" sz="quarter" idx="14"/>
          </p:nvPr>
        </p:nvSpPr>
        <p:spPr>
          <a:xfrm>
            <a:off x="1714287" y="2176346"/>
            <a:ext cx="7695186" cy="6854784"/>
          </a:xfrm>
          <a:solidFill>
            <a:srgbClr val="E1F4FD"/>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pic>
        <p:nvPicPr>
          <p:cNvPr id="9" name="Google Shape;662;p831">
            <a:extLst>
              <a:ext uri="{FF2B5EF4-FFF2-40B4-BE49-F238E27FC236}">
                <a16:creationId xmlns:a16="http://schemas.microsoft.com/office/drawing/2014/main" id="{6664DEF2-77CB-F9A9-F6C4-827B0BA57D18}"/>
              </a:ext>
            </a:extLst>
          </p:cNvPr>
          <p:cNvPicPr preferRelativeResize="0"/>
          <p:nvPr userDrawn="1"/>
        </p:nvPicPr>
        <p:blipFill rotWithShape="1">
          <a:blip r:embed="rId3">
            <a:alphaModFix/>
          </a:blip>
          <a:srcRect/>
          <a:stretch/>
        </p:blipFill>
        <p:spPr>
          <a:xfrm>
            <a:off x="8459015" y="2706058"/>
            <a:ext cx="9643014" cy="5870984"/>
          </a:xfrm>
          <a:prstGeom prst="rect">
            <a:avLst/>
          </a:prstGeom>
          <a:noFill/>
          <a:ln>
            <a:noFill/>
          </a:ln>
        </p:spPr>
      </p:pic>
      <p:sp>
        <p:nvSpPr>
          <p:cNvPr id="10" name="Google Shape;663;p831">
            <a:extLst>
              <a:ext uri="{FF2B5EF4-FFF2-40B4-BE49-F238E27FC236}">
                <a16:creationId xmlns:a16="http://schemas.microsoft.com/office/drawing/2014/main" id="{666F694B-6FF0-8B53-909E-F4FA9EB26A3A}"/>
              </a:ext>
            </a:extLst>
          </p:cNvPr>
          <p:cNvSpPr>
            <a:spLocks noGrp="1"/>
          </p:cNvSpPr>
          <p:nvPr>
            <p:ph type="pic" idx="2"/>
          </p:nvPr>
        </p:nvSpPr>
        <p:spPr>
          <a:xfrm>
            <a:off x="9140044" y="2748618"/>
            <a:ext cx="8308928" cy="5362036"/>
          </a:xfrm>
          <a:prstGeom prst="round2SameRect">
            <a:avLst>
              <a:gd name="adj1" fmla="val 4086"/>
              <a:gd name="adj2"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12700" dist="12700" dir="5400000" algn="t" rotWithShape="0">
              <a:srgbClr val="000000">
                <a:alpha val="11764"/>
              </a:srgbClr>
            </a:outerShdw>
          </a:effectLst>
        </p:spPr>
        <p:txBody>
          <a:bodyPr/>
          <a:lstStyle>
            <a:lvl1pPr>
              <a:defRPr/>
            </a:lvl1pPr>
          </a:lstStyle>
          <a:p>
            <a:endParaRPr lang="en-US" dirty="0"/>
          </a:p>
        </p:txBody>
      </p:sp>
    </p:spTree>
    <p:extLst>
      <p:ext uri="{BB962C8B-B14F-4D97-AF65-F5344CB8AC3E}">
        <p14:creationId xmlns:p14="http://schemas.microsoft.com/office/powerpoint/2010/main" val="82807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11" name="Text Placeholder 24">
            <a:extLst>
              <a:ext uri="{FF2B5EF4-FFF2-40B4-BE49-F238E27FC236}">
                <a16:creationId xmlns:a16="http://schemas.microsoft.com/office/drawing/2014/main" id="{6B7A11E8-EC51-5063-857A-58651C11B3BC}"/>
              </a:ext>
            </a:extLst>
          </p:cNvPr>
          <p:cNvSpPr>
            <a:spLocks noGrp="1"/>
          </p:cNvSpPr>
          <p:nvPr>
            <p:ph type="body" sz="quarter" idx="14"/>
          </p:nvPr>
        </p:nvSpPr>
        <p:spPr>
          <a:xfrm>
            <a:off x="830752" y="2176349"/>
            <a:ext cx="16471048" cy="1001294"/>
          </a:xfrm>
          <a:solidFill>
            <a:srgbClr val="E1F4FD"/>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4" name="Google Shape;735;p847">
            <a:extLst>
              <a:ext uri="{FF2B5EF4-FFF2-40B4-BE49-F238E27FC236}">
                <a16:creationId xmlns:a16="http://schemas.microsoft.com/office/drawing/2014/main" id="{C093971C-7FA5-A2BD-EFFB-99798C0ABADB}"/>
              </a:ext>
            </a:extLst>
          </p:cNvPr>
          <p:cNvSpPr>
            <a:spLocks noGrp="1"/>
          </p:cNvSpPr>
          <p:nvPr>
            <p:ph type="pic" idx="2"/>
          </p:nvPr>
        </p:nvSpPr>
        <p:spPr>
          <a:xfrm>
            <a:off x="2389537" y="6386515"/>
            <a:ext cx="1347470" cy="2903934"/>
          </a:xfrm>
          <a:prstGeom prst="roundRect">
            <a:avLst>
              <a:gd name="adj" fmla="val 8708"/>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2" name="Google Shape;736;p847">
            <a:extLst>
              <a:ext uri="{FF2B5EF4-FFF2-40B4-BE49-F238E27FC236}">
                <a16:creationId xmlns:a16="http://schemas.microsoft.com/office/drawing/2014/main" id="{6A089E79-335B-D2F1-EE67-764CADD1B9C5}"/>
              </a:ext>
            </a:extLst>
          </p:cNvPr>
          <p:cNvSpPr>
            <a:spLocks noGrp="1"/>
          </p:cNvSpPr>
          <p:nvPr>
            <p:ph type="pic" idx="3"/>
          </p:nvPr>
        </p:nvSpPr>
        <p:spPr>
          <a:xfrm>
            <a:off x="13365589" y="5529263"/>
            <a:ext cx="1770318" cy="3764758"/>
          </a:xfrm>
          <a:prstGeom prst="roundRect">
            <a:avLst>
              <a:gd name="adj" fmla="val 8708"/>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3" name="Google Shape;737;p847">
            <a:extLst>
              <a:ext uri="{FF2B5EF4-FFF2-40B4-BE49-F238E27FC236}">
                <a16:creationId xmlns:a16="http://schemas.microsoft.com/office/drawing/2014/main" id="{4C4CE5B0-FD41-3FD6-0177-067E02AF2D28}"/>
              </a:ext>
            </a:extLst>
          </p:cNvPr>
          <p:cNvSpPr>
            <a:spLocks noGrp="1"/>
          </p:cNvSpPr>
          <p:nvPr>
            <p:ph type="pic" idx="4"/>
          </p:nvPr>
        </p:nvSpPr>
        <p:spPr>
          <a:xfrm>
            <a:off x="6182433" y="3589733"/>
            <a:ext cx="7826098" cy="4929190"/>
          </a:xfrm>
          <a:prstGeom prst="roundRect">
            <a:avLst>
              <a:gd name="adj"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4" name="Google Shape;738;p847">
            <a:extLst>
              <a:ext uri="{FF2B5EF4-FFF2-40B4-BE49-F238E27FC236}">
                <a16:creationId xmlns:a16="http://schemas.microsoft.com/office/drawing/2014/main" id="{E9A71BF0-93D2-667E-20C4-B93C40D90A35}"/>
              </a:ext>
            </a:extLst>
          </p:cNvPr>
          <p:cNvSpPr>
            <a:spLocks noGrp="1"/>
          </p:cNvSpPr>
          <p:nvPr>
            <p:ph type="pic" idx="5"/>
          </p:nvPr>
        </p:nvSpPr>
        <p:spPr>
          <a:xfrm>
            <a:off x="3588072" y="5773351"/>
            <a:ext cx="4530436" cy="3403930"/>
          </a:xfrm>
          <a:prstGeom prst="roundRect">
            <a:avLst>
              <a:gd name="adj"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288864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125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1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11" name="Text Placeholder 24">
            <a:extLst>
              <a:ext uri="{FF2B5EF4-FFF2-40B4-BE49-F238E27FC236}">
                <a16:creationId xmlns:a16="http://schemas.microsoft.com/office/drawing/2014/main" id="{6B7A11E8-EC51-5063-857A-58651C11B3BC}"/>
              </a:ext>
            </a:extLst>
          </p:cNvPr>
          <p:cNvSpPr>
            <a:spLocks noGrp="1"/>
          </p:cNvSpPr>
          <p:nvPr>
            <p:ph type="body" sz="quarter" idx="14"/>
          </p:nvPr>
        </p:nvSpPr>
        <p:spPr>
          <a:xfrm>
            <a:off x="1714286" y="2176348"/>
            <a:ext cx="7992424" cy="6566736"/>
          </a:xfrm>
          <a:solidFill>
            <a:srgbClr val="E1F4FD"/>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864;p877">
            <a:extLst>
              <a:ext uri="{FF2B5EF4-FFF2-40B4-BE49-F238E27FC236}">
                <a16:creationId xmlns:a16="http://schemas.microsoft.com/office/drawing/2014/main" id="{D37FDAC5-0E5C-5A5C-812E-C77C69EC8A09}"/>
              </a:ext>
            </a:extLst>
          </p:cNvPr>
          <p:cNvSpPr>
            <a:spLocks noGrp="1"/>
          </p:cNvSpPr>
          <p:nvPr>
            <p:ph type="pic" idx="2"/>
          </p:nvPr>
        </p:nvSpPr>
        <p:spPr>
          <a:xfrm>
            <a:off x="12274330" y="2176349"/>
            <a:ext cx="5089542" cy="6780722"/>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0" name="Google Shape;865;p877">
            <a:extLst>
              <a:ext uri="{FF2B5EF4-FFF2-40B4-BE49-F238E27FC236}">
                <a16:creationId xmlns:a16="http://schemas.microsoft.com/office/drawing/2014/main" id="{DA7F5B43-E38D-D927-B269-7DE412FBA490}"/>
              </a:ext>
            </a:extLst>
          </p:cNvPr>
          <p:cNvSpPr>
            <a:spLocks noGrp="1"/>
          </p:cNvSpPr>
          <p:nvPr>
            <p:ph type="pic" idx="3"/>
          </p:nvPr>
        </p:nvSpPr>
        <p:spPr>
          <a:xfrm>
            <a:off x="10116456" y="7076392"/>
            <a:ext cx="3202319" cy="2068517"/>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395859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pic>
        <p:nvPicPr>
          <p:cNvPr id="15" name="Google Shape;730;p846">
            <a:extLst>
              <a:ext uri="{FF2B5EF4-FFF2-40B4-BE49-F238E27FC236}">
                <a16:creationId xmlns:a16="http://schemas.microsoft.com/office/drawing/2014/main" id="{6FF8E989-2423-C6E5-AF20-52E4ED71EEB6}"/>
              </a:ext>
            </a:extLst>
          </p:cNvPr>
          <p:cNvPicPr preferRelativeResize="0"/>
          <p:nvPr userDrawn="1"/>
        </p:nvPicPr>
        <p:blipFill rotWithShape="1">
          <a:blip r:embed="rId2">
            <a:alphaModFix/>
          </a:blip>
          <a:srcRect/>
          <a:stretch/>
        </p:blipFill>
        <p:spPr>
          <a:xfrm>
            <a:off x="11034648" y="2333812"/>
            <a:ext cx="5041352" cy="6677912"/>
          </a:xfrm>
          <a:prstGeom prst="rect">
            <a:avLst/>
          </a:prstGeom>
          <a:noFill/>
          <a:ln>
            <a:noFill/>
          </a:ln>
        </p:spPr>
      </p:pic>
      <p:sp>
        <p:nvSpPr>
          <p:cNvPr id="16" name="Google Shape;731;p846">
            <a:extLst>
              <a:ext uri="{FF2B5EF4-FFF2-40B4-BE49-F238E27FC236}">
                <a16:creationId xmlns:a16="http://schemas.microsoft.com/office/drawing/2014/main" id="{4967198B-7740-5A0E-63EB-BA55CA6F2D3C}"/>
              </a:ext>
            </a:extLst>
          </p:cNvPr>
          <p:cNvSpPr>
            <a:spLocks noGrp="1"/>
          </p:cNvSpPr>
          <p:nvPr>
            <p:ph type="pic" idx="2"/>
          </p:nvPr>
        </p:nvSpPr>
        <p:spPr>
          <a:xfrm>
            <a:off x="11978686" y="2540014"/>
            <a:ext cx="3861048" cy="5638028"/>
          </a:xfrm>
          <a:prstGeom prst="roundRect">
            <a:avLst>
              <a:gd name="adj" fmla="val 1678"/>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7" name="Text Placeholder 24">
            <a:extLst>
              <a:ext uri="{FF2B5EF4-FFF2-40B4-BE49-F238E27FC236}">
                <a16:creationId xmlns:a16="http://schemas.microsoft.com/office/drawing/2014/main" id="{F4944C4D-5C04-86A6-5A20-051357B64698}"/>
              </a:ext>
            </a:extLst>
          </p:cNvPr>
          <p:cNvSpPr>
            <a:spLocks noGrp="1"/>
          </p:cNvSpPr>
          <p:nvPr>
            <p:ph type="body" sz="quarter" idx="14"/>
          </p:nvPr>
        </p:nvSpPr>
        <p:spPr>
          <a:xfrm>
            <a:off x="1714286" y="2176347"/>
            <a:ext cx="8578576" cy="683537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572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p:tgtEl>
                                          <p:spTgt spid="15"/>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1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2679;p72">
            <a:extLst>
              <a:ext uri="{FF2B5EF4-FFF2-40B4-BE49-F238E27FC236}">
                <a16:creationId xmlns:a16="http://schemas.microsoft.com/office/drawing/2014/main" id="{7919CF4C-2FE0-2A1B-58FE-1A5A96F90525}"/>
              </a:ext>
            </a:extLst>
          </p:cNvPr>
          <p:cNvSpPr/>
          <p:nvPr userDrawn="1"/>
        </p:nvSpPr>
        <p:spPr>
          <a:xfrm>
            <a:off x="1714287"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1" name="Google Shape;2679;p72">
            <a:extLst>
              <a:ext uri="{FF2B5EF4-FFF2-40B4-BE49-F238E27FC236}">
                <a16:creationId xmlns:a16="http://schemas.microsoft.com/office/drawing/2014/main" id="{475DC623-25D9-6DB4-DF1E-45FE8A93AFBC}"/>
              </a:ext>
            </a:extLst>
          </p:cNvPr>
          <p:cNvSpPr/>
          <p:nvPr userDrawn="1"/>
        </p:nvSpPr>
        <p:spPr>
          <a:xfrm>
            <a:off x="5398903"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2" name="Google Shape;2679;p72">
            <a:extLst>
              <a:ext uri="{FF2B5EF4-FFF2-40B4-BE49-F238E27FC236}">
                <a16:creationId xmlns:a16="http://schemas.microsoft.com/office/drawing/2014/main" id="{89822005-3887-7564-676C-DA474777CC3E}"/>
              </a:ext>
            </a:extLst>
          </p:cNvPr>
          <p:cNvSpPr/>
          <p:nvPr userDrawn="1"/>
        </p:nvSpPr>
        <p:spPr>
          <a:xfrm>
            <a:off x="9083519"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3" name="Google Shape;2679;p72">
            <a:extLst>
              <a:ext uri="{FF2B5EF4-FFF2-40B4-BE49-F238E27FC236}">
                <a16:creationId xmlns:a16="http://schemas.microsoft.com/office/drawing/2014/main" id="{AEB9ECF1-9950-A3BF-8786-F1D524224938}"/>
              </a:ext>
            </a:extLst>
          </p:cNvPr>
          <p:cNvSpPr/>
          <p:nvPr userDrawn="1"/>
        </p:nvSpPr>
        <p:spPr>
          <a:xfrm>
            <a:off x="12768135"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5" name="Picture Placeholder 14">
            <a:extLst>
              <a:ext uri="{FF2B5EF4-FFF2-40B4-BE49-F238E27FC236}">
                <a16:creationId xmlns:a16="http://schemas.microsoft.com/office/drawing/2014/main" id="{FF5B0310-9323-6857-FADA-91C41BD6AA82}"/>
              </a:ext>
            </a:extLst>
          </p:cNvPr>
          <p:cNvSpPr>
            <a:spLocks noGrp="1"/>
          </p:cNvSpPr>
          <p:nvPr>
            <p:ph type="pic" sz="quarter" idx="18"/>
          </p:nvPr>
        </p:nvSpPr>
        <p:spPr>
          <a:xfrm>
            <a:off x="1714287" y="2404623"/>
            <a:ext cx="3297210" cy="3976586"/>
          </a:xfrm>
        </p:spPr>
        <p:txBody>
          <a:bodyPr/>
          <a:lstStyle>
            <a:lvl1pPr>
              <a:defRPr/>
            </a:lvl1pPr>
          </a:lstStyle>
          <a:p>
            <a:endParaRPr lang="en-US" dirty="0"/>
          </a:p>
        </p:txBody>
      </p:sp>
      <p:sp>
        <p:nvSpPr>
          <p:cNvPr id="16" name="Picture Placeholder 14">
            <a:extLst>
              <a:ext uri="{FF2B5EF4-FFF2-40B4-BE49-F238E27FC236}">
                <a16:creationId xmlns:a16="http://schemas.microsoft.com/office/drawing/2014/main" id="{1B29F775-DD94-2974-EEAE-2662568C3543}"/>
              </a:ext>
            </a:extLst>
          </p:cNvPr>
          <p:cNvSpPr>
            <a:spLocks noGrp="1"/>
          </p:cNvSpPr>
          <p:nvPr>
            <p:ph type="pic" sz="quarter" idx="19"/>
          </p:nvPr>
        </p:nvSpPr>
        <p:spPr>
          <a:xfrm>
            <a:off x="5398901" y="2396787"/>
            <a:ext cx="3297210" cy="3976586"/>
          </a:xfrm>
        </p:spPr>
        <p:txBody>
          <a:bodyPr/>
          <a:lstStyle>
            <a:lvl1pPr>
              <a:defRPr/>
            </a:lvl1pPr>
          </a:lstStyle>
          <a:p>
            <a:endParaRPr lang="en-US" dirty="0"/>
          </a:p>
        </p:txBody>
      </p:sp>
      <p:sp>
        <p:nvSpPr>
          <p:cNvPr id="17" name="Picture Placeholder 14">
            <a:extLst>
              <a:ext uri="{FF2B5EF4-FFF2-40B4-BE49-F238E27FC236}">
                <a16:creationId xmlns:a16="http://schemas.microsoft.com/office/drawing/2014/main" id="{03CEE17B-3733-B8D2-D95E-5C9F1C42E85A}"/>
              </a:ext>
            </a:extLst>
          </p:cNvPr>
          <p:cNvSpPr>
            <a:spLocks noGrp="1"/>
          </p:cNvSpPr>
          <p:nvPr>
            <p:ph type="pic" sz="quarter" idx="20"/>
          </p:nvPr>
        </p:nvSpPr>
        <p:spPr>
          <a:xfrm>
            <a:off x="9083517" y="2396787"/>
            <a:ext cx="3297210" cy="3976586"/>
          </a:xfrm>
        </p:spPr>
        <p:txBody>
          <a:bodyPr/>
          <a:lstStyle>
            <a:lvl1pPr>
              <a:defRPr/>
            </a:lvl1pPr>
          </a:lstStyle>
          <a:p>
            <a:endParaRPr lang="en-US" dirty="0"/>
          </a:p>
        </p:txBody>
      </p:sp>
      <p:sp>
        <p:nvSpPr>
          <p:cNvPr id="18" name="Picture Placeholder 14">
            <a:extLst>
              <a:ext uri="{FF2B5EF4-FFF2-40B4-BE49-F238E27FC236}">
                <a16:creationId xmlns:a16="http://schemas.microsoft.com/office/drawing/2014/main" id="{8BA9B52D-5664-986A-6CB7-ADE2197653C2}"/>
              </a:ext>
            </a:extLst>
          </p:cNvPr>
          <p:cNvSpPr>
            <a:spLocks noGrp="1"/>
          </p:cNvSpPr>
          <p:nvPr>
            <p:ph type="pic" sz="quarter" idx="21"/>
          </p:nvPr>
        </p:nvSpPr>
        <p:spPr>
          <a:xfrm>
            <a:off x="12778793" y="2396787"/>
            <a:ext cx="3297210" cy="3976586"/>
          </a:xfrm>
        </p:spPr>
        <p:txBody>
          <a:bodyPr/>
          <a:lstStyle>
            <a:lvl1pPr>
              <a:defRPr/>
            </a:lvl1pPr>
          </a:lstStyle>
          <a:p>
            <a:endParaRPr lang="en-US" dirty="0"/>
          </a:p>
        </p:txBody>
      </p:sp>
    </p:spTree>
    <p:extLst>
      <p:ext uri="{BB962C8B-B14F-4D97-AF65-F5344CB8AC3E}">
        <p14:creationId xmlns:p14="http://schemas.microsoft.com/office/powerpoint/2010/main" val="21524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3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3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2679;p72">
            <a:extLst>
              <a:ext uri="{FF2B5EF4-FFF2-40B4-BE49-F238E27FC236}">
                <a16:creationId xmlns:a16="http://schemas.microsoft.com/office/drawing/2014/main" id="{7919CF4C-2FE0-2A1B-58FE-1A5A96F90525}"/>
              </a:ext>
            </a:extLst>
          </p:cNvPr>
          <p:cNvSpPr/>
          <p:nvPr userDrawn="1"/>
        </p:nvSpPr>
        <p:spPr>
          <a:xfrm>
            <a:off x="1714286" y="2396787"/>
            <a:ext cx="3909276"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5" name="Picture Placeholder 14">
            <a:extLst>
              <a:ext uri="{FF2B5EF4-FFF2-40B4-BE49-F238E27FC236}">
                <a16:creationId xmlns:a16="http://schemas.microsoft.com/office/drawing/2014/main" id="{FF5B0310-9323-6857-FADA-91C41BD6AA82}"/>
              </a:ext>
            </a:extLst>
          </p:cNvPr>
          <p:cNvSpPr>
            <a:spLocks noGrp="1"/>
          </p:cNvSpPr>
          <p:nvPr>
            <p:ph type="pic" sz="quarter" idx="18"/>
          </p:nvPr>
        </p:nvSpPr>
        <p:spPr>
          <a:xfrm>
            <a:off x="1714286" y="2396787"/>
            <a:ext cx="3909276" cy="3976586"/>
          </a:xfrm>
        </p:spPr>
        <p:txBody>
          <a:bodyPr/>
          <a:lstStyle>
            <a:lvl1pPr>
              <a:defRPr/>
            </a:lvl1pPr>
          </a:lstStyle>
          <a:p>
            <a:endParaRPr lang="en-US" dirty="0"/>
          </a:p>
        </p:txBody>
      </p:sp>
      <p:sp>
        <p:nvSpPr>
          <p:cNvPr id="5" name="Google Shape;2679;p72">
            <a:extLst>
              <a:ext uri="{FF2B5EF4-FFF2-40B4-BE49-F238E27FC236}">
                <a16:creationId xmlns:a16="http://schemas.microsoft.com/office/drawing/2014/main" id="{EFC2F3D0-276B-8FD2-4EE8-31DD92240379}"/>
              </a:ext>
            </a:extLst>
          </p:cNvPr>
          <p:cNvSpPr/>
          <p:nvPr userDrawn="1"/>
        </p:nvSpPr>
        <p:spPr>
          <a:xfrm>
            <a:off x="6713006" y="2396787"/>
            <a:ext cx="3909276"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0" name="Picture Placeholder 14">
            <a:extLst>
              <a:ext uri="{FF2B5EF4-FFF2-40B4-BE49-F238E27FC236}">
                <a16:creationId xmlns:a16="http://schemas.microsoft.com/office/drawing/2014/main" id="{69B358FA-4CA6-9E59-15C2-DA4EDFD50502}"/>
              </a:ext>
            </a:extLst>
          </p:cNvPr>
          <p:cNvSpPr>
            <a:spLocks noGrp="1"/>
          </p:cNvSpPr>
          <p:nvPr>
            <p:ph type="pic" sz="quarter" idx="19"/>
          </p:nvPr>
        </p:nvSpPr>
        <p:spPr>
          <a:xfrm>
            <a:off x="6713006" y="2396787"/>
            <a:ext cx="3909276" cy="3976586"/>
          </a:xfrm>
        </p:spPr>
        <p:txBody>
          <a:bodyPr/>
          <a:lstStyle>
            <a:lvl1pPr>
              <a:defRPr/>
            </a:lvl1pPr>
          </a:lstStyle>
          <a:p>
            <a:endParaRPr lang="en-US" dirty="0"/>
          </a:p>
        </p:txBody>
      </p:sp>
      <p:sp>
        <p:nvSpPr>
          <p:cNvPr id="14" name="Google Shape;2679;p72">
            <a:extLst>
              <a:ext uri="{FF2B5EF4-FFF2-40B4-BE49-F238E27FC236}">
                <a16:creationId xmlns:a16="http://schemas.microsoft.com/office/drawing/2014/main" id="{9D11EAD7-0C48-E7B3-0E31-5A5F7C99B518}"/>
              </a:ext>
            </a:extLst>
          </p:cNvPr>
          <p:cNvSpPr/>
          <p:nvPr userDrawn="1"/>
        </p:nvSpPr>
        <p:spPr>
          <a:xfrm>
            <a:off x="11711726" y="2396787"/>
            <a:ext cx="3909276"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9" name="Picture Placeholder 14">
            <a:extLst>
              <a:ext uri="{FF2B5EF4-FFF2-40B4-BE49-F238E27FC236}">
                <a16:creationId xmlns:a16="http://schemas.microsoft.com/office/drawing/2014/main" id="{439DB3DC-0E30-402E-59C8-D9CB9DCBDCF9}"/>
              </a:ext>
            </a:extLst>
          </p:cNvPr>
          <p:cNvSpPr>
            <a:spLocks noGrp="1"/>
          </p:cNvSpPr>
          <p:nvPr>
            <p:ph type="pic" sz="quarter" idx="20"/>
          </p:nvPr>
        </p:nvSpPr>
        <p:spPr>
          <a:xfrm>
            <a:off x="11711726" y="2396787"/>
            <a:ext cx="3909276" cy="3976586"/>
          </a:xfrm>
        </p:spPr>
        <p:txBody>
          <a:bodyPr/>
          <a:lstStyle>
            <a:lvl1pPr>
              <a:defRPr/>
            </a:lvl1pPr>
          </a:lstStyle>
          <a:p>
            <a:endParaRPr lang="en-US" dirty="0"/>
          </a:p>
        </p:txBody>
      </p:sp>
    </p:spTree>
    <p:extLst>
      <p:ext uri="{BB962C8B-B14F-4D97-AF65-F5344CB8AC3E}">
        <p14:creationId xmlns:p14="http://schemas.microsoft.com/office/powerpoint/2010/main" val="288230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3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2679;p72">
            <a:extLst>
              <a:ext uri="{FF2B5EF4-FFF2-40B4-BE49-F238E27FC236}">
                <a16:creationId xmlns:a16="http://schemas.microsoft.com/office/drawing/2014/main" id="{7919CF4C-2FE0-2A1B-58FE-1A5A96F90525}"/>
              </a:ext>
            </a:extLst>
          </p:cNvPr>
          <p:cNvSpPr/>
          <p:nvPr userDrawn="1"/>
        </p:nvSpPr>
        <p:spPr>
          <a:xfrm>
            <a:off x="1714286"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1" name="Google Shape;2679;p72">
            <a:extLst>
              <a:ext uri="{FF2B5EF4-FFF2-40B4-BE49-F238E27FC236}">
                <a16:creationId xmlns:a16="http://schemas.microsoft.com/office/drawing/2014/main" id="{475DC623-25D9-6DB4-DF1E-45FE8A93AFBC}"/>
              </a:ext>
            </a:extLst>
          </p:cNvPr>
          <p:cNvSpPr/>
          <p:nvPr userDrawn="1"/>
        </p:nvSpPr>
        <p:spPr>
          <a:xfrm>
            <a:off x="5080904"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2" name="Google Shape;2679;p72">
            <a:extLst>
              <a:ext uri="{FF2B5EF4-FFF2-40B4-BE49-F238E27FC236}">
                <a16:creationId xmlns:a16="http://schemas.microsoft.com/office/drawing/2014/main" id="{89822005-3887-7564-676C-DA474777CC3E}"/>
              </a:ext>
            </a:extLst>
          </p:cNvPr>
          <p:cNvSpPr/>
          <p:nvPr userDrawn="1"/>
        </p:nvSpPr>
        <p:spPr>
          <a:xfrm>
            <a:off x="8447524"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3" name="Google Shape;2679;p72">
            <a:extLst>
              <a:ext uri="{FF2B5EF4-FFF2-40B4-BE49-F238E27FC236}">
                <a16:creationId xmlns:a16="http://schemas.microsoft.com/office/drawing/2014/main" id="{AEB9ECF1-9950-A3BF-8786-F1D524224938}"/>
              </a:ext>
            </a:extLst>
          </p:cNvPr>
          <p:cNvSpPr/>
          <p:nvPr userDrawn="1"/>
        </p:nvSpPr>
        <p:spPr>
          <a:xfrm>
            <a:off x="11814144"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5" name="Picture Placeholder 14">
            <a:extLst>
              <a:ext uri="{FF2B5EF4-FFF2-40B4-BE49-F238E27FC236}">
                <a16:creationId xmlns:a16="http://schemas.microsoft.com/office/drawing/2014/main" id="{FF5B0310-9323-6857-FADA-91C41BD6AA82}"/>
              </a:ext>
            </a:extLst>
          </p:cNvPr>
          <p:cNvSpPr>
            <a:spLocks noGrp="1"/>
          </p:cNvSpPr>
          <p:nvPr>
            <p:ph type="pic" sz="quarter" idx="18"/>
          </p:nvPr>
        </p:nvSpPr>
        <p:spPr>
          <a:xfrm>
            <a:off x="1714287" y="2178358"/>
            <a:ext cx="2903170" cy="2294800"/>
          </a:xfrm>
        </p:spPr>
        <p:txBody>
          <a:bodyPr/>
          <a:lstStyle>
            <a:lvl1pPr>
              <a:defRPr/>
            </a:lvl1pPr>
          </a:lstStyle>
          <a:p>
            <a:endParaRPr lang="en-US" dirty="0"/>
          </a:p>
        </p:txBody>
      </p:sp>
      <p:sp>
        <p:nvSpPr>
          <p:cNvPr id="16" name="Picture Placeholder 14">
            <a:extLst>
              <a:ext uri="{FF2B5EF4-FFF2-40B4-BE49-F238E27FC236}">
                <a16:creationId xmlns:a16="http://schemas.microsoft.com/office/drawing/2014/main" id="{1B29F775-DD94-2974-EEAE-2662568C3543}"/>
              </a:ext>
            </a:extLst>
          </p:cNvPr>
          <p:cNvSpPr>
            <a:spLocks noGrp="1"/>
          </p:cNvSpPr>
          <p:nvPr>
            <p:ph type="pic" sz="quarter" idx="19"/>
          </p:nvPr>
        </p:nvSpPr>
        <p:spPr>
          <a:xfrm>
            <a:off x="5080905" y="2170522"/>
            <a:ext cx="2903170" cy="2294800"/>
          </a:xfrm>
        </p:spPr>
        <p:txBody>
          <a:bodyPr/>
          <a:lstStyle>
            <a:lvl1pPr>
              <a:defRPr/>
            </a:lvl1pPr>
          </a:lstStyle>
          <a:p>
            <a:endParaRPr lang="en-US" dirty="0"/>
          </a:p>
        </p:txBody>
      </p:sp>
      <p:sp>
        <p:nvSpPr>
          <p:cNvPr id="17" name="Picture Placeholder 14">
            <a:extLst>
              <a:ext uri="{FF2B5EF4-FFF2-40B4-BE49-F238E27FC236}">
                <a16:creationId xmlns:a16="http://schemas.microsoft.com/office/drawing/2014/main" id="{03CEE17B-3733-B8D2-D95E-5C9F1C42E85A}"/>
              </a:ext>
            </a:extLst>
          </p:cNvPr>
          <p:cNvSpPr>
            <a:spLocks noGrp="1"/>
          </p:cNvSpPr>
          <p:nvPr>
            <p:ph type="pic" sz="quarter" idx="20"/>
          </p:nvPr>
        </p:nvSpPr>
        <p:spPr>
          <a:xfrm>
            <a:off x="8447525" y="2170522"/>
            <a:ext cx="2903170" cy="2294800"/>
          </a:xfrm>
        </p:spPr>
        <p:txBody>
          <a:bodyPr/>
          <a:lstStyle>
            <a:lvl1pPr>
              <a:defRPr/>
            </a:lvl1pPr>
          </a:lstStyle>
          <a:p>
            <a:endParaRPr lang="en-US" dirty="0"/>
          </a:p>
        </p:txBody>
      </p:sp>
      <p:sp>
        <p:nvSpPr>
          <p:cNvPr id="18" name="Picture Placeholder 14">
            <a:extLst>
              <a:ext uri="{FF2B5EF4-FFF2-40B4-BE49-F238E27FC236}">
                <a16:creationId xmlns:a16="http://schemas.microsoft.com/office/drawing/2014/main" id="{8BA9B52D-5664-986A-6CB7-ADE2197653C2}"/>
              </a:ext>
            </a:extLst>
          </p:cNvPr>
          <p:cNvSpPr>
            <a:spLocks noGrp="1"/>
          </p:cNvSpPr>
          <p:nvPr>
            <p:ph type="pic" sz="quarter" idx="21"/>
          </p:nvPr>
        </p:nvSpPr>
        <p:spPr>
          <a:xfrm>
            <a:off x="11824803" y="2170522"/>
            <a:ext cx="2903170" cy="2294800"/>
          </a:xfrm>
        </p:spPr>
        <p:txBody>
          <a:bodyPr/>
          <a:lstStyle>
            <a:lvl1pPr>
              <a:defRPr/>
            </a:lvl1pPr>
          </a:lstStyle>
          <a:p>
            <a:endParaRPr lang="en-US" dirty="0"/>
          </a:p>
        </p:txBody>
      </p:sp>
      <p:sp>
        <p:nvSpPr>
          <p:cNvPr id="35" name="Google Shape;2679;p72">
            <a:extLst>
              <a:ext uri="{FF2B5EF4-FFF2-40B4-BE49-F238E27FC236}">
                <a16:creationId xmlns:a16="http://schemas.microsoft.com/office/drawing/2014/main" id="{A500B1A9-9611-B0E4-7CD4-EC0F31C95F7F}"/>
              </a:ext>
            </a:extLst>
          </p:cNvPr>
          <p:cNvSpPr/>
          <p:nvPr userDrawn="1"/>
        </p:nvSpPr>
        <p:spPr>
          <a:xfrm>
            <a:off x="1714286"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6" name="Google Shape;2679;p72">
            <a:extLst>
              <a:ext uri="{FF2B5EF4-FFF2-40B4-BE49-F238E27FC236}">
                <a16:creationId xmlns:a16="http://schemas.microsoft.com/office/drawing/2014/main" id="{A115BEFA-10AA-A608-16F2-86B27DE8DBB4}"/>
              </a:ext>
            </a:extLst>
          </p:cNvPr>
          <p:cNvSpPr/>
          <p:nvPr userDrawn="1"/>
        </p:nvSpPr>
        <p:spPr>
          <a:xfrm>
            <a:off x="5080904"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7" name="Google Shape;2679;p72">
            <a:extLst>
              <a:ext uri="{FF2B5EF4-FFF2-40B4-BE49-F238E27FC236}">
                <a16:creationId xmlns:a16="http://schemas.microsoft.com/office/drawing/2014/main" id="{3951739D-437D-18FC-F2A2-B80B74277987}"/>
              </a:ext>
            </a:extLst>
          </p:cNvPr>
          <p:cNvSpPr/>
          <p:nvPr userDrawn="1"/>
        </p:nvSpPr>
        <p:spPr>
          <a:xfrm>
            <a:off x="8447524"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8" name="Google Shape;2679;p72">
            <a:extLst>
              <a:ext uri="{FF2B5EF4-FFF2-40B4-BE49-F238E27FC236}">
                <a16:creationId xmlns:a16="http://schemas.microsoft.com/office/drawing/2014/main" id="{FC50A3E9-38B4-2B87-ACAD-E2062648C60F}"/>
              </a:ext>
            </a:extLst>
          </p:cNvPr>
          <p:cNvSpPr/>
          <p:nvPr userDrawn="1"/>
        </p:nvSpPr>
        <p:spPr>
          <a:xfrm>
            <a:off x="11814144"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9" name="Picture Placeholder 14">
            <a:extLst>
              <a:ext uri="{FF2B5EF4-FFF2-40B4-BE49-F238E27FC236}">
                <a16:creationId xmlns:a16="http://schemas.microsoft.com/office/drawing/2014/main" id="{216D153D-0E2B-2EC4-63E9-B99B3087A089}"/>
              </a:ext>
            </a:extLst>
          </p:cNvPr>
          <p:cNvSpPr>
            <a:spLocks noGrp="1"/>
          </p:cNvSpPr>
          <p:nvPr>
            <p:ph type="pic" sz="quarter" idx="22"/>
          </p:nvPr>
        </p:nvSpPr>
        <p:spPr>
          <a:xfrm>
            <a:off x="1714287" y="5732032"/>
            <a:ext cx="2903170" cy="2294800"/>
          </a:xfrm>
        </p:spPr>
        <p:txBody>
          <a:bodyPr/>
          <a:lstStyle>
            <a:lvl1pPr>
              <a:defRPr/>
            </a:lvl1pPr>
          </a:lstStyle>
          <a:p>
            <a:endParaRPr lang="en-US" dirty="0"/>
          </a:p>
        </p:txBody>
      </p:sp>
      <p:sp>
        <p:nvSpPr>
          <p:cNvPr id="40" name="Picture Placeholder 14">
            <a:extLst>
              <a:ext uri="{FF2B5EF4-FFF2-40B4-BE49-F238E27FC236}">
                <a16:creationId xmlns:a16="http://schemas.microsoft.com/office/drawing/2014/main" id="{C7D05E57-432D-EE3D-6763-167C1D093A11}"/>
              </a:ext>
            </a:extLst>
          </p:cNvPr>
          <p:cNvSpPr>
            <a:spLocks noGrp="1"/>
          </p:cNvSpPr>
          <p:nvPr>
            <p:ph type="pic" sz="quarter" idx="23"/>
          </p:nvPr>
        </p:nvSpPr>
        <p:spPr>
          <a:xfrm>
            <a:off x="5080905" y="5724196"/>
            <a:ext cx="2903170" cy="2294800"/>
          </a:xfrm>
        </p:spPr>
        <p:txBody>
          <a:bodyPr/>
          <a:lstStyle>
            <a:lvl1pPr>
              <a:defRPr/>
            </a:lvl1pPr>
          </a:lstStyle>
          <a:p>
            <a:endParaRPr lang="en-US" dirty="0"/>
          </a:p>
        </p:txBody>
      </p:sp>
      <p:sp>
        <p:nvSpPr>
          <p:cNvPr id="41" name="Picture Placeholder 14">
            <a:extLst>
              <a:ext uri="{FF2B5EF4-FFF2-40B4-BE49-F238E27FC236}">
                <a16:creationId xmlns:a16="http://schemas.microsoft.com/office/drawing/2014/main" id="{F4AC34D0-E1EF-DC41-1C63-15CD1A5D2827}"/>
              </a:ext>
            </a:extLst>
          </p:cNvPr>
          <p:cNvSpPr>
            <a:spLocks noGrp="1"/>
          </p:cNvSpPr>
          <p:nvPr>
            <p:ph type="pic" sz="quarter" idx="24"/>
          </p:nvPr>
        </p:nvSpPr>
        <p:spPr>
          <a:xfrm>
            <a:off x="8447525" y="5724196"/>
            <a:ext cx="2903170" cy="2294800"/>
          </a:xfrm>
        </p:spPr>
        <p:txBody>
          <a:bodyPr/>
          <a:lstStyle>
            <a:lvl1pPr>
              <a:defRPr/>
            </a:lvl1pPr>
          </a:lstStyle>
          <a:p>
            <a:endParaRPr lang="en-US" dirty="0"/>
          </a:p>
        </p:txBody>
      </p:sp>
      <p:sp>
        <p:nvSpPr>
          <p:cNvPr id="42" name="Picture Placeholder 14">
            <a:extLst>
              <a:ext uri="{FF2B5EF4-FFF2-40B4-BE49-F238E27FC236}">
                <a16:creationId xmlns:a16="http://schemas.microsoft.com/office/drawing/2014/main" id="{F5A4A257-1751-1728-0DB9-BF1F6B30341B}"/>
              </a:ext>
            </a:extLst>
          </p:cNvPr>
          <p:cNvSpPr>
            <a:spLocks noGrp="1"/>
          </p:cNvSpPr>
          <p:nvPr>
            <p:ph type="pic" sz="quarter" idx="25"/>
          </p:nvPr>
        </p:nvSpPr>
        <p:spPr>
          <a:xfrm>
            <a:off x="11824803" y="5724196"/>
            <a:ext cx="2903170" cy="2294800"/>
          </a:xfrm>
        </p:spPr>
        <p:txBody>
          <a:bodyPr/>
          <a:lstStyle>
            <a:lvl1pPr>
              <a:defRPr/>
            </a:lvl1pPr>
          </a:lstStyle>
          <a:p>
            <a:endParaRPr lang="en-US" dirty="0"/>
          </a:p>
        </p:txBody>
      </p:sp>
    </p:spTree>
    <p:extLst>
      <p:ext uri="{BB962C8B-B14F-4D97-AF65-F5344CB8AC3E}">
        <p14:creationId xmlns:p14="http://schemas.microsoft.com/office/powerpoint/2010/main" val="33897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3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3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3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3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30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nodeType="withEffect">
                                  <p:stCondLst>
                                    <p:cond delay="3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4" name="Google Shape;492;p805">
            <a:extLst>
              <a:ext uri="{FF2B5EF4-FFF2-40B4-BE49-F238E27FC236}">
                <a16:creationId xmlns:a16="http://schemas.microsoft.com/office/drawing/2014/main" id="{9A65DD12-8400-8155-7DE0-B69909DA6B80}"/>
              </a:ext>
            </a:extLst>
          </p:cNvPr>
          <p:cNvSpPr>
            <a:spLocks noGrp="1"/>
          </p:cNvSpPr>
          <p:nvPr>
            <p:ph type="pic" idx="2"/>
          </p:nvPr>
        </p:nvSpPr>
        <p:spPr>
          <a:xfrm>
            <a:off x="2663688"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19" name="Google Shape;493;p805">
            <a:extLst>
              <a:ext uri="{FF2B5EF4-FFF2-40B4-BE49-F238E27FC236}">
                <a16:creationId xmlns:a16="http://schemas.microsoft.com/office/drawing/2014/main" id="{CD73FF1A-2DF7-5E6B-4023-F3BD7A84828B}"/>
              </a:ext>
            </a:extLst>
          </p:cNvPr>
          <p:cNvSpPr>
            <a:spLocks noGrp="1"/>
          </p:cNvSpPr>
          <p:nvPr>
            <p:ph type="pic" idx="3"/>
          </p:nvPr>
        </p:nvSpPr>
        <p:spPr>
          <a:xfrm>
            <a:off x="6178630"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0" name="Google Shape;494;p805">
            <a:extLst>
              <a:ext uri="{FF2B5EF4-FFF2-40B4-BE49-F238E27FC236}">
                <a16:creationId xmlns:a16="http://schemas.microsoft.com/office/drawing/2014/main" id="{C8EF6B27-4EB2-ACED-1445-D76F383B3832}"/>
              </a:ext>
            </a:extLst>
          </p:cNvPr>
          <p:cNvSpPr>
            <a:spLocks noGrp="1"/>
          </p:cNvSpPr>
          <p:nvPr>
            <p:ph type="pic" idx="4"/>
          </p:nvPr>
        </p:nvSpPr>
        <p:spPr>
          <a:xfrm>
            <a:off x="9693570"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2" name="Google Shape;495;p805">
            <a:extLst>
              <a:ext uri="{FF2B5EF4-FFF2-40B4-BE49-F238E27FC236}">
                <a16:creationId xmlns:a16="http://schemas.microsoft.com/office/drawing/2014/main" id="{F6A78E41-AF3C-50A8-A83C-76D6B2D1871C}"/>
              </a:ext>
            </a:extLst>
          </p:cNvPr>
          <p:cNvSpPr>
            <a:spLocks noGrp="1"/>
          </p:cNvSpPr>
          <p:nvPr>
            <p:ph type="pic" idx="5"/>
          </p:nvPr>
        </p:nvSpPr>
        <p:spPr>
          <a:xfrm>
            <a:off x="13204114"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3" name="Google Shape;496;p805">
            <a:extLst>
              <a:ext uri="{FF2B5EF4-FFF2-40B4-BE49-F238E27FC236}">
                <a16:creationId xmlns:a16="http://schemas.microsoft.com/office/drawing/2014/main" id="{EFA12975-413E-4E5A-5B03-EB9F14C66144}"/>
              </a:ext>
            </a:extLst>
          </p:cNvPr>
          <p:cNvSpPr>
            <a:spLocks noGrp="1"/>
          </p:cNvSpPr>
          <p:nvPr>
            <p:ph type="pic" idx="6"/>
          </p:nvPr>
        </p:nvSpPr>
        <p:spPr>
          <a:xfrm>
            <a:off x="2663688"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4" name="Google Shape;497;p805">
            <a:extLst>
              <a:ext uri="{FF2B5EF4-FFF2-40B4-BE49-F238E27FC236}">
                <a16:creationId xmlns:a16="http://schemas.microsoft.com/office/drawing/2014/main" id="{70478C07-4A98-61D8-B73F-7332FB69A568}"/>
              </a:ext>
            </a:extLst>
          </p:cNvPr>
          <p:cNvSpPr>
            <a:spLocks noGrp="1"/>
          </p:cNvSpPr>
          <p:nvPr>
            <p:ph type="pic" idx="7"/>
          </p:nvPr>
        </p:nvSpPr>
        <p:spPr>
          <a:xfrm>
            <a:off x="6178630"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5" name="Google Shape;498;p805">
            <a:extLst>
              <a:ext uri="{FF2B5EF4-FFF2-40B4-BE49-F238E27FC236}">
                <a16:creationId xmlns:a16="http://schemas.microsoft.com/office/drawing/2014/main" id="{8F90F97F-EB8F-05C3-F157-0C7EA5E6A16A}"/>
              </a:ext>
            </a:extLst>
          </p:cNvPr>
          <p:cNvSpPr>
            <a:spLocks noGrp="1"/>
          </p:cNvSpPr>
          <p:nvPr>
            <p:ph type="pic" idx="8"/>
          </p:nvPr>
        </p:nvSpPr>
        <p:spPr>
          <a:xfrm>
            <a:off x="9693570"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6" name="Google Shape;499;p805">
            <a:extLst>
              <a:ext uri="{FF2B5EF4-FFF2-40B4-BE49-F238E27FC236}">
                <a16:creationId xmlns:a16="http://schemas.microsoft.com/office/drawing/2014/main" id="{2C3B728F-5CA5-E34F-8839-B742F86CF62F}"/>
              </a:ext>
            </a:extLst>
          </p:cNvPr>
          <p:cNvSpPr>
            <a:spLocks noGrp="1"/>
          </p:cNvSpPr>
          <p:nvPr>
            <p:ph type="pic" idx="9"/>
          </p:nvPr>
        </p:nvSpPr>
        <p:spPr>
          <a:xfrm>
            <a:off x="13204114"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Tree>
    <p:extLst>
      <p:ext uri="{BB962C8B-B14F-4D97-AF65-F5344CB8AC3E}">
        <p14:creationId xmlns:p14="http://schemas.microsoft.com/office/powerpoint/2010/main" val="380057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6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10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13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17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21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25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434;p793">
            <a:extLst>
              <a:ext uri="{FF2B5EF4-FFF2-40B4-BE49-F238E27FC236}">
                <a16:creationId xmlns:a16="http://schemas.microsoft.com/office/drawing/2014/main" id="{4F78CB92-51A3-7D68-0D24-417585464248}"/>
              </a:ext>
            </a:extLst>
          </p:cNvPr>
          <p:cNvSpPr>
            <a:spLocks noGrp="1"/>
          </p:cNvSpPr>
          <p:nvPr>
            <p:ph type="pic" idx="3"/>
          </p:nvPr>
        </p:nvSpPr>
        <p:spPr>
          <a:xfrm>
            <a:off x="9520152"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0" name="Google Shape;435;p793">
            <a:extLst>
              <a:ext uri="{FF2B5EF4-FFF2-40B4-BE49-F238E27FC236}">
                <a16:creationId xmlns:a16="http://schemas.microsoft.com/office/drawing/2014/main" id="{1C80B782-97FB-DB04-E377-5F2D8E026E1F}"/>
              </a:ext>
            </a:extLst>
          </p:cNvPr>
          <p:cNvSpPr>
            <a:spLocks noGrp="1"/>
          </p:cNvSpPr>
          <p:nvPr>
            <p:ph type="pic" idx="4"/>
          </p:nvPr>
        </p:nvSpPr>
        <p:spPr>
          <a:xfrm>
            <a:off x="13035888"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1" name="Google Shape;436;p793">
            <a:extLst>
              <a:ext uri="{FF2B5EF4-FFF2-40B4-BE49-F238E27FC236}">
                <a16:creationId xmlns:a16="http://schemas.microsoft.com/office/drawing/2014/main" id="{A71F614B-F21C-688E-D56F-A494A71E3FA1}"/>
              </a:ext>
            </a:extLst>
          </p:cNvPr>
          <p:cNvSpPr>
            <a:spLocks noGrp="1"/>
          </p:cNvSpPr>
          <p:nvPr>
            <p:ph type="pic" idx="5"/>
          </p:nvPr>
        </p:nvSpPr>
        <p:spPr>
          <a:xfrm>
            <a:off x="2488686"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2" name="Google Shape;434;p793">
            <a:extLst>
              <a:ext uri="{FF2B5EF4-FFF2-40B4-BE49-F238E27FC236}">
                <a16:creationId xmlns:a16="http://schemas.microsoft.com/office/drawing/2014/main" id="{E221870E-83CB-6115-6373-B9C0B970D7FE}"/>
              </a:ext>
            </a:extLst>
          </p:cNvPr>
          <p:cNvSpPr>
            <a:spLocks noGrp="1"/>
          </p:cNvSpPr>
          <p:nvPr>
            <p:ph type="pic" idx="18"/>
          </p:nvPr>
        </p:nvSpPr>
        <p:spPr>
          <a:xfrm>
            <a:off x="6004418"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212595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14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22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14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rang bìa + cuối" preserve="1" userDrawn="1">
  <p:cSld name="End Slide-01">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2" name="Picture 1">
            <a:extLst>
              <a:ext uri="{FF2B5EF4-FFF2-40B4-BE49-F238E27FC236}">
                <a16:creationId xmlns:a16="http://schemas.microsoft.com/office/drawing/2014/main" id="{3B03A01D-87A0-0705-E01C-8B15651CBCA0}"/>
              </a:ext>
            </a:extLst>
          </p:cNvPr>
          <p:cNvPicPr>
            <a:picLocks noChangeAspect="1"/>
          </p:cNvPicPr>
          <p:nvPr userDrawn="1"/>
        </p:nvPicPr>
        <p:blipFill>
          <a:blip r:embed="rId3"/>
          <a:srcRect/>
          <a:stretch/>
        </p:blipFill>
        <p:spPr>
          <a:xfrm>
            <a:off x="752914" y="780211"/>
            <a:ext cx="4010840" cy="1131167"/>
          </a:xfrm>
          <a:prstGeom prst="rect">
            <a:avLst/>
          </a:prstGeom>
        </p:spPr>
      </p:pic>
    </p:spTree>
    <p:extLst>
      <p:ext uri="{BB962C8B-B14F-4D97-AF65-F5344CB8AC3E}">
        <p14:creationId xmlns:p14="http://schemas.microsoft.com/office/powerpoint/2010/main" val="13840153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rang bìa + cuối" preserve="1" userDrawn="1">
  <p:cSld name="1_Trang bìa + cuối">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C57AAECA-5AD0-EDDF-49F0-66A8F4BBDB7B}"/>
              </a:ext>
            </a:extLst>
          </p:cNvPr>
          <p:cNvPicPr>
            <a:picLocks noChangeAspect="1"/>
          </p:cNvPicPr>
          <p:nvPr userDrawn="1"/>
        </p:nvPicPr>
        <p:blipFill>
          <a:blip r:embed="rId3"/>
          <a:srcRect/>
          <a:stretch/>
        </p:blipFill>
        <p:spPr>
          <a:xfrm>
            <a:off x="746125" y="780210"/>
            <a:ext cx="3318309" cy="935854"/>
          </a:xfrm>
          <a:prstGeom prst="rect">
            <a:avLst/>
          </a:prstGeom>
        </p:spPr>
      </p:pic>
    </p:spTree>
    <p:extLst>
      <p:ext uri="{BB962C8B-B14F-4D97-AF65-F5344CB8AC3E}">
        <p14:creationId xmlns:p14="http://schemas.microsoft.com/office/powerpoint/2010/main" val="6266194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02">
    <p:spTree>
      <p:nvGrpSpPr>
        <p:cNvPr id="1" name=""/>
        <p:cNvGrpSpPr/>
        <p:nvPr/>
      </p:nvGrpSpPr>
      <p:grpSpPr>
        <a:xfrm>
          <a:off x="0" y="0"/>
          <a:ext cx="0" cy="0"/>
          <a:chOff x="0" y="0"/>
          <a:chExt cx="0" cy="0"/>
        </a:xfrm>
      </p:grpSpPr>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2"/>
          <a:stretch>
            <a:fillRect/>
          </a:stretch>
        </p:blipFill>
        <p:spPr>
          <a:xfrm>
            <a:off x="0" y="0"/>
            <a:ext cx="18288000" cy="10287000"/>
          </a:xfrm>
          <a:prstGeom prst="rect">
            <a:avLst/>
          </a:prstGeom>
        </p:spPr>
      </p:pic>
      <p:sp>
        <p:nvSpPr>
          <p:cNvPr id="11" name="Picture Placeholder 10">
            <a:extLst>
              <a:ext uri="{FF2B5EF4-FFF2-40B4-BE49-F238E27FC236}">
                <a16:creationId xmlns:a16="http://schemas.microsoft.com/office/drawing/2014/main" id="{0E54085F-81A4-9776-C8BA-7F8960FF08ED}"/>
              </a:ext>
            </a:extLst>
          </p:cNvPr>
          <p:cNvSpPr>
            <a:spLocks noGrp="1"/>
          </p:cNvSpPr>
          <p:nvPr>
            <p:ph type="pic" sz="quarter" idx="10"/>
          </p:nvPr>
        </p:nvSpPr>
        <p:spPr>
          <a:xfrm>
            <a:off x="10220992" y="1300913"/>
            <a:ext cx="10823352" cy="6620622"/>
          </a:xfrm>
          <a:custGeom>
            <a:avLst/>
            <a:gdLst>
              <a:gd name="connsiteX0" fmla="*/ 10822832 w 10823351"/>
              <a:gd name="connsiteY0" fmla="*/ 0 h 6620622"/>
              <a:gd name="connsiteX1" fmla="*/ 10815212 w 10823351"/>
              <a:gd name="connsiteY1" fmla="*/ 4919461 h 6620622"/>
              <a:gd name="connsiteX2" fmla="*/ 5252612 w 10823351"/>
              <a:gd name="connsiteY2" fmla="*/ 6431138 h 6620622"/>
              <a:gd name="connsiteX3" fmla="*/ 5252612 w 10823351"/>
              <a:gd name="connsiteY3" fmla="*/ 5161527 h 6620622"/>
              <a:gd name="connsiteX4" fmla="*/ 0 w 10823351"/>
              <a:gd name="connsiteY4" fmla="*/ 6620622 h 6620622"/>
              <a:gd name="connsiteX5" fmla="*/ 0 w 10823351"/>
              <a:gd name="connsiteY5" fmla="*/ 1982084 h 6620622"/>
              <a:gd name="connsiteX6" fmla="*/ 5265972 w 10823351"/>
              <a:gd name="connsiteY6" fmla="*/ 375270 h 6620622"/>
              <a:gd name="connsiteX7" fmla="*/ 5266934 w 10823351"/>
              <a:gd name="connsiteY7" fmla="*/ 1410557 h 6620622"/>
              <a:gd name="connsiteX8" fmla="*/ 5266923 w 10823351"/>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1" h="6620622">
                <a:moveTo>
                  <a:pt x="10822832" y="0"/>
                </a:moveTo>
                <a:cubicBezTo>
                  <a:pt x="10826218" y="2148722"/>
                  <a:pt x="10811826" y="2770739"/>
                  <a:pt x="10815212" y="4919461"/>
                </a:cubicBezTo>
                <a:lnTo>
                  <a:pt x="5252612" y="6431138"/>
                </a:lnTo>
                <a:lnTo>
                  <a:pt x="5252612" y="5161527"/>
                </a:lnTo>
                <a:lnTo>
                  <a:pt x="0" y="6620622"/>
                </a:lnTo>
                <a:lnTo>
                  <a:pt x="0" y="1982084"/>
                </a:lnTo>
                <a:lnTo>
                  <a:pt x="5265972" y="375270"/>
                </a:lnTo>
                <a:cubicBezTo>
                  <a:pt x="5266604" y="765131"/>
                  <a:pt x="5266880" y="1103831"/>
                  <a:pt x="5266934" y="1410557"/>
                </a:cubicBezTo>
                <a:lnTo>
                  <a:pt x="5266923" y="1633427"/>
                </a:lnTo>
                <a:close/>
              </a:path>
            </a:pathLst>
          </a:custGeom>
          <a:noFill/>
          <a:ln>
            <a:noFill/>
          </a:ln>
        </p:spPr>
        <p:txBody>
          <a:bodyPr wrap="square">
            <a:noAutofit/>
          </a:bodyPr>
          <a:lstStyle>
            <a:lvl1pPr>
              <a:defRPr/>
            </a:lvl1pPr>
          </a:lstStyle>
          <a:p>
            <a:endParaRPr lang="en-US" dirty="0"/>
          </a:p>
        </p:txBody>
      </p:sp>
      <p:pic>
        <p:nvPicPr>
          <p:cNvPr id="3" name="Picture 2">
            <a:extLst>
              <a:ext uri="{FF2B5EF4-FFF2-40B4-BE49-F238E27FC236}">
                <a16:creationId xmlns:a16="http://schemas.microsoft.com/office/drawing/2014/main" id="{CD4FF6CF-0A3A-AE36-9F0D-33A5D969CF19}"/>
              </a:ext>
            </a:extLst>
          </p:cNvPr>
          <p:cNvPicPr>
            <a:picLocks noChangeAspect="1"/>
          </p:cNvPicPr>
          <p:nvPr userDrawn="1"/>
        </p:nvPicPr>
        <p:blipFill>
          <a:blip r:embed="rId3"/>
          <a:srcRect/>
          <a:stretch/>
        </p:blipFill>
        <p:spPr>
          <a:xfrm>
            <a:off x="752914" y="780211"/>
            <a:ext cx="4010840" cy="1131167"/>
          </a:xfrm>
          <a:prstGeom prst="rect">
            <a:avLst/>
          </a:prstGeom>
        </p:spPr>
      </p:pic>
    </p:spTree>
    <p:extLst>
      <p:ext uri="{BB962C8B-B14F-4D97-AF65-F5344CB8AC3E}">
        <p14:creationId xmlns:p14="http://schemas.microsoft.com/office/powerpoint/2010/main" val="14805322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End Slide-02">
    <p:spTree>
      <p:nvGrpSpPr>
        <p:cNvPr id="1" name=""/>
        <p:cNvGrpSpPr/>
        <p:nvPr/>
      </p:nvGrpSpPr>
      <p:grpSpPr>
        <a:xfrm>
          <a:off x="0" y="0"/>
          <a:ext cx="0" cy="0"/>
          <a:chOff x="0" y="0"/>
          <a:chExt cx="0" cy="0"/>
        </a:xfrm>
      </p:grpSpPr>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2"/>
          <a:stretch>
            <a:fillRect/>
          </a:stretch>
        </p:blipFill>
        <p:spPr>
          <a:xfrm>
            <a:off x="0" y="0"/>
            <a:ext cx="18288000" cy="10287000"/>
          </a:xfrm>
          <a:prstGeom prst="rect">
            <a:avLst/>
          </a:prstGeom>
        </p:spPr>
      </p:pic>
      <p:sp>
        <p:nvSpPr>
          <p:cNvPr id="11" name="Picture Placeholder 10">
            <a:extLst>
              <a:ext uri="{FF2B5EF4-FFF2-40B4-BE49-F238E27FC236}">
                <a16:creationId xmlns:a16="http://schemas.microsoft.com/office/drawing/2014/main" id="{0E54085F-81A4-9776-C8BA-7F8960FF08ED}"/>
              </a:ext>
            </a:extLst>
          </p:cNvPr>
          <p:cNvSpPr>
            <a:spLocks noGrp="1"/>
          </p:cNvSpPr>
          <p:nvPr>
            <p:ph type="pic" sz="quarter" idx="10"/>
          </p:nvPr>
        </p:nvSpPr>
        <p:spPr>
          <a:xfrm>
            <a:off x="10220992" y="1300913"/>
            <a:ext cx="10823352" cy="6620622"/>
          </a:xfrm>
          <a:custGeom>
            <a:avLst/>
            <a:gdLst>
              <a:gd name="connsiteX0" fmla="*/ 10822832 w 10823351"/>
              <a:gd name="connsiteY0" fmla="*/ 0 h 6620622"/>
              <a:gd name="connsiteX1" fmla="*/ 10815212 w 10823351"/>
              <a:gd name="connsiteY1" fmla="*/ 4919461 h 6620622"/>
              <a:gd name="connsiteX2" fmla="*/ 5252612 w 10823351"/>
              <a:gd name="connsiteY2" fmla="*/ 6431138 h 6620622"/>
              <a:gd name="connsiteX3" fmla="*/ 5252612 w 10823351"/>
              <a:gd name="connsiteY3" fmla="*/ 5161527 h 6620622"/>
              <a:gd name="connsiteX4" fmla="*/ 0 w 10823351"/>
              <a:gd name="connsiteY4" fmla="*/ 6620622 h 6620622"/>
              <a:gd name="connsiteX5" fmla="*/ 0 w 10823351"/>
              <a:gd name="connsiteY5" fmla="*/ 1982084 h 6620622"/>
              <a:gd name="connsiteX6" fmla="*/ 5265972 w 10823351"/>
              <a:gd name="connsiteY6" fmla="*/ 375270 h 6620622"/>
              <a:gd name="connsiteX7" fmla="*/ 5266934 w 10823351"/>
              <a:gd name="connsiteY7" fmla="*/ 1410557 h 6620622"/>
              <a:gd name="connsiteX8" fmla="*/ 5266923 w 10823351"/>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1" h="6620622">
                <a:moveTo>
                  <a:pt x="10822832" y="0"/>
                </a:moveTo>
                <a:cubicBezTo>
                  <a:pt x="10826218" y="2148722"/>
                  <a:pt x="10811826" y="2770739"/>
                  <a:pt x="10815212" y="4919461"/>
                </a:cubicBezTo>
                <a:lnTo>
                  <a:pt x="5252612" y="6431138"/>
                </a:lnTo>
                <a:lnTo>
                  <a:pt x="5252612" y="5161527"/>
                </a:lnTo>
                <a:lnTo>
                  <a:pt x="0" y="6620622"/>
                </a:lnTo>
                <a:lnTo>
                  <a:pt x="0" y="1982084"/>
                </a:lnTo>
                <a:lnTo>
                  <a:pt x="5265972" y="375270"/>
                </a:lnTo>
                <a:cubicBezTo>
                  <a:pt x="5266604" y="765131"/>
                  <a:pt x="5266880" y="1103831"/>
                  <a:pt x="5266934" y="1410557"/>
                </a:cubicBezTo>
                <a:lnTo>
                  <a:pt x="5266923" y="1633427"/>
                </a:lnTo>
                <a:close/>
              </a:path>
            </a:pathLst>
          </a:custGeom>
          <a:noFill/>
          <a:ln>
            <a:noFill/>
          </a:ln>
        </p:spPr>
        <p:txBody>
          <a:bodyPr wrap="square">
            <a:noAutofit/>
          </a:bodyPr>
          <a:lstStyle>
            <a:lvl1pPr>
              <a:defRPr/>
            </a:lvl1pPr>
          </a:lstStyle>
          <a:p>
            <a:endParaRPr lang="en-US" dirty="0"/>
          </a:p>
        </p:txBody>
      </p:sp>
      <p:pic>
        <p:nvPicPr>
          <p:cNvPr id="2" name="Picture 1">
            <a:extLst>
              <a:ext uri="{FF2B5EF4-FFF2-40B4-BE49-F238E27FC236}">
                <a16:creationId xmlns:a16="http://schemas.microsoft.com/office/drawing/2014/main" id="{0C1C2596-3CA4-8F19-8FA9-D05968B2A0F0}"/>
              </a:ext>
            </a:extLst>
          </p:cNvPr>
          <p:cNvPicPr>
            <a:picLocks noChangeAspect="1"/>
          </p:cNvPicPr>
          <p:nvPr userDrawn="1"/>
        </p:nvPicPr>
        <p:blipFill>
          <a:blip r:embed="rId3"/>
          <a:srcRect/>
          <a:stretch/>
        </p:blipFill>
        <p:spPr>
          <a:xfrm>
            <a:off x="746125" y="780210"/>
            <a:ext cx="3318309" cy="935854"/>
          </a:xfrm>
          <a:prstGeom prst="rect">
            <a:avLst/>
          </a:prstGeom>
        </p:spPr>
      </p:pic>
    </p:spTree>
    <p:extLst>
      <p:ext uri="{BB962C8B-B14F-4D97-AF65-F5344CB8AC3E}">
        <p14:creationId xmlns:p14="http://schemas.microsoft.com/office/powerpoint/2010/main" val="1362264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424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able of Content">
    <p:spTree>
      <p:nvGrpSpPr>
        <p:cNvPr id="1" name=""/>
        <p:cNvGrpSpPr/>
        <p:nvPr/>
      </p:nvGrpSpPr>
      <p:grpSpPr>
        <a:xfrm>
          <a:off x="0" y="0"/>
          <a:ext cx="0" cy="0"/>
          <a:chOff x="0" y="0"/>
          <a:chExt cx="0" cy="0"/>
        </a:xfrm>
      </p:grpSpPr>
      <p:pic>
        <p:nvPicPr>
          <p:cNvPr id="4" name="Picture 3" descr="A city with many tall buildings&#10;&#10;AI-generated content may be incorrect.">
            <a:extLst>
              <a:ext uri="{FF2B5EF4-FFF2-40B4-BE49-F238E27FC236}">
                <a16:creationId xmlns:a16="http://schemas.microsoft.com/office/drawing/2014/main" id="{DB33DC70-BE3D-B236-2FC8-64D9F0495349}"/>
              </a:ext>
            </a:extLst>
          </p:cNvPr>
          <p:cNvPicPr>
            <a:picLocks noChangeAspect="1"/>
          </p:cNvPicPr>
          <p:nvPr userDrawn="1"/>
        </p:nvPicPr>
        <p:blipFill>
          <a:blip r:embed="rId2"/>
          <a:srcRect t="23045" r="62546" b="28562"/>
          <a:stretch/>
        </p:blipFill>
        <p:spPr>
          <a:xfrm>
            <a:off x="5630019" y="0"/>
            <a:ext cx="12657986" cy="10287000"/>
          </a:xfrm>
          <a:prstGeom prst="rect">
            <a:avLst/>
          </a:prstGeom>
        </p:spPr>
      </p:pic>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4700"/>
                    </a14:imgEffect>
                    <a14:imgEffect>
                      <a14:saturation sat="70000"/>
                    </a14:imgEffect>
                  </a14:imgLayer>
                </a14:imgProps>
              </a:ext>
            </a:extLst>
          </a:blip>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73287F65-0637-C032-09E9-2F75F78E1600}"/>
              </a:ext>
            </a:extLst>
          </p:cNvPr>
          <p:cNvPicPr>
            <a:picLocks noChangeAspect="1"/>
          </p:cNvPicPr>
          <p:nvPr userDrawn="1"/>
        </p:nvPicPr>
        <p:blipFill>
          <a:blip r:embed="rId5"/>
          <a:srcRect/>
          <a:stretch/>
        </p:blipFill>
        <p:spPr>
          <a:xfrm>
            <a:off x="751735" y="780015"/>
            <a:ext cx="3266442" cy="921226"/>
          </a:xfrm>
          <a:prstGeom prst="rect">
            <a:avLst/>
          </a:prstGeom>
        </p:spPr>
      </p:pic>
    </p:spTree>
    <p:extLst>
      <p:ext uri="{BB962C8B-B14F-4D97-AF65-F5344CB8AC3E}">
        <p14:creationId xmlns:p14="http://schemas.microsoft.com/office/powerpoint/2010/main" val="3743702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9399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rang bìa + cuối" preserve="1" userDrawn="1">
  <p:cSld name="Cover Slide-01">
    <p:bg>
      <p:bgRef idx="1001">
        <a:schemeClr val="bg1"/>
      </p:bgRef>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8FB8C81F-9DA2-2E0E-DD47-DC754AC9F7EE}"/>
              </a:ext>
            </a:extLst>
          </p:cNvPr>
          <p:cNvPicPr>
            <a:picLocks noChangeAspect="1"/>
          </p:cNvPicPr>
          <p:nvPr userDrawn="1"/>
        </p:nvPicPr>
        <p:blipFill>
          <a:blip r:embed="rId2"/>
          <a:srcRect l="9221" t="6653" r="12638" b="-2124"/>
          <a:stretch/>
        </p:blipFill>
        <p:spPr>
          <a:xfrm>
            <a:off x="5346633" y="-21000"/>
            <a:ext cx="12941370" cy="10287000"/>
          </a:xfrm>
          <a:prstGeom prst="rect">
            <a:avLst/>
          </a:prstGeom>
        </p:spPr>
      </p:pic>
      <p:pic>
        <p:nvPicPr>
          <p:cNvPr id="5" name="Picture 4">
            <a:extLst>
              <a:ext uri="{FF2B5EF4-FFF2-40B4-BE49-F238E27FC236}">
                <a16:creationId xmlns:a16="http://schemas.microsoft.com/office/drawing/2014/main" id="{BA605B41-A87D-6E9C-675A-AA9C6465E456}"/>
              </a:ext>
            </a:extLst>
          </p:cNvPr>
          <p:cNvPicPr>
            <a:picLocks noChangeAspect="1"/>
          </p:cNvPicPr>
          <p:nvPr userDrawn="1"/>
        </p:nvPicPr>
        <p:blipFill>
          <a:blip r:embed="rId3"/>
          <a:srcRect/>
          <a:stretch/>
        </p:blipFill>
        <p:spPr>
          <a:xfrm>
            <a:off x="0" y="-21000"/>
            <a:ext cx="18288000" cy="10308000"/>
          </a:xfrm>
          <a:prstGeom prst="rect">
            <a:avLst/>
          </a:prstGeom>
        </p:spPr>
      </p:pic>
      <p:pic>
        <p:nvPicPr>
          <p:cNvPr id="4" name="Picture 3">
            <a:extLst>
              <a:ext uri="{FF2B5EF4-FFF2-40B4-BE49-F238E27FC236}">
                <a16:creationId xmlns:a16="http://schemas.microsoft.com/office/drawing/2014/main" id="{09B9C14C-E79D-FB65-D3CC-C4FA384938DA}"/>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19362652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rang bìa + cuối" preserve="1" userDrawn="1">
  <p:cSld name="1_Trang bìa + cuối">
    <p:bg>
      <p:bgRef idx="1001">
        <a:schemeClr val="bg1"/>
      </p:bgRef>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8FB8C81F-9DA2-2E0E-DD47-DC754AC9F7EE}"/>
              </a:ext>
            </a:extLst>
          </p:cNvPr>
          <p:cNvPicPr>
            <a:picLocks noChangeAspect="1"/>
          </p:cNvPicPr>
          <p:nvPr userDrawn="1"/>
        </p:nvPicPr>
        <p:blipFill>
          <a:blip r:embed="rId2"/>
          <a:srcRect l="9221" t="6653" r="12638" b="-2124"/>
          <a:stretch/>
        </p:blipFill>
        <p:spPr>
          <a:xfrm>
            <a:off x="5346633" y="-21000"/>
            <a:ext cx="12941370" cy="10287000"/>
          </a:xfrm>
          <a:prstGeom prst="rect">
            <a:avLst/>
          </a:prstGeom>
        </p:spPr>
      </p:pic>
      <p:pic>
        <p:nvPicPr>
          <p:cNvPr id="5" name="Picture 4">
            <a:extLst>
              <a:ext uri="{FF2B5EF4-FFF2-40B4-BE49-F238E27FC236}">
                <a16:creationId xmlns:a16="http://schemas.microsoft.com/office/drawing/2014/main" id="{BA605B41-A87D-6E9C-675A-AA9C6465E456}"/>
              </a:ext>
            </a:extLst>
          </p:cNvPr>
          <p:cNvPicPr>
            <a:picLocks noChangeAspect="1"/>
          </p:cNvPicPr>
          <p:nvPr userDrawn="1"/>
        </p:nvPicPr>
        <p:blipFill>
          <a:blip r:embed="rId3"/>
          <a:srcRect/>
          <a:stretch/>
        </p:blipFill>
        <p:spPr>
          <a:xfrm>
            <a:off x="0" y="-21000"/>
            <a:ext cx="18288000" cy="10308000"/>
          </a:xfrm>
          <a:prstGeom prst="rect">
            <a:avLst/>
          </a:prstGeom>
        </p:spPr>
      </p:pic>
      <p:pic>
        <p:nvPicPr>
          <p:cNvPr id="3" name="Picture 2">
            <a:extLst>
              <a:ext uri="{FF2B5EF4-FFF2-40B4-BE49-F238E27FC236}">
                <a16:creationId xmlns:a16="http://schemas.microsoft.com/office/drawing/2014/main" id="{861CF5D7-70DD-CFD3-121D-9E6482990C3F}"/>
              </a:ext>
            </a:extLst>
          </p:cNvPr>
          <p:cNvPicPr>
            <a:picLocks noChangeAspect="1"/>
          </p:cNvPicPr>
          <p:nvPr userDrawn="1"/>
        </p:nvPicPr>
        <p:blipFill>
          <a:blip r:embed="rId4"/>
          <a:srcRect/>
          <a:stretch/>
        </p:blipFill>
        <p:spPr>
          <a:xfrm>
            <a:off x="751390" y="780210"/>
            <a:ext cx="3318309" cy="935854"/>
          </a:xfrm>
          <a:prstGeom prst="rect">
            <a:avLst/>
          </a:prstGeom>
        </p:spPr>
      </p:pic>
    </p:spTree>
    <p:extLst>
      <p:ext uri="{BB962C8B-B14F-4D97-AF65-F5344CB8AC3E}">
        <p14:creationId xmlns:p14="http://schemas.microsoft.com/office/powerpoint/2010/main" val="28227439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lide-0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61762B-DEB1-3629-42D4-FC4C0B0D8D61}"/>
              </a:ext>
            </a:extLst>
          </p:cNvPr>
          <p:cNvPicPr>
            <a:picLocks noChangeAspect="1"/>
          </p:cNvPicPr>
          <p:nvPr userDrawn="1"/>
        </p:nvPicPr>
        <p:blipFill>
          <a:blip r:embed="rId2"/>
          <a:srcRect l="9222" t="6653" r="12269" b="-2318"/>
          <a:stretch/>
        </p:blipFill>
        <p:spPr>
          <a:xfrm>
            <a:off x="5286651" y="3"/>
            <a:ext cx="13002330" cy="10308002"/>
          </a:xfrm>
          <a:prstGeom prst="rect">
            <a:avLst/>
          </a:prstGeom>
        </p:spPr>
      </p:pic>
      <p:pic>
        <p:nvPicPr>
          <p:cNvPr id="5" name="Picture 4">
            <a:extLst>
              <a:ext uri="{FF2B5EF4-FFF2-40B4-BE49-F238E27FC236}">
                <a16:creationId xmlns:a16="http://schemas.microsoft.com/office/drawing/2014/main" id="{E8FE29A0-FE50-9484-C6E5-A2375EAFBB6C}"/>
              </a:ext>
            </a:extLst>
          </p:cNvPr>
          <p:cNvPicPr>
            <a:picLocks noChangeAspect="1"/>
          </p:cNvPicPr>
          <p:nvPr userDrawn="1"/>
        </p:nvPicPr>
        <p:blipFill>
          <a:blip r:embed="rId3"/>
          <a:srcRect t="200" r="805" b="200"/>
          <a:stretch/>
        </p:blipFill>
        <p:spPr>
          <a:xfrm>
            <a:off x="0" y="3"/>
            <a:ext cx="18288000" cy="10329006"/>
          </a:xfrm>
          <a:prstGeom prst="rect">
            <a:avLst/>
          </a:prstGeom>
        </p:spPr>
      </p:pic>
      <p:pic>
        <p:nvPicPr>
          <p:cNvPr id="2" name="Picture 1">
            <a:extLst>
              <a:ext uri="{FF2B5EF4-FFF2-40B4-BE49-F238E27FC236}">
                <a16:creationId xmlns:a16="http://schemas.microsoft.com/office/drawing/2014/main" id="{A1E3788F-DE1F-5053-2A6A-79FA9331D281}"/>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3673743522"/>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ver Slide-0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61762B-DEB1-3629-42D4-FC4C0B0D8D61}"/>
              </a:ext>
            </a:extLst>
          </p:cNvPr>
          <p:cNvPicPr>
            <a:picLocks noChangeAspect="1"/>
          </p:cNvPicPr>
          <p:nvPr userDrawn="1"/>
        </p:nvPicPr>
        <p:blipFill>
          <a:blip r:embed="rId2"/>
          <a:srcRect l="9222" t="6653" r="12269" b="-2318"/>
          <a:stretch/>
        </p:blipFill>
        <p:spPr>
          <a:xfrm>
            <a:off x="5286651" y="3"/>
            <a:ext cx="13002330" cy="10308002"/>
          </a:xfrm>
          <a:prstGeom prst="rect">
            <a:avLst/>
          </a:prstGeom>
        </p:spPr>
      </p:pic>
      <p:pic>
        <p:nvPicPr>
          <p:cNvPr id="5" name="Picture 4">
            <a:extLst>
              <a:ext uri="{FF2B5EF4-FFF2-40B4-BE49-F238E27FC236}">
                <a16:creationId xmlns:a16="http://schemas.microsoft.com/office/drawing/2014/main" id="{E8FE29A0-FE50-9484-C6E5-A2375EAFBB6C}"/>
              </a:ext>
            </a:extLst>
          </p:cNvPr>
          <p:cNvPicPr>
            <a:picLocks noChangeAspect="1"/>
          </p:cNvPicPr>
          <p:nvPr userDrawn="1"/>
        </p:nvPicPr>
        <p:blipFill>
          <a:blip r:embed="rId3"/>
          <a:srcRect t="200" r="805" b="200"/>
          <a:stretch/>
        </p:blipFill>
        <p:spPr>
          <a:xfrm>
            <a:off x="0" y="3"/>
            <a:ext cx="18288000" cy="10329006"/>
          </a:xfrm>
          <a:prstGeom prst="rect">
            <a:avLst/>
          </a:prstGeom>
        </p:spPr>
      </p:pic>
      <p:pic>
        <p:nvPicPr>
          <p:cNvPr id="2" name="Picture 1">
            <a:extLst>
              <a:ext uri="{FF2B5EF4-FFF2-40B4-BE49-F238E27FC236}">
                <a16:creationId xmlns:a16="http://schemas.microsoft.com/office/drawing/2014/main" id="{A1E3788F-DE1F-5053-2A6A-79FA9331D281}"/>
              </a:ext>
            </a:extLst>
          </p:cNvPr>
          <p:cNvPicPr>
            <a:picLocks noChangeAspect="1"/>
          </p:cNvPicPr>
          <p:nvPr userDrawn="1"/>
        </p:nvPicPr>
        <p:blipFill>
          <a:blip r:embed="rId4"/>
          <a:srcRect/>
          <a:stretch/>
        </p:blipFill>
        <p:spPr>
          <a:xfrm>
            <a:off x="745569" y="780211"/>
            <a:ext cx="3700573" cy="1043663"/>
          </a:xfrm>
          <a:prstGeom prst="rect">
            <a:avLst/>
          </a:prstGeom>
        </p:spPr>
      </p:pic>
    </p:spTree>
    <p:extLst>
      <p:ext uri="{BB962C8B-B14F-4D97-AF65-F5344CB8AC3E}">
        <p14:creationId xmlns:p14="http://schemas.microsoft.com/office/powerpoint/2010/main" val="26503729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4" name="Picture 3" descr="A city with many tall buildings&#10;&#10;AI-generated content may be incorrect.">
            <a:extLst>
              <a:ext uri="{FF2B5EF4-FFF2-40B4-BE49-F238E27FC236}">
                <a16:creationId xmlns:a16="http://schemas.microsoft.com/office/drawing/2014/main" id="{DB33DC70-BE3D-B236-2FC8-64D9F0495349}"/>
              </a:ext>
            </a:extLst>
          </p:cNvPr>
          <p:cNvPicPr>
            <a:picLocks noChangeAspect="1"/>
          </p:cNvPicPr>
          <p:nvPr userDrawn="1"/>
        </p:nvPicPr>
        <p:blipFill>
          <a:blip r:embed="rId2"/>
          <a:srcRect t="23045" r="62546" b="28562"/>
          <a:stretch/>
        </p:blipFill>
        <p:spPr>
          <a:xfrm>
            <a:off x="5630019" y="0"/>
            <a:ext cx="12657986" cy="10287000"/>
          </a:xfrm>
          <a:prstGeom prst="rect">
            <a:avLst/>
          </a:prstGeom>
        </p:spPr>
      </p:pic>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4700"/>
                    </a14:imgEffect>
                    <a14:imgEffect>
                      <a14:saturation sat="70000"/>
                    </a14:imgEffect>
                  </a14:imgLayer>
                </a14:imgProps>
              </a:ext>
            </a:extLst>
          </a:blip>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73287F65-0637-C032-09E9-2F75F78E1600}"/>
              </a:ext>
            </a:extLst>
          </p:cNvPr>
          <p:cNvPicPr>
            <a:picLocks noChangeAspect="1"/>
          </p:cNvPicPr>
          <p:nvPr userDrawn="1"/>
        </p:nvPicPr>
        <p:blipFill>
          <a:blip r:embed="rId5"/>
          <a:srcRect/>
          <a:stretch/>
        </p:blipFill>
        <p:spPr>
          <a:xfrm>
            <a:off x="751735" y="780015"/>
            <a:ext cx="3266442" cy="921226"/>
          </a:xfrm>
          <a:prstGeom prst="rect">
            <a:avLst/>
          </a:prstGeom>
        </p:spPr>
      </p:pic>
    </p:spTree>
    <p:extLst>
      <p:ext uri="{BB962C8B-B14F-4D97-AF65-F5344CB8AC3E}">
        <p14:creationId xmlns:p14="http://schemas.microsoft.com/office/powerpoint/2010/main" val="26460654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able of Content">
    <p:spTree>
      <p:nvGrpSpPr>
        <p:cNvPr id="1" name=""/>
        <p:cNvGrpSpPr/>
        <p:nvPr/>
      </p:nvGrpSpPr>
      <p:grpSpPr>
        <a:xfrm>
          <a:off x="0" y="0"/>
          <a:ext cx="0" cy="0"/>
          <a:chOff x="0" y="0"/>
          <a:chExt cx="0" cy="0"/>
        </a:xfrm>
      </p:grpSpPr>
      <p:pic>
        <p:nvPicPr>
          <p:cNvPr id="4" name="Picture 3" descr="A city with many tall buildings&#10;&#10;AI-generated content may be incorrect.">
            <a:extLst>
              <a:ext uri="{FF2B5EF4-FFF2-40B4-BE49-F238E27FC236}">
                <a16:creationId xmlns:a16="http://schemas.microsoft.com/office/drawing/2014/main" id="{DB33DC70-BE3D-B236-2FC8-64D9F0495349}"/>
              </a:ext>
            </a:extLst>
          </p:cNvPr>
          <p:cNvPicPr>
            <a:picLocks noChangeAspect="1"/>
          </p:cNvPicPr>
          <p:nvPr userDrawn="1"/>
        </p:nvPicPr>
        <p:blipFill>
          <a:blip r:embed="rId2"/>
          <a:srcRect t="23045" r="62546" b="28562"/>
          <a:stretch/>
        </p:blipFill>
        <p:spPr>
          <a:xfrm>
            <a:off x="5630019" y="0"/>
            <a:ext cx="12657986" cy="10287000"/>
          </a:xfrm>
          <a:prstGeom prst="rect">
            <a:avLst/>
          </a:prstGeom>
        </p:spPr>
      </p:pic>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4700"/>
                    </a14:imgEffect>
                    <a14:imgEffect>
                      <a14:saturation sat="70000"/>
                    </a14:imgEffect>
                  </a14:imgLayer>
                </a14:imgProps>
              </a:ext>
            </a:extLst>
          </a:blip>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73287F65-0637-C032-09E9-2F75F78E1600}"/>
              </a:ext>
            </a:extLst>
          </p:cNvPr>
          <p:cNvPicPr>
            <a:picLocks noChangeAspect="1"/>
          </p:cNvPicPr>
          <p:nvPr userDrawn="1"/>
        </p:nvPicPr>
        <p:blipFill>
          <a:blip r:embed="rId5"/>
          <a:srcRect/>
          <a:stretch/>
        </p:blipFill>
        <p:spPr>
          <a:xfrm>
            <a:off x="746546" y="780015"/>
            <a:ext cx="3266442" cy="921226"/>
          </a:xfrm>
          <a:prstGeom prst="rect">
            <a:avLst/>
          </a:prstGeom>
        </p:spPr>
      </p:pic>
    </p:spTree>
    <p:extLst>
      <p:ext uri="{BB962C8B-B14F-4D97-AF65-F5344CB8AC3E}">
        <p14:creationId xmlns:p14="http://schemas.microsoft.com/office/powerpoint/2010/main" val="3518267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End Slide-01">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462CD04E-E3BF-2056-D8A1-E2EA1DE748CB}"/>
              </a:ext>
            </a:extLst>
          </p:cNvPr>
          <p:cNvPicPr>
            <a:picLocks noChangeAspect="1"/>
          </p:cNvPicPr>
          <p:nvPr userDrawn="1"/>
        </p:nvPicPr>
        <p:blipFill>
          <a:blip r:embed="rId2"/>
          <a:srcRect t="21858" r="27014"/>
          <a:stretch/>
        </p:blipFill>
        <p:spPr>
          <a:xfrm>
            <a:off x="7018814" y="2"/>
            <a:ext cx="11269188" cy="8038508"/>
          </a:xfrm>
          <a:prstGeom prst="rect">
            <a:avLst/>
          </a:prstGeom>
        </p:spPr>
      </p:pic>
      <p:pic>
        <p:nvPicPr>
          <p:cNvPr id="5" name="Picture 4" descr="A black rectangle on a blue background&#10;&#10;AI-generated content may be incorrect.">
            <a:extLst>
              <a:ext uri="{FF2B5EF4-FFF2-40B4-BE49-F238E27FC236}">
                <a16:creationId xmlns:a16="http://schemas.microsoft.com/office/drawing/2014/main" id="{BA11C0B0-6F80-DCEA-5ADA-29D5676E6BBE}"/>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2DF5C543-3900-00DF-425F-56409A7CEA5C}"/>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4032939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nd Slide-01">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462CD04E-E3BF-2056-D8A1-E2EA1DE748CB}"/>
              </a:ext>
            </a:extLst>
          </p:cNvPr>
          <p:cNvPicPr>
            <a:picLocks noChangeAspect="1"/>
          </p:cNvPicPr>
          <p:nvPr userDrawn="1"/>
        </p:nvPicPr>
        <p:blipFill>
          <a:blip r:embed="rId2"/>
          <a:srcRect t="21858" r="27014"/>
          <a:stretch/>
        </p:blipFill>
        <p:spPr>
          <a:xfrm>
            <a:off x="7018814" y="2"/>
            <a:ext cx="11269188" cy="8038508"/>
          </a:xfrm>
          <a:prstGeom prst="rect">
            <a:avLst/>
          </a:prstGeom>
        </p:spPr>
      </p:pic>
      <p:pic>
        <p:nvPicPr>
          <p:cNvPr id="5" name="Picture 4" descr="A black rectangle on a blue background&#10;&#10;AI-generated content may be incorrect.">
            <a:extLst>
              <a:ext uri="{FF2B5EF4-FFF2-40B4-BE49-F238E27FC236}">
                <a16:creationId xmlns:a16="http://schemas.microsoft.com/office/drawing/2014/main" id="{BA11C0B0-6F80-DCEA-5ADA-29D5676E6BBE}"/>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9" name="Picture 8">
            <a:extLst>
              <a:ext uri="{FF2B5EF4-FFF2-40B4-BE49-F238E27FC236}">
                <a16:creationId xmlns:a16="http://schemas.microsoft.com/office/drawing/2014/main" id="{8DB62291-7B30-FE08-5828-587BF4F56B46}"/>
              </a:ext>
            </a:extLst>
          </p:cNvPr>
          <p:cNvPicPr>
            <a:picLocks noChangeAspect="1"/>
          </p:cNvPicPr>
          <p:nvPr userDrawn="1"/>
        </p:nvPicPr>
        <p:blipFill>
          <a:blip r:embed="rId4"/>
          <a:srcRect/>
          <a:stretch/>
        </p:blipFill>
        <p:spPr>
          <a:xfrm>
            <a:off x="746125" y="780210"/>
            <a:ext cx="3318309" cy="935854"/>
          </a:xfrm>
          <a:prstGeom prst="rect">
            <a:avLst/>
          </a:prstGeom>
        </p:spPr>
      </p:pic>
    </p:spTree>
    <p:extLst>
      <p:ext uri="{BB962C8B-B14F-4D97-AF65-F5344CB8AC3E}">
        <p14:creationId xmlns:p14="http://schemas.microsoft.com/office/powerpoint/2010/main" val="3265323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nd Slide-02">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226FBC4A-6E7B-A789-E07A-CAC28249E19A}"/>
              </a:ext>
            </a:extLst>
          </p:cNvPr>
          <p:cNvPicPr>
            <a:picLocks noChangeAspect="1"/>
          </p:cNvPicPr>
          <p:nvPr userDrawn="1"/>
        </p:nvPicPr>
        <p:blipFill>
          <a:blip r:embed="rId2"/>
          <a:srcRect l="-9820" t="21858" r="46613"/>
          <a:stretch/>
        </p:blipFill>
        <p:spPr>
          <a:xfrm>
            <a:off x="8528784" y="143544"/>
            <a:ext cx="9759216" cy="8038508"/>
          </a:xfrm>
          <a:prstGeom prst="rect">
            <a:avLst/>
          </a:prstGeom>
        </p:spPr>
      </p:pic>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2" name="Picture 1">
            <a:extLst>
              <a:ext uri="{FF2B5EF4-FFF2-40B4-BE49-F238E27FC236}">
                <a16:creationId xmlns:a16="http://schemas.microsoft.com/office/drawing/2014/main" id="{32E77001-5346-F30B-66D7-DE35A20B8762}"/>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35869231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End Slide-02">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226FBC4A-6E7B-A789-E07A-CAC28249E19A}"/>
              </a:ext>
            </a:extLst>
          </p:cNvPr>
          <p:cNvPicPr>
            <a:picLocks noChangeAspect="1"/>
          </p:cNvPicPr>
          <p:nvPr userDrawn="1"/>
        </p:nvPicPr>
        <p:blipFill>
          <a:blip r:embed="rId2"/>
          <a:srcRect l="-9820" t="21858" r="46613"/>
          <a:stretch/>
        </p:blipFill>
        <p:spPr>
          <a:xfrm>
            <a:off x="8528784" y="143544"/>
            <a:ext cx="9759216" cy="8038508"/>
          </a:xfrm>
          <a:prstGeom prst="rect">
            <a:avLst/>
          </a:prstGeom>
        </p:spPr>
      </p:pic>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23C6BE6C-0F56-C634-683D-6F42AD46617A}"/>
              </a:ext>
            </a:extLst>
          </p:cNvPr>
          <p:cNvPicPr>
            <a:picLocks noChangeAspect="1"/>
          </p:cNvPicPr>
          <p:nvPr userDrawn="1"/>
        </p:nvPicPr>
        <p:blipFill>
          <a:blip r:embed="rId4"/>
          <a:srcRect/>
          <a:stretch/>
        </p:blipFill>
        <p:spPr>
          <a:xfrm>
            <a:off x="746125" y="780210"/>
            <a:ext cx="3318309" cy="935854"/>
          </a:xfrm>
          <a:prstGeom prst="rect">
            <a:avLst/>
          </a:prstGeom>
        </p:spPr>
      </p:pic>
    </p:spTree>
    <p:extLst>
      <p:ext uri="{BB962C8B-B14F-4D97-AF65-F5344CB8AC3E}">
        <p14:creationId xmlns:p14="http://schemas.microsoft.com/office/powerpoint/2010/main" val="25986914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6.sv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2.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2"/>
            <a:ext cx="17041200" cy="114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17;p3">
            <a:extLst>
              <a:ext uri="{FF2B5EF4-FFF2-40B4-BE49-F238E27FC236}">
                <a16:creationId xmlns:a16="http://schemas.microsoft.com/office/drawing/2014/main" id="{FDD6805D-F80D-5C50-919F-A0F47E5F24EC}"/>
              </a:ext>
            </a:extLst>
          </p:cNvPr>
          <p:cNvSpPr txBox="1"/>
          <p:nvPr userDrawn="1"/>
        </p:nvSpPr>
        <p:spPr>
          <a:xfrm>
            <a:off x="16716375" y="9571385"/>
            <a:ext cx="861186" cy="676418"/>
          </a:xfrm>
          <a:prstGeom prst="rect">
            <a:avLst/>
          </a:prstGeom>
          <a:noFill/>
          <a:ln>
            <a:noFill/>
          </a:ln>
        </p:spPr>
        <p:txBody>
          <a:bodyPr spcFirstLastPara="1" wrap="square" lIns="182850" tIns="182850" rIns="182850" bIns="182850" anchor="ctr" anchorCtr="0">
            <a:normAutofit/>
          </a:bodyPr>
          <a:lstStyle/>
          <a:p>
            <a:pPr marL="0" lvl="0" indent="0" algn="r" rtl="0">
              <a:lnSpc>
                <a:spcPct val="80000"/>
              </a:lnSpc>
              <a:spcBef>
                <a:spcPts val="0"/>
              </a:spcBef>
              <a:spcAft>
                <a:spcPts val="0"/>
              </a:spcAft>
              <a:buNone/>
            </a:pPr>
            <a:fld id="{00000000-1234-1234-1234-123412341234}" type="slidenum">
              <a:rPr lang="vi" sz="1350" smtClean="0">
                <a:solidFill>
                  <a:srgbClr val="034EA2"/>
                </a:solidFill>
                <a:latin typeface="+mn-lt"/>
                <a:ea typeface="Montserrat Medium"/>
                <a:cs typeface="Montserrat Medium"/>
                <a:sym typeface="Montserrat Medium"/>
              </a:rPr>
              <a:pPr marL="0" lvl="0" indent="0" algn="r" rtl="0">
                <a:lnSpc>
                  <a:spcPct val="80000"/>
                </a:lnSpc>
                <a:spcBef>
                  <a:spcPts val="0"/>
                </a:spcBef>
                <a:spcAft>
                  <a:spcPts val="0"/>
                </a:spcAft>
                <a:buNone/>
              </a:pPr>
              <a:t>‹#›</a:t>
            </a:fld>
            <a:endParaRPr sz="1350">
              <a:solidFill>
                <a:srgbClr val="034EA2"/>
              </a:solidFill>
              <a:latin typeface="+mn-lt"/>
              <a:ea typeface="Montserrat Medium"/>
              <a:cs typeface="Montserrat Medium"/>
              <a:sym typeface="Montserrat Medium"/>
            </a:endParaRPr>
          </a:p>
        </p:txBody>
      </p:sp>
      <p:pic>
        <p:nvPicPr>
          <p:cNvPr id="3" name="Picture 2">
            <a:extLst>
              <a:ext uri="{FF2B5EF4-FFF2-40B4-BE49-F238E27FC236}">
                <a16:creationId xmlns:a16="http://schemas.microsoft.com/office/drawing/2014/main" id="{A504EEC1-D242-1603-DC02-3AAC16A9AF97}"/>
              </a:ext>
            </a:extLst>
          </p:cNvPr>
          <p:cNvPicPr>
            <a:picLocks noChangeAspect="1"/>
          </p:cNvPicPr>
          <p:nvPr userDrawn="1"/>
        </p:nvPicPr>
        <p:blipFill>
          <a:blip r:embed="rId38"/>
          <a:srcRect/>
          <a:stretch/>
        </p:blipFill>
        <p:spPr>
          <a:xfrm>
            <a:off x="15155693" y="640126"/>
            <a:ext cx="2143035" cy="386349"/>
          </a:xfrm>
          <a:prstGeom prst="rect">
            <a:avLst/>
          </a:prstGeom>
        </p:spPr>
      </p:pic>
      <p:sp>
        <p:nvSpPr>
          <p:cNvPr id="5" name="TextBox 4">
            <a:extLst>
              <a:ext uri="{FF2B5EF4-FFF2-40B4-BE49-F238E27FC236}">
                <a16:creationId xmlns:a16="http://schemas.microsoft.com/office/drawing/2014/main" id="{2A348F90-6E63-93BF-1E8F-3EAA053FC6D3}"/>
              </a:ext>
            </a:extLst>
          </p:cNvPr>
          <p:cNvSpPr txBox="1"/>
          <p:nvPr userDrawn="1">
            <p:extLst>
              <p:ext uri="{1162E1C5-73C7-4A58-AE30-91384D911F3F}">
                <p184:classification xmlns:p184="http://schemas.microsoft.com/office/powerpoint/2018/4/main" val="hdr"/>
              </p:ext>
            </p:extLst>
          </p:nvPr>
        </p:nvSpPr>
        <p:spPr>
          <a:xfrm>
            <a:off x="8884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9" name="TextBox 8">
            <a:extLst>
              <a:ext uri="{FF2B5EF4-FFF2-40B4-BE49-F238E27FC236}">
                <a16:creationId xmlns:a16="http://schemas.microsoft.com/office/drawing/2014/main" id="{9497F0FF-493C-6AFC-B5C2-BABACD58E905}"/>
              </a:ext>
            </a:extLst>
          </p:cNvPr>
          <p:cNvSpPr txBox="1"/>
          <p:nvPr userDrawn="1">
            <p:extLst>
              <p:ext uri="{1162E1C5-73C7-4A58-AE30-91384D911F3F}">
                <p184:classification xmlns:p184="http://schemas.microsoft.com/office/powerpoint/2018/4/main" val="ftr"/>
              </p:ext>
            </p:extLst>
          </p:nvPr>
        </p:nvSpPr>
        <p:spPr>
          <a:xfrm>
            <a:off x="8884412" y="10071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cSld>
  <p:clrMap bg1="lt1" tx1="dk1" bg2="dk2" tx2="lt2" accent1="accent1" accent2="accent2" accent3="accent3" accent4="accent4" accent5="accent5" accent6="accent6" hlink="hlink" folHlink="folHlink"/>
  <p:sldLayoutIdLst>
    <p:sldLayoutId id="2147483653" r:id="rId1"/>
    <p:sldLayoutId id="2147483708" r:id="rId2"/>
    <p:sldLayoutId id="2147483656" r:id="rId3"/>
    <p:sldLayoutId id="2147483675" r:id="rId4"/>
    <p:sldLayoutId id="2147483676" r:id="rId5"/>
    <p:sldLayoutId id="2147483655" r:id="rId6"/>
    <p:sldLayoutId id="2147483677" r:id="rId7"/>
    <p:sldLayoutId id="2147483679" r:id="rId8"/>
    <p:sldLayoutId id="2147483689" r:id="rId9"/>
    <p:sldLayoutId id="2147483690" r:id="rId10"/>
    <p:sldLayoutId id="2147483698" r:id="rId11"/>
    <p:sldLayoutId id="2147483687" r:id="rId12"/>
    <p:sldLayoutId id="2147483688" r:id="rId13"/>
    <p:sldLayoutId id="2147483680" r:id="rId14"/>
    <p:sldLayoutId id="2147483681" r:id="rId15"/>
    <p:sldLayoutId id="2147483678" r:id="rId16"/>
    <p:sldLayoutId id="2147483683" r:id="rId17"/>
    <p:sldLayoutId id="2147483699" r:id="rId18"/>
    <p:sldLayoutId id="2147483692" r:id="rId19"/>
    <p:sldLayoutId id="2147483693" r:id="rId20"/>
    <p:sldLayoutId id="2147483694" r:id="rId21"/>
    <p:sldLayoutId id="2147483695" r:id="rId22"/>
    <p:sldLayoutId id="2147483696" r:id="rId23"/>
    <p:sldLayoutId id="2147483697" r:id="rId24"/>
    <p:sldLayoutId id="2147483682" r:id="rId25"/>
    <p:sldLayoutId id="2147483685" r:id="rId26"/>
    <p:sldLayoutId id="2147483684" r:id="rId27"/>
    <p:sldLayoutId id="2147483686" r:id="rId28"/>
    <p:sldLayoutId id="2147483691" r:id="rId29"/>
    <p:sldLayoutId id="2147483660" r:id="rId30"/>
    <p:sldLayoutId id="2147483706" r:id="rId31"/>
    <p:sldLayoutId id="2147483662" r:id="rId32"/>
    <p:sldLayoutId id="2147483707" r:id="rId33"/>
    <p:sldLayoutId id="2147483700" r:id="rId34"/>
    <p:sldLayoutId id="2147483709" r:id="rId35"/>
    <p:sldLayoutId id="2147483710"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mj-lt"/>
          <a:ea typeface="Aptos" panose="020B0004020202020204" pitchFamily="34" charset="0"/>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A2D7FA"/>
        </a:buClr>
        <a:buFont typeface="Wingdings" panose="05000000000000000000" pitchFamily="2" charset="2"/>
        <a:buChar char="§"/>
        <a:defRPr sz="2000" b="0" i="0" u="none" strike="noStrike" cap="none">
          <a:solidFill>
            <a:srgbClr val="292929"/>
          </a:solidFill>
          <a:latin typeface="+mn-lt"/>
          <a:ea typeface=".Helvetica Light" panose="020B0403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2"/>
            <a:ext cx="17041200" cy="114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16944918" y="9326436"/>
            <a:ext cx="1097400" cy="787200"/>
          </a:xfrm>
          <a:prstGeom prst="rect">
            <a:avLst/>
          </a:prstGeom>
          <a:noFill/>
          <a:ln>
            <a:noFill/>
          </a:ln>
        </p:spPr>
        <p:txBody>
          <a:bodyPr spcFirstLastPara="1" wrap="square" lIns="91425" tIns="91425" rIns="91425" bIns="91425" anchor="ctr" anchorCtr="0">
            <a:normAutofit/>
          </a:bodyPr>
          <a:lstStyle>
            <a:lvl1pPr lvl="0" algn="r">
              <a:buNone/>
              <a:defRPr sz="2000">
                <a:solidFill>
                  <a:schemeClr val="dk2"/>
                </a:solidFill>
                <a:latin typeface="Aptos" panose="020B0004020202020204" pitchFamily="34" charset="0"/>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fld id="{00000000-1234-1234-1234-123412341234}" type="slidenum">
              <a:rPr lang="vi" smtClean="0"/>
              <a:pPr/>
              <a:t>‹#›</a:t>
            </a:fld>
            <a:endParaRPr lang="vi" dirty="0"/>
          </a:p>
        </p:txBody>
      </p:sp>
      <p:sp>
        <p:nvSpPr>
          <p:cNvPr id="2" name="Google Shape;8;p1">
            <a:extLst>
              <a:ext uri="{FF2B5EF4-FFF2-40B4-BE49-F238E27FC236}">
                <a16:creationId xmlns:a16="http://schemas.microsoft.com/office/drawing/2014/main" id="{2D1C0400-D799-C8EA-CF48-389D86DBDE3E}"/>
              </a:ext>
            </a:extLst>
          </p:cNvPr>
          <p:cNvSpPr txBox="1">
            <a:spLocks/>
          </p:cNvSpPr>
          <p:nvPr userDrawn="1"/>
        </p:nvSpPr>
        <p:spPr>
          <a:xfrm>
            <a:off x="16944918" y="9326436"/>
            <a:ext cx="1097400" cy="787200"/>
          </a:xfrm>
          <a:prstGeom prst="rect">
            <a:avLst/>
          </a:prstGeom>
          <a:noFill/>
          <a:ln>
            <a:noFill/>
          </a:ln>
        </p:spPr>
        <p:txBody>
          <a:bodyPr spcFirstLastPara="1" wrap="square" lIns="91426" tIns="91426" rIns="91426" bIns="91426"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2000" b="0" i="0" u="none" strike="noStrike" cap="none">
                <a:solidFill>
                  <a:schemeClr val="dk2"/>
                </a:solidFill>
                <a:latin typeface="Arial" panose="020B0604020202020204" pitchFamily="34" charset="0"/>
                <a:ea typeface="Arial"/>
                <a:cs typeface="Arial"/>
                <a:sym typeface="Arial"/>
              </a:defRPr>
            </a:lvl1pPr>
            <a:lvl2pPr marR="0" lvl="1"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9pPr>
          </a:lstStyle>
          <a:p>
            <a:fld id="{00000000-1234-1234-1234-123412341234}" type="slidenum">
              <a:rPr lang="vi" sz="2000" smtClean="0">
                <a:latin typeface="Aptos" panose="020B0004020202020204" pitchFamily="34" charset="0"/>
              </a:rPr>
              <a:pPr/>
              <a:t>‹#›</a:t>
            </a:fld>
            <a:endParaRPr lang="vi" sz="2000" dirty="0">
              <a:latin typeface="Aptos" panose="020B0004020202020204" pitchFamily="34" charset="0"/>
            </a:endParaRPr>
          </a:p>
        </p:txBody>
      </p:sp>
      <p:sp>
        <p:nvSpPr>
          <p:cNvPr id="5" name="TextBox 4">
            <a:extLst>
              <a:ext uri="{FF2B5EF4-FFF2-40B4-BE49-F238E27FC236}">
                <a16:creationId xmlns:a16="http://schemas.microsoft.com/office/drawing/2014/main" id="{9FFFCC48-9BEB-F9A9-1A71-E9D80BD5B481}"/>
              </a:ext>
            </a:extLst>
          </p:cNvPr>
          <p:cNvSpPr txBox="1"/>
          <p:nvPr userDrawn="1">
            <p:extLst>
              <p:ext uri="{1162E1C5-73C7-4A58-AE30-91384D911F3F}">
                <p184:classification xmlns:p184="http://schemas.microsoft.com/office/powerpoint/2018/4/main" val="hdr"/>
              </p:ext>
            </p:extLst>
          </p:nvPr>
        </p:nvSpPr>
        <p:spPr>
          <a:xfrm>
            <a:off x="8884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9" name="TextBox 8">
            <a:extLst>
              <a:ext uri="{FF2B5EF4-FFF2-40B4-BE49-F238E27FC236}">
                <a16:creationId xmlns:a16="http://schemas.microsoft.com/office/drawing/2014/main" id="{6571388F-CB9E-B9E0-9903-E078BF15A48D}"/>
              </a:ext>
            </a:extLst>
          </p:cNvPr>
          <p:cNvSpPr txBox="1"/>
          <p:nvPr userDrawn="1">
            <p:extLst>
              <p:ext uri="{1162E1C5-73C7-4A58-AE30-91384D911F3F}">
                <p184:classification xmlns:p184="http://schemas.microsoft.com/office/powerpoint/2018/4/main" val="ftr"/>
              </p:ext>
            </p:extLst>
          </p:nvPr>
        </p:nvSpPr>
        <p:spPr>
          <a:xfrm>
            <a:off x="8884412" y="10071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39007825"/>
      </p:ext>
    </p:extLst>
  </p:cSld>
  <p:clrMap bg1="lt1" tx1="dk1" bg2="dk2" tx2="lt2" accent1="accent1" accent2="accent2" accent3="accent3" accent4="accent4" accent5="accent5" accent6="accent6" hlink="hlink" folHlink="folHlink"/>
  <p:sldLayoutIdLst>
    <p:sldLayoutId id="2147483664" r:id="rId1"/>
    <p:sldLayoutId id="2147483701" r:id="rId2"/>
    <p:sldLayoutId id="2147483668" r:id="rId3"/>
    <p:sldLayoutId id="2147483702" r:id="rId4"/>
    <p:sldLayoutId id="2147483674" r:id="rId5"/>
    <p:sldLayoutId id="2147483703" r:id="rId6"/>
    <p:sldLayoutId id="2147483704" r:id="rId7"/>
    <p:sldLayoutId id="2147483672" r:id="rId8"/>
    <p:sldLayoutId id="2147483673" r:id="rId9"/>
    <p:sldLayoutId id="214748370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mj-lt"/>
          <a:ea typeface="Aptos" panose="020B0004020202020204" pitchFamily="34" charset="0"/>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000000"/>
        </a:buClr>
        <a:buFontTx/>
        <a:buBlip>
          <a:blip>
            <a:extLst>
              <a:ext uri="{96DAC541-7B7A-43D3-8B79-37D633B846F1}">
                <asvg:svgBlip xmlns:asvg="http://schemas.microsoft.com/office/drawing/2016/SVG/main" r:embed="rId12"/>
              </a:ext>
            </a:extLst>
          </a:blip>
        </a:buBlip>
        <a:defRPr sz="2000" b="0" i="0" u="none" strike="noStrike" cap="none">
          <a:solidFill>
            <a:srgbClr val="000000"/>
          </a:solidFill>
          <a:latin typeface="+mn-lt"/>
          <a:ea typeface="Aptos" panose="020B0004020202020204" pitchFamily="34" charset="0"/>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7.sv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7;p6">
            <a:extLst>
              <a:ext uri="{FF2B5EF4-FFF2-40B4-BE49-F238E27FC236}">
                <a16:creationId xmlns:a16="http://schemas.microsoft.com/office/drawing/2014/main" id="{F56CC514-1BC9-C787-669B-E11BFFF8AE77}"/>
              </a:ext>
            </a:extLst>
          </p:cNvPr>
          <p:cNvSpPr txBox="1"/>
          <p:nvPr/>
        </p:nvSpPr>
        <p:spPr>
          <a:xfrm>
            <a:off x="971430" y="2956515"/>
            <a:ext cx="9927626" cy="1617600"/>
          </a:xfrm>
          <a:prstGeom prst="rect">
            <a:avLst/>
          </a:prstGeom>
          <a:noFill/>
          <a:ln>
            <a:noFill/>
          </a:ln>
        </p:spPr>
        <p:txBody>
          <a:bodyPr spcFirstLastPara="1" wrap="square" lIns="0" tIns="0" rIns="0" bIns="0" anchor="t" anchorCtr="0">
            <a:noAutofit/>
          </a:bodyPr>
          <a:lstStyle/>
          <a:p>
            <a:pPr>
              <a:lnSpc>
                <a:spcPct val="120000"/>
              </a:lnSpc>
            </a:pPr>
            <a:r>
              <a:rPr lang="en-US" sz="4950" b="1" dirty="0">
                <a:solidFill>
                  <a:srgbClr val="FFFFFF"/>
                </a:solidFill>
                <a:latin typeface="+mn-lt"/>
              </a:rPr>
              <a:t>Capital Market Development in Southeast Asia: Indonesia, Philippines and Vietnam</a:t>
            </a:r>
            <a:endParaRPr lang="vi-VN" sz="4950" b="1" dirty="0">
              <a:solidFill>
                <a:schemeClr val="bg1"/>
              </a:solidFill>
              <a:latin typeface="+mn-lt"/>
            </a:endParaRPr>
          </a:p>
        </p:txBody>
      </p:sp>
      <p:sp>
        <p:nvSpPr>
          <p:cNvPr id="5" name="Google Shape;39;p6">
            <a:extLst>
              <a:ext uri="{FF2B5EF4-FFF2-40B4-BE49-F238E27FC236}">
                <a16:creationId xmlns:a16="http://schemas.microsoft.com/office/drawing/2014/main" id="{2C0BB4FA-A236-34F7-CFB0-BCAE8FE4815C}"/>
              </a:ext>
            </a:extLst>
          </p:cNvPr>
          <p:cNvSpPr txBox="1"/>
          <p:nvPr/>
        </p:nvSpPr>
        <p:spPr>
          <a:xfrm>
            <a:off x="971430" y="6056404"/>
            <a:ext cx="8254800" cy="1495200"/>
          </a:xfrm>
          <a:prstGeom prst="rect">
            <a:avLst/>
          </a:prstGeom>
          <a:noFill/>
          <a:ln>
            <a:noFill/>
          </a:ln>
        </p:spPr>
        <p:txBody>
          <a:bodyPr spcFirstLastPara="1" wrap="square" lIns="0" tIns="182850" rIns="0" bIns="182850" anchor="t" anchorCtr="0">
            <a:noAutofit/>
          </a:bodyPr>
          <a:lstStyle/>
          <a:p>
            <a:pPr>
              <a:lnSpc>
                <a:spcPct val="120000"/>
              </a:lnSpc>
            </a:pPr>
            <a:r>
              <a:rPr lang="en-US" sz="2100" dirty="0">
                <a:solidFill>
                  <a:srgbClr val="FFFFFF"/>
                </a:solidFill>
                <a:latin typeface="+mn-lt"/>
              </a:rPr>
              <a:t>Prepared by</a:t>
            </a:r>
            <a:r>
              <a:rPr lang="vi" sz="2100" dirty="0">
                <a:solidFill>
                  <a:srgbClr val="FFFFFF"/>
                </a:solidFill>
                <a:latin typeface="+mn-lt"/>
              </a:rPr>
              <a:t>: </a:t>
            </a:r>
            <a:r>
              <a:rPr lang="en-US" sz="2100" dirty="0" err="1">
                <a:solidFill>
                  <a:srgbClr val="FFFFFF"/>
                </a:solidFill>
                <a:latin typeface="+mn-lt"/>
              </a:rPr>
              <a:t>FiinRatings</a:t>
            </a:r>
            <a:r>
              <a:rPr lang="en-US" sz="2100" dirty="0">
                <a:solidFill>
                  <a:srgbClr val="FFFFFF"/>
                </a:solidFill>
                <a:latin typeface="+mn-lt"/>
              </a:rPr>
              <a:t>, </a:t>
            </a:r>
            <a:r>
              <a:rPr lang="en-US" sz="2100" dirty="0" err="1">
                <a:solidFill>
                  <a:srgbClr val="FFFFFF"/>
                </a:solidFill>
                <a:latin typeface="+mn-lt"/>
              </a:rPr>
              <a:t>Mandiri</a:t>
            </a:r>
            <a:r>
              <a:rPr lang="en-US" sz="2100" dirty="0">
                <a:solidFill>
                  <a:srgbClr val="FFFFFF"/>
                </a:solidFill>
                <a:latin typeface="+mn-lt"/>
              </a:rPr>
              <a:t> Institute and IPSOS Philippines</a:t>
            </a:r>
          </a:p>
          <a:p>
            <a:pPr>
              <a:lnSpc>
                <a:spcPct val="120000"/>
              </a:lnSpc>
            </a:pPr>
            <a:r>
              <a:rPr lang="en-US" sz="2100" dirty="0">
                <a:solidFill>
                  <a:srgbClr val="FFFFFF"/>
                </a:solidFill>
                <a:latin typeface="+mn-lt"/>
              </a:rPr>
              <a:t>Date of Report: 29 May 2026</a:t>
            </a:r>
          </a:p>
          <a:p>
            <a:pPr>
              <a:lnSpc>
                <a:spcPct val="120000"/>
              </a:lnSpc>
            </a:pPr>
            <a:endParaRPr sz="2100" dirty="0">
              <a:solidFill>
                <a:srgbClr val="FFFFFF"/>
              </a:solidFill>
              <a:latin typeface="+mn-lt"/>
            </a:endParaRPr>
          </a:p>
        </p:txBody>
      </p:sp>
      <p:cxnSp>
        <p:nvCxnSpPr>
          <p:cNvPr id="6" name="Google Shape;38;p6">
            <a:extLst>
              <a:ext uri="{FF2B5EF4-FFF2-40B4-BE49-F238E27FC236}">
                <a16:creationId xmlns:a16="http://schemas.microsoft.com/office/drawing/2014/main" id="{0284F149-9A37-3915-5B6C-B1971B07684D}"/>
              </a:ext>
            </a:extLst>
          </p:cNvPr>
          <p:cNvCxnSpPr>
            <a:cxnSpLocks/>
          </p:cNvCxnSpPr>
          <p:nvPr/>
        </p:nvCxnSpPr>
        <p:spPr>
          <a:xfrm>
            <a:off x="971432" y="6060850"/>
            <a:ext cx="6105912" cy="0"/>
          </a:xfrm>
          <a:prstGeom prst="straightConnector1">
            <a:avLst/>
          </a:prstGeom>
          <a:noFill/>
          <a:ln w="9525" cap="flat" cmpd="sng">
            <a:solidFill>
              <a:schemeClr val="lt1"/>
            </a:solidFill>
            <a:prstDash val="solid"/>
            <a:round/>
            <a:headEnd type="none" w="med" len="med"/>
            <a:tailEnd type="none" w="med" len="med"/>
          </a:ln>
        </p:spPr>
      </p:cxnSp>
    </p:spTree>
    <p:extLst>
      <p:ext uri="{BB962C8B-B14F-4D97-AF65-F5344CB8AC3E}">
        <p14:creationId xmlns:p14="http://schemas.microsoft.com/office/powerpoint/2010/main" val="869210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BE668C-71BC-2C36-A097-B0B68B11D864}"/>
              </a:ext>
            </a:extLst>
          </p:cNvPr>
          <p:cNvSpPr>
            <a:spLocks noGrp="1"/>
          </p:cNvSpPr>
          <p:nvPr>
            <p:ph type="body" sz="quarter" idx="17"/>
          </p:nvPr>
        </p:nvSpPr>
        <p:spPr/>
        <p:txBody>
          <a:bodyPr/>
          <a:lstStyle/>
          <a:p>
            <a:r>
              <a:rPr lang="en-US" dirty="0"/>
              <a:t>Executive Summary</a:t>
            </a:r>
          </a:p>
        </p:txBody>
      </p:sp>
      <p:sp>
        <p:nvSpPr>
          <p:cNvPr id="4" name="TextBox 3">
            <a:extLst>
              <a:ext uri="{FF2B5EF4-FFF2-40B4-BE49-F238E27FC236}">
                <a16:creationId xmlns:a16="http://schemas.microsoft.com/office/drawing/2014/main" id="{1E3A5BAC-E410-4F19-80A1-AF6EA4FEED10}"/>
              </a:ext>
            </a:extLst>
          </p:cNvPr>
          <p:cNvSpPr txBox="1"/>
          <p:nvPr/>
        </p:nvSpPr>
        <p:spPr>
          <a:xfrm>
            <a:off x="1024731" y="1577774"/>
            <a:ext cx="16520320" cy="8376396"/>
          </a:xfrm>
          <a:prstGeom prst="rect">
            <a:avLst/>
          </a:prstGeom>
          <a:noFill/>
        </p:spPr>
        <p:txBody>
          <a:bodyPr wrap="square" rtlCol="0">
            <a:spAutoFit/>
          </a:bodyPr>
          <a:lstStyle/>
          <a:p>
            <a:pPr marL="342900" indent="-342900" algn="l">
              <a:lnSpc>
                <a:spcPct val="114000"/>
              </a:lnSpc>
              <a:spcBef>
                <a:spcPts val="600"/>
              </a:spcBef>
              <a:spcAft>
                <a:spcPts val="600"/>
              </a:spcAft>
              <a:buBlip>
                <a:blip>
                  <a:extLst>
                    <a:ext uri="{96DAC541-7B7A-43D3-8B79-37D633B846F1}">
                      <asvg:svgBlip xmlns:asvg="http://schemas.microsoft.com/office/drawing/2016/SVG/main" r:embed="rId2"/>
                    </a:ext>
                  </a:extLst>
                </a:blip>
              </a:buBlip>
            </a:pPr>
            <a:r>
              <a:rPr lang="en-US" sz="2000" b="1" dirty="0">
                <a:solidFill>
                  <a:srgbClr val="002060"/>
                </a:solidFill>
                <a:latin typeface="+mn-lt"/>
              </a:rPr>
              <a:t>Indonesia, the Philippines, and Vietnam have made substantial strides in capital market development </a:t>
            </a:r>
            <a:r>
              <a:rPr lang="en-US" sz="2000" dirty="0">
                <a:solidFill>
                  <a:srgbClr val="002060"/>
                </a:solidFill>
                <a:latin typeface="+mn-lt"/>
              </a:rPr>
              <a:t>over the past decade, implementing regulatory reforms, </a:t>
            </a:r>
            <a:r>
              <a:rPr lang="en-US" sz="2000" dirty="0" err="1">
                <a:solidFill>
                  <a:srgbClr val="002060"/>
                </a:solidFill>
                <a:latin typeface="+mn-lt"/>
              </a:rPr>
              <a:t>modernising</a:t>
            </a:r>
            <a:r>
              <a:rPr lang="en-US" sz="2000" dirty="0">
                <a:solidFill>
                  <a:srgbClr val="002060"/>
                </a:solidFill>
                <a:latin typeface="+mn-lt"/>
              </a:rPr>
              <a:t> infrastructure, and expanding product offerings that have broadened market access and attracted growing investor interest. Each market has achieved notable milestones that demonstrate genuine commitment to deepening capital markets as complements to bank financing. Building on this progress, significant opportunities now exist for development finance institutions to support the next phase of market maturation through targeted interventions in credit enhancement, issuer readiness, and institutional investor development.</a:t>
            </a:r>
          </a:p>
          <a:p>
            <a:pPr marL="342900" marR="0" lvl="0" algn="l" defTabSz="914400" rtl="0" eaLnBrk="1" fontAlgn="auto" latinLnBrk="0" hangingPunct="1">
              <a:lnSpc>
                <a:spcPct val="115000"/>
              </a:lnSpc>
              <a:spcBef>
                <a:spcPts val="0"/>
              </a:spcBef>
              <a:spcAft>
                <a:spcPts val="0"/>
              </a:spcAft>
              <a:buClr>
                <a:srgbClr val="0E2841"/>
              </a:buClr>
              <a:buSzPts val="1800"/>
              <a:buFont typeface="Wingdings" panose="05000000000000000000" pitchFamily="2" charset="2"/>
              <a:buNone/>
              <a:tabLst/>
              <a:defRPr/>
            </a:pPr>
            <a:r>
              <a:rPr kumimoji="0" lang="vi-VN" sz="2000" b="1" i="0" u="none" strike="noStrike" kern="0" cap="none" spc="0" normalizeH="0" baseline="0" noProof="0" dirty="0">
                <a:ln>
                  <a:noFill/>
                </a:ln>
                <a:solidFill>
                  <a:srgbClr val="093461"/>
                </a:solidFill>
                <a:effectLst/>
                <a:uLnTx/>
                <a:uFillTx/>
                <a:latin typeface="Aptos" panose="020B0004020202020204" pitchFamily="34" charset="0"/>
                <a:cs typeface="Arial" panose="020B0604020202020204" pitchFamily="34" charset="0"/>
                <a:sym typeface="Arial"/>
              </a:rPr>
              <a:t>Chart 1: </a:t>
            </a:r>
            <a:r>
              <a:rPr kumimoji="0" lang="en-US" sz="2000" b="1" i="0" u="none" strike="noStrike" kern="0" cap="none" spc="0" normalizeH="0" baseline="0" noProof="0" dirty="0">
                <a:ln>
                  <a:noFill/>
                </a:ln>
                <a:solidFill>
                  <a:srgbClr val="093461"/>
                </a:solidFill>
                <a:effectLst/>
                <a:uLnTx/>
                <a:uFillTx/>
                <a:latin typeface="Aptos" panose="020B0004020202020204" pitchFamily="34" charset="0"/>
                <a:cs typeface="Arial" panose="020B0604020202020204" pitchFamily="34" charset="0"/>
                <a:sym typeface="Arial"/>
              </a:rPr>
              <a:t>Capital Market Indicators of ASEAN countries, 2025</a:t>
            </a:r>
          </a:p>
          <a:p>
            <a:pPr algn="l">
              <a:lnSpc>
                <a:spcPct val="114000"/>
              </a:lnSpc>
              <a:spcBef>
                <a:spcPts val="600"/>
              </a:spcBef>
              <a:spcAft>
                <a:spcPts val="600"/>
              </a:spcAft>
            </a:pPr>
            <a:endParaRPr lang="en-US" sz="2000" dirty="0">
              <a:solidFill>
                <a:srgbClr val="002060"/>
              </a:solidFill>
              <a:latin typeface="+mn-lt"/>
            </a:endParaRPr>
          </a:p>
          <a:p>
            <a:pPr marL="342900" indent="-342900" algn="l">
              <a:lnSpc>
                <a:spcPct val="114000"/>
              </a:lnSpc>
              <a:spcBef>
                <a:spcPts val="600"/>
              </a:spcBef>
              <a:spcAft>
                <a:spcPts val="600"/>
              </a:spcAft>
              <a:buBlip>
                <a:blip>
                  <a:extLst>
                    <a:ext uri="{96DAC541-7B7A-43D3-8B79-37D633B846F1}">
                      <asvg:svgBlip xmlns:asvg="http://schemas.microsoft.com/office/drawing/2016/SVG/main" r:embed="rId2"/>
                    </a:ext>
                  </a:extLst>
                </a:blip>
              </a:buBlip>
            </a:pPr>
            <a:endParaRPr lang="en-US" sz="2000" dirty="0">
              <a:solidFill>
                <a:srgbClr val="002060"/>
              </a:solidFill>
              <a:latin typeface="+mn-lt"/>
            </a:endParaRPr>
          </a:p>
          <a:p>
            <a:pPr algn="l">
              <a:lnSpc>
                <a:spcPct val="114000"/>
              </a:lnSpc>
              <a:spcBef>
                <a:spcPts val="600"/>
              </a:spcBef>
              <a:spcAft>
                <a:spcPts val="600"/>
              </a:spcAft>
            </a:pPr>
            <a:endParaRPr lang="en-US" sz="2000" dirty="0">
              <a:solidFill>
                <a:srgbClr val="002060"/>
              </a:solidFill>
              <a:latin typeface="+mn-lt"/>
            </a:endParaRPr>
          </a:p>
          <a:p>
            <a:pPr algn="l">
              <a:lnSpc>
                <a:spcPct val="114000"/>
              </a:lnSpc>
              <a:spcBef>
                <a:spcPts val="600"/>
              </a:spcBef>
              <a:spcAft>
                <a:spcPts val="600"/>
              </a:spcAft>
            </a:pPr>
            <a:endParaRPr lang="en-US" sz="2000" dirty="0">
              <a:solidFill>
                <a:srgbClr val="002060"/>
              </a:solidFill>
              <a:latin typeface="+mn-lt"/>
            </a:endParaRPr>
          </a:p>
          <a:p>
            <a:pPr algn="l">
              <a:lnSpc>
                <a:spcPct val="114000"/>
              </a:lnSpc>
              <a:spcBef>
                <a:spcPts val="600"/>
              </a:spcBef>
              <a:spcAft>
                <a:spcPts val="600"/>
              </a:spcAft>
            </a:pPr>
            <a:endParaRPr lang="en-US" sz="2000" dirty="0">
              <a:solidFill>
                <a:srgbClr val="002060"/>
              </a:solidFill>
              <a:latin typeface="+mn-lt"/>
            </a:endParaRPr>
          </a:p>
          <a:p>
            <a:pPr algn="l"/>
            <a:r>
              <a:rPr lang="en-US" sz="2000" dirty="0">
                <a:solidFill>
                  <a:srgbClr val="002060"/>
                </a:solidFill>
                <a:latin typeface="+mn-lt"/>
              </a:rPr>
              <a:t>      </a:t>
            </a:r>
          </a:p>
          <a:p>
            <a:pPr lvl="1" indent="342900"/>
            <a:r>
              <a:rPr lang="en-US" sz="1600" i="1" dirty="0">
                <a:solidFill>
                  <a:srgbClr val="002060"/>
                </a:solidFill>
                <a:latin typeface="+mn-lt"/>
              </a:rPr>
              <a:t>Source: </a:t>
            </a:r>
            <a:r>
              <a:rPr lang="en-US" sz="1600" i="1" dirty="0" err="1">
                <a:solidFill>
                  <a:srgbClr val="002060"/>
                </a:solidFill>
                <a:latin typeface="+mn-lt"/>
              </a:rPr>
              <a:t>FiinProX</a:t>
            </a:r>
            <a:r>
              <a:rPr lang="en-US" sz="1600" i="1" dirty="0">
                <a:solidFill>
                  <a:srgbClr val="002060"/>
                </a:solidFill>
                <a:latin typeface="+mn-lt"/>
              </a:rPr>
              <a:t>, PSE, IDX, ADB ABO, CEIC. Note: the data are for the full year of 2025. The share of retail trading in Thailand does not include trading by foreign retail investors</a:t>
            </a:r>
          </a:p>
          <a:p>
            <a:pPr marL="342900" indent="-342900" algn="l">
              <a:lnSpc>
                <a:spcPct val="114000"/>
              </a:lnSpc>
              <a:spcBef>
                <a:spcPts val="600"/>
              </a:spcBef>
              <a:spcAft>
                <a:spcPts val="600"/>
              </a:spcAft>
              <a:buBlip>
                <a:blip>
                  <a:extLst>
                    <a:ext uri="{96DAC541-7B7A-43D3-8B79-37D633B846F1}">
                      <asvg:svgBlip xmlns:asvg="http://schemas.microsoft.com/office/drawing/2016/SVG/main" r:embed="rId2"/>
                    </a:ext>
                  </a:extLst>
                </a:blip>
              </a:buBlip>
            </a:pPr>
            <a:r>
              <a:rPr lang="en-US" sz="2000" b="1" dirty="0">
                <a:solidFill>
                  <a:srgbClr val="002060"/>
                </a:solidFill>
                <a:latin typeface="+mn-lt"/>
              </a:rPr>
              <a:t>Vietnam’s capital markets have expanded rapidly in recent years, supported by strong retail participation and accommodative monetary conditions</a:t>
            </a:r>
            <a:r>
              <a:rPr lang="en-US" sz="2000" dirty="0">
                <a:solidFill>
                  <a:srgbClr val="002060"/>
                </a:solidFill>
                <a:latin typeface="+mn-lt"/>
              </a:rPr>
              <a:t>. The equity market has grown substantially relative to GDP, with trading activity reaching the highest levels in ASEAN and the IPO pipeline has strengthened considerably. However, market liquidity remains concentrated in a narrow set of cyclical stocks, particularly banks and real estate, creating vulnerability to sector-specific shocks and limiting sustained foreign institutional interest. The market is overwhelmingly retail-driven, while institutional participation remains nascent despite recent regulatory reforms designed to attract long-term capital.</a:t>
            </a:r>
          </a:p>
          <a:p>
            <a:pPr marL="342900" algn="l">
              <a:lnSpc>
                <a:spcPct val="114000"/>
              </a:lnSpc>
              <a:spcBef>
                <a:spcPts val="600"/>
              </a:spcBef>
              <a:spcAft>
                <a:spcPts val="600"/>
              </a:spcAft>
            </a:pPr>
            <a:r>
              <a:rPr lang="en-US" sz="2000" dirty="0">
                <a:solidFill>
                  <a:srgbClr val="002060"/>
                </a:solidFill>
                <a:latin typeface="+mn-lt"/>
              </a:rPr>
              <a:t>Meanwhile, </a:t>
            </a:r>
            <a:r>
              <a:rPr lang="en-US" sz="2000" b="1" dirty="0">
                <a:solidFill>
                  <a:srgbClr val="002060"/>
                </a:solidFill>
                <a:latin typeface="+mn-lt"/>
              </a:rPr>
              <a:t>the corporate bond market has undergone significant restructuring </a:t>
            </a:r>
            <a:r>
              <a:rPr lang="en-US" sz="2000" dirty="0">
                <a:solidFill>
                  <a:srgbClr val="002060"/>
                </a:solidFill>
                <a:latin typeface="+mn-lt"/>
              </a:rPr>
              <a:t>following disruptions in the real estate sector. Outstanding corporate debt has expanded considerably but remains concentrated in banking. Recent regulatory interventions have strengthened market discipline through mandatory credit rating requirements and stricter leverage limits for issuers. </a:t>
            </a:r>
          </a:p>
        </p:txBody>
      </p:sp>
      <p:graphicFrame>
        <p:nvGraphicFramePr>
          <p:cNvPr id="8" name="Table 7">
            <a:extLst>
              <a:ext uri="{FF2B5EF4-FFF2-40B4-BE49-F238E27FC236}">
                <a16:creationId xmlns:a16="http://schemas.microsoft.com/office/drawing/2014/main" id="{F85BE0FD-D9F8-8854-25DF-76F645BA11D6}"/>
              </a:ext>
            </a:extLst>
          </p:cNvPr>
          <p:cNvGraphicFramePr>
            <a:graphicFrameLocks noGrp="1"/>
          </p:cNvGraphicFramePr>
          <p:nvPr>
            <p:extLst>
              <p:ext uri="{D42A27DB-BD31-4B8C-83A1-F6EECF244321}">
                <p14:modId xmlns:p14="http://schemas.microsoft.com/office/powerpoint/2010/main" val="567013761"/>
              </p:ext>
            </p:extLst>
          </p:nvPr>
        </p:nvGraphicFramePr>
        <p:xfrm>
          <a:off x="1500985" y="3909060"/>
          <a:ext cx="13598523" cy="2468880"/>
        </p:xfrm>
        <a:graphic>
          <a:graphicData uri="http://schemas.openxmlformats.org/drawingml/2006/table">
            <a:tbl>
              <a:tblPr firstRow="1" firstCol="1" bandRow="1">
                <a:tableStyleId>{69012ECD-51FC-41F1-AA8D-1B2483CD663E}</a:tableStyleId>
              </a:tblPr>
              <a:tblGrid>
                <a:gridCol w="1663366">
                  <a:extLst>
                    <a:ext uri="{9D8B030D-6E8A-4147-A177-3AD203B41FA5}">
                      <a16:colId xmlns:a16="http://schemas.microsoft.com/office/drawing/2014/main" val="2499936291"/>
                    </a:ext>
                  </a:extLst>
                </a:gridCol>
                <a:gridCol w="1290932">
                  <a:extLst>
                    <a:ext uri="{9D8B030D-6E8A-4147-A177-3AD203B41FA5}">
                      <a16:colId xmlns:a16="http://schemas.microsoft.com/office/drawing/2014/main" val="236746687"/>
                    </a:ext>
                  </a:extLst>
                </a:gridCol>
                <a:gridCol w="1542755">
                  <a:extLst>
                    <a:ext uri="{9D8B030D-6E8A-4147-A177-3AD203B41FA5}">
                      <a16:colId xmlns:a16="http://schemas.microsoft.com/office/drawing/2014/main" val="2651356126"/>
                    </a:ext>
                  </a:extLst>
                </a:gridCol>
                <a:gridCol w="1782652">
                  <a:extLst>
                    <a:ext uri="{9D8B030D-6E8A-4147-A177-3AD203B41FA5}">
                      <a16:colId xmlns:a16="http://schemas.microsoft.com/office/drawing/2014/main" val="1838932142"/>
                    </a:ext>
                  </a:extLst>
                </a:gridCol>
                <a:gridCol w="1875902">
                  <a:extLst>
                    <a:ext uri="{9D8B030D-6E8A-4147-A177-3AD203B41FA5}">
                      <a16:colId xmlns:a16="http://schemas.microsoft.com/office/drawing/2014/main" val="337660606"/>
                    </a:ext>
                  </a:extLst>
                </a:gridCol>
                <a:gridCol w="1745070">
                  <a:extLst>
                    <a:ext uri="{9D8B030D-6E8A-4147-A177-3AD203B41FA5}">
                      <a16:colId xmlns:a16="http://schemas.microsoft.com/office/drawing/2014/main" val="2105213867"/>
                    </a:ext>
                  </a:extLst>
                </a:gridCol>
                <a:gridCol w="1789280">
                  <a:extLst>
                    <a:ext uri="{9D8B030D-6E8A-4147-A177-3AD203B41FA5}">
                      <a16:colId xmlns:a16="http://schemas.microsoft.com/office/drawing/2014/main" val="1443404350"/>
                    </a:ext>
                  </a:extLst>
                </a:gridCol>
                <a:gridCol w="1908566">
                  <a:extLst>
                    <a:ext uri="{9D8B030D-6E8A-4147-A177-3AD203B41FA5}">
                      <a16:colId xmlns:a16="http://schemas.microsoft.com/office/drawing/2014/main" val="2008328509"/>
                    </a:ext>
                  </a:extLst>
                </a:gridCol>
              </a:tblGrid>
              <a:tr h="301625">
                <a:tc>
                  <a:txBody>
                    <a:bodyPr/>
                    <a:lstStyle/>
                    <a:p>
                      <a:pPr marL="0" marR="0" algn="ctr">
                        <a:spcBef>
                          <a:spcPts val="300"/>
                        </a:spcBef>
                        <a:spcAft>
                          <a:spcPts val="300"/>
                        </a:spcAft>
                        <a:buNone/>
                      </a:pPr>
                      <a:r>
                        <a:rPr lang="en-US" sz="1800" kern="100" dirty="0">
                          <a:effectLst/>
                        </a:rPr>
                        <a:t>Country</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LCY Corporate Bond Size</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Corporate Bond Market Size/ GDP</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Equity Market </a:t>
                      </a:r>
                      <a:r>
                        <a:rPr lang="en-US" sz="1800" kern="100" dirty="0" err="1">
                          <a:effectLst/>
                        </a:rPr>
                        <a:t>Capitalisation</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Equity Market </a:t>
                      </a:r>
                      <a:r>
                        <a:rPr lang="en-US" sz="1800" kern="100" dirty="0" err="1">
                          <a:effectLst/>
                        </a:rPr>
                        <a:t>Capitalisation</a:t>
                      </a:r>
                      <a:r>
                        <a:rPr lang="en-US" sz="1800" kern="100" dirty="0">
                          <a:effectLst/>
                        </a:rPr>
                        <a:t>/ GDP</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Turnover ratio on the equity market</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Share of retail trading on the equity market</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Share of foreign trading on the equity market</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50613020"/>
                  </a:ext>
                </a:extLst>
              </a:tr>
              <a:tr h="91440">
                <a:tc>
                  <a:txBody>
                    <a:bodyPr/>
                    <a:lstStyle/>
                    <a:p>
                      <a:pPr>
                        <a:buNone/>
                      </a:pPr>
                      <a:endParaRPr lang="en-US" sz="1800" kern="100" dirty="0">
                        <a:solidFill>
                          <a:srgbClr val="002060"/>
                        </a:solidFill>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USD bn</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USD bn</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41166786"/>
                  </a:ext>
                </a:extLst>
              </a:tr>
              <a:tr h="91440">
                <a:tc>
                  <a:txBody>
                    <a:bodyPr/>
                    <a:lstStyle/>
                    <a:p>
                      <a:pPr marL="0" marR="0">
                        <a:spcBef>
                          <a:spcPts val="300"/>
                        </a:spcBef>
                        <a:spcAft>
                          <a:spcPts val="300"/>
                        </a:spcAft>
                        <a:buNone/>
                      </a:pPr>
                      <a:r>
                        <a:rPr lang="en-US" sz="1800" kern="100" dirty="0">
                          <a:solidFill>
                            <a:srgbClr val="002060"/>
                          </a:solidFill>
                          <a:effectLst/>
                        </a:rPr>
                        <a:t>Indonesia</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32.2</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2.2%</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944.0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56</a:t>
                      </a:r>
                      <a:r>
                        <a:rPr lang="vi-VN" sz="1800" kern="100" dirty="0">
                          <a:solidFill>
                            <a:srgbClr val="002060"/>
                          </a:solidFill>
                          <a:effectLst/>
                        </a:rPr>
                        <a:t>.9</a:t>
                      </a: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30.3%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18</a:t>
                      </a:r>
                      <a:r>
                        <a:rPr lang="vi-VN" sz="1800" kern="100" dirty="0">
                          <a:solidFill>
                            <a:srgbClr val="002060"/>
                          </a:solidFill>
                          <a:effectLst/>
                        </a:rPr>
                        <a:t>.3%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45</a:t>
                      </a:r>
                      <a:r>
                        <a:rPr lang="vi-VN" sz="1800" kern="100" dirty="0">
                          <a:solidFill>
                            <a:srgbClr val="002060"/>
                          </a:solidFill>
                          <a:effectLst/>
                        </a:rPr>
                        <a:t>.7%</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extLst>
                  <a:ext uri="{0D108BD9-81ED-4DB2-BD59-A6C34878D82A}">
                    <a16:rowId xmlns:a16="http://schemas.microsoft.com/office/drawing/2014/main" val="2656476555"/>
                  </a:ext>
                </a:extLst>
              </a:tr>
              <a:tr h="91440">
                <a:tc>
                  <a:txBody>
                    <a:bodyPr/>
                    <a:lstStyle/>
                    <a:p>
                      <a:pPr marL="0" marR="0">
                        <a:spcBef>
                          <a:spcPts val="300"/>
                        </a:spcBef>
                        <a:spcAft>
                          <a:spcPts val="300"/>
                        </a:spcAft>
                        <a:buNone/>
                      </a:pPr>
                      <a:r>
                        <a:rPr lang="en-US" sz="1800" kern="100" dirty="0">
                          <a:solidFill>
                            <a:srgbClr val="002060"/>
                          </a:solidFill>
                          <a:effectLst/>
                        </a:rPr>
                        <a:t>Philippines</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27.0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5.0%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318.0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66</a:t>
                      </a:r>
                      <a:r>
                        <a:rPr lang="vi-VN" sz="1800" kern="100" dirty="0">
                          <a:solidFill>
                            <a:srgbClr val="002060"/>
                          </a:solidFill>
                          <a:effectLst/>
                        </a:rPr>
                        <a:t>.0</a:t>
                      </a: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13.0%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16.0</a:t>
                      </a: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46</a:t>
                      </a:r>
                      <a:r>
                        <a:rPr lang="vi-VN" sz="1800" kern="100" dirty="0">
                          <a:solidFill>
                            <a:srgbClr val="002060"/>
                          </a:solidFill>
                          <a:effectLst/>
                        </a:rPr>
                        <a:t>.3%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extLst>
                  <a:ext uri="{0D108BD9-81ED-4DB2-BD59-A6C34878D82A}">
                    <a16:rowId xmlns:a16="http://schemas.microsoft.com/office/drawing/2014/main" val="3679948392"/>
                  </a:ext>
                </a:extLst>
              </a:tr>
              <a:tr h="91440">
                <a:tc>
                  <a:txBody>
                    <a:bodyPr/>
                    <a:lstStyle/>
                    <a:p>
                      <a:pPr marL="0" marR="0">
                        <a:spcBef>
                          <a:spcPts val="300"/>
                        </a:spcBef>
                        <a:spcAft>
                          <a:spcPts val="300"/>
                        </a:spcAft>
                        <a:buNone/>
                      </a:pPr>
                      <a:r>
                        <a:rPr lang="en-US" sz="1800" kern="100" dirty="0">
                          <a:solidFill>
                            <a:srgbClr val="002060"/>
                          </a:solidFill>
                          <a:effectLst/>
                        </a:rPr>
                        <a:t>Vietnam</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54.0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10</a:t>
                      </a:r>
                      <a:r>
                        <a:rPr lang="vi-VN" sz="1800" kern="100" dirty="0">
                          <a:solidFill>
                            <a:srgbClr val="002060"/>
                          </a:solidFill>
                          <a:effectLst/>
                        </a:rPr>
                        <a:t>.4</a:t>
                      </a: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367.6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71.5%</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67</a:t>
                      </a:r>
                      <a:r>
                        <a:rPr lang="vi-VN" sz="1800" kern="100" dirty="0">
                          <a:solidFill>
                            <a:srgbClr val="002060"/>
                          </a:solidFill>
                          <a:effectLst/>
                        </a:rPr>
                        <a:t>.3%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vi-VN" sz="1800" kern="100" dirty="0">
                          <a:solidFill>
                            <a:srgbClr val="002060"/>
                          </a:solidFill>
                          <a:effectLst/>
                        </a:rPr>
                        <a:t>54.1%</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11</a:t>
                      </a:r>
                      <a:r>
                        <a:rPr lang="vi-VN" sz="1800" kern="100" dirty="0">
                          <a:solidFill>
                            <a:srgbClr val="002060"/>
                          </a:solidFill>
                          <a:effectLst/>
                        </a:rPr>
                        <a:t>.6%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extLst>
                  <a:ext uri="{0D108BD9-81ED-4DB2-BD59-A6C34878D82A}">
                    <a16:rowId xmlns:a16="http://schemas.microsoft.com/office/drawing/2014/main" val="3238871173"/>
                  </a:ext>
                </a:extLst>
              </a:tr>
              <a:tr h="91440">
                <a:tc>
                  <a:txBody>
                    <a:bodyPr/>
                    <a:lstStyle/>
                    <a:p>
                      <a:pPr marL="0" marR="0">
                        <a:spcBef>
                          <a:spcPts val="300"/>
                        </a:spcBef>
                        <a:spcAft>
                          <a:spcPts val="300"/>
                        </a:spcAft>
                        <a:buNone/>
                      </a:pPr>
                      <a:r>
                        <a:rPr lang="en-US" sz="1800" kern="100" dirty="0">
                          <a:solidFill>
                            <a:srgbClr val="002060"/>
                          </a:solidFill>
                          <a:effectLst/>
                        </a:rPr>
                        <a:t>Singapore</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164.0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26.7%</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820.7</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134%</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34.9%</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00916404"/>
                  </a:ext>
                </a:extLst>
              </a:tr>
              <a:tr h="91440">
                <a:tc>
                  <a:txBody>
                    <a:bodyPr/>
                    <a:lstStyle/>
                    <a:p>
                      <a:pPr marL="0" marR="0">
                        <a:spcBef>
                          <a:spcPts val="300"/>
                        </a:spcBef>
                        <a:spcAft>
                          <a:spcPts val="300"/>
                        </a:spcAft>
                        <a:buNone/>
                      </a:pPr>
                      <a:r>
                        <a:rPr lang="en-US" sz="1800" kern="100" dirty="0">
                          <a:solidFill>
                            <a:srgbClr val="002060"/>
                          </a:solidFill>
                          <a:effectLst/>
                        </a:rPr>
                        <a:t>Thailand</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137.1</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23.6%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504.6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96%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61</a:t>
                      </a:r>
                      <a:r>
                        <a:rPr lang="vi-VN" sz="1800" kern="100" dirty="0">
                          <a:solidFill>
                            <a:srgbClr val="002060"/>
                          </a:solidFill>
                          <a:effectLst/>
                        </a:rPr>
                        <a:t>.5%</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29.0%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54</a:t>
                      </a:r>
                      <a:r>
                        <a:rPr lang="vi-VN" sz="1800" kern="100" dirty="0">
                          <a:solidFill>
                            <a:srgbClr val="002060"/>
                          </a:solidFill>
                          <a:effectLst/>
                        </a:rPr>
                        <a:t>.</a:t>
                      </a:r>
                      <a:r>
                        <a:rPr lang="en-US" sz="1800" kern="100" dirty="0">
                          <a:solidFill>
                            <a:srgbClr val="002060"/>
                          </a:solidFill>
                          <a:effectLst/>
                        </a:rPr>
                        <a:t>1</a:t>
                      </a: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99522799"/>
                  </a:ext>
                </a:extLst>
              </a:tr>
            </a:tbl>
          </a:graphicData>
        </a:graphic>
      </p:graphicFrame>
    </p:spTree>
    <p:extLst>
      <p:ext uri="{BB962C8B-B14F-4D97-AF65-F5344CB8AC3E}">
        <p14:creationId xmlns:p14="http://schemas.microsoft.com/office/powerpoint/2010/main" val="3904153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CF70-A5D0-FD40-8AFD-ADDC4FF09F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28811B-AB70-BF54-FA3D-CE2E8AD7C188}"/>
              </a:ext>
            </a:extLst>
          </p:cNvPr>
          <p:cNvSpPr>
            <a:spLocks noGrp="1"/>
          </p:cNvSpPr>
          <p:nvPr>
            <p:ph type="body" sz="quarter" idx="17"/>
          </p:nvPr>
        </p:nvSpPr>
        <p:spPr/>
        <p:txBody>
          <a:bodyPr/>
          <a:lstStyle/>
          <a:p>
            <a:r>
              <a:rPr lang="en-US" dirty="0"/>
              <a:t>Executive Summary (cont’d)</a:t>
            </a:r>
          </a:p>
        </p:txBody>
      </p:sp>
      <p:sp>
        <p:nvSpPr>
          <p:cNvPr id="4" name="TextBox 3">
            <a:extLst>
              <a:ext uri="{FF2B5EF4-FFF2-40B4-BE49-F238E27FC236}">
                <a16:creationId xmlns:a16="http://schemas.microsoft.com/office/drawing/2014/main" id="{AF64C6F4-CBF1-954B-2D29-899A09BC5F64}"/>
              </a:ext>
            </a:extLst>
          </p:cNvPr>
          <p:cNvSpPr txBox="1"/>
          <p:nvPr/>
        </p:nvSpPr>
        <p:spPr>
          <a:xfrm>
            <a:off x="1000125" y="1657350"/>
            <a:ext cx="16287750" cy="8256363"/>
          </a:xfrm>
          <a:prstGeom prst="rect">
            <a:avLst/>
          </a:prstGeom>
          <a:noFill/>
        </p:spPr>
        <p:txBody>
          <a:bodyPr wrap="square" rtlCol="0">
            <a:spAutoFit/>
          </a:bodyPr>
          <a:lstStyle/>
          <a:p>
            <a:pPr marL="342900" indent="-342900" algn="l">
              <a:lnSpc>
                <a:spcPct val="114000"/>
              </a:lnSpc>
              <a:spcBef>
                <a:spcPts val="600"/>
              </a:spcBef>
              <a:spcAft>
                <a:spcPts val="600"/>
              </a:spcAft>
              <a:buBlip>
                <a:blip>
                  <a:extLst>
                    <a:ext uri="{96DAC541-7B7A-43D3-8B79-37D633B846F1}">
                      <asvg:svgBlip xmlns:asvg="http://schemas.microsoft.com/office/drawing/2016/SVG/main" r:embed="rId3"/>
                    </a:ext>
                  </a:extLst>
                </a:blip>
              </a:buBlip>
            </a:pPr>
            <a:r>
              <a:rPr lang="en-US" sz="2000" b="1" dirty="0">
                <a:solidFill>
                  <a:srgbClr val="002060"/>
                </a:solidFill>
                <a:latin typeface="+mn-lt"/>
              </a:rPr>
              <a:t>Philippine capital market operates on a foundation of steady economic expansion and an established regulatory framework, yet it faces ongoing bottlenecks in secondary market depth and issuer diversity. </a:t>
            </a:r>
            <a:r>
              <a:rPr lang="en-US" sz="2000" dirty="0">
                <a:solidFill>
                  <a:srgbClr val="002060"/>
                </a:solidFill>
                <a:latin typeface="+mn-lt"/>
              </a:rPr>
              <a:t>The equities sector is </a:t>
            </a:r>
            <a:r>
              <a:rPr lang="en-US" sz="2000" dirty="0" err="1">
                <a:solidFill>
                  <a:srgbClr val="002060"/>
                </a:solidFill>
                <a:latin typeface="+mn-lt"/>
              </a:rPr>
              <a:t>characterised</a:t>
            </a:r>
            <a:r>
              <a:rPr lang="en-US" sz="2000" dirty="0">
                <a:solidFill>
                  <a:srgbClr val="002060"/>
                </a:solidFill>
                <a:latin typeface="+mn-lt"/>
              </a:rPr>
              <a:t> by low turnover and a limited pipeline of new public offerings. The corporate debt market is similarly concentrated, with top-tier issuers accounting for the vast majority of outstanding bonds. The secondary market suffers from illiquidity due to a buy-and-hold investor base and the absence of executable pricing benchmarks. A notable bright spot is the accelerated adoption of sustainable finance. Driven by alignment with the ASEAN Taxonomy, ESG-labeled instruments now represent a material share of total issuances, supported by banks and institutional capital.</a:t>
            </a:r>
            <a:endParaRPr lang="en-US" sz="2000" b="1" dirty="0">
              <a:solidFill>
                <a:srgbClr val="002060"/>
              </a:solidFill>
              <a:latin typeface="+mn-lt"/>
            </a:endParaRPr>
          </a:p>
          <a:p>
            <a:pPr marL="342900" indent="-342900" algn="l">
              <a:lnSpc>
                <a:spcPct val="114000"/>
              </a:lnSpc>
              <a:spcBef>
                <a:spcPts val="600"/>
              </a:spcBef>
              <a:spcAft>
                <a:spcPts val="600"/>
              </a:spcAft>
              <a:buBlip>
                <a:blip>
                  <a:extLst>
                    <a:ext uri="{96DAC541-7B7A-43D3-8B79-37D633B846F1}">
                      <asvg:svgBlip xmlns:asvg="http://schemas.microsoft.com/office/drawing/2016/SVG/main" r:embed="rId3"/>
                    </a:ext>
                  </a:extLst>
                </a:blip>
              </a:buBlip>
            </a:pPr>
            <a:r>
              <a:rPr lang="en-US" sz="2000" b="1" dirty="0">
                <a:solidFill>
                  <a:srgbClr val="002060"/>
                </a:solidFill>
                <a:latin typeface="+mn-lt"/>
              </a:rPr>
              <a:t>In the Indonesia’s equity market, headline growth masks persistent weaknesses in depth and liquidity. </a:t>
            </a:r>
            <a:r>
              <a:rPr lang="en-US" sz="2000" dirty="0">
                <a:solidFill>
                  <a:srgbClr val="002060"/>
                </a:solidFill>
                <a:latin typeface="+mn-lt"/>
              </a:rPr>
              <a:t>Market </a:t>
            </a:r>
            <a:r>
              <a:rPr lang="en-US" sz="2000" dirty="0" err="1">
                <a:solidFill>
                  <a:srgbClr val="002060"/>
                </a:solidFill>
                <a:latin typeface="+mn-lt"/>
              </a:rPr>
              <a:t>capitalisation</a:t>
            </a:r>
            <a:r>
              <a:rPr lang="en-US" sz="2000" dirty="0">
                <a:solidFill>
                  <a:srgbClr val="002060"/>
                </a:solidFill>
                <a:latin typeface="+mn-lt"/>
              </a:rPr>
              <a:t> remains unevenly distributed, with a disproportionate share concentrated among large firms, primarily SOEs and conglomerate-linked companies. IPO activity has moderated since 2023, reflecting electoral cycles, macro uncertainty, and concerns over issuer quality. While initiatives such as tiered listing boards and fiscal incentives have broadened access, low free float and persistent controlling-shareholder dominance continue to constrain institutional engagement. Meanwhile, the corporate bond market has grown in size but remains shallow and conservative. Issuance is concentrated among financial institutions and repeat issuers, investor demand is skewed toward high-grade credits, and maturities cluster in the 1 to 5-year range.</a:t>
            </a:r>
          </a:p>
          <a:p>
            <a:pPr marL="342900" indent="-342900" algn="l">
              <a:lnSpc>
                <a:spcPct val="114000"/>
              </a:lnSpc>
              <a:spcBef>
                <a:spcPts val="600"/>
              </a:spcBef>
              <a:spcAft>
                <a:spcPts val="600"/>
              </a:spcAft>
              <a:buBlip>
                <a:blip>
                  <a:extLst>
                    <a:ext uri="{96DAC541-7B7A-43D3-8B79-37D633B846F1}">
                      <asvg:svgBlip xmlns:asvg="http://schemas.microsoft.com/office/drawing/2016/SVG/main" r:embed="rId3"/>
                    </a:ext>
                  </a:extLst>
                </a:blip>
              </a:buBlip>
            </a:pPr>
            <a:r>
              <a:rPr lang="en-US" sz="2000" b="1" dirty="0">
                <a:solidFill>
                  <a:srgbClr val="002060"/>
                </a:solidFill>
                <a:latin typeface="+mn-lt"/>
              </a:rPr>
              <a:t>Actionable Recommendations for development finance institutions should address the structural constraints in the three countries through catalytic mechanisms </a:t>
            </a:r>
            <a:r>
              <a:rPr lang="en-US" sz="2000" dirty="0">
                <a:solidFill>
                  <a:srgbClr val="002060"/>
                </a:solidFill>
                <a:latin typeface="+mn-lt"/>
              </a:rPr>
              <a:t>that strengthen market functions rather than simply adding capital. Credit enhancement remains a priority across all three markets, particularly through guarantee structures or direct co-investment vehicles that derisk lower-rated and first-time issuers in infrastructure and climate-aligned sectors.</a:t>
            </a:r>
          </a:p>
          <a:p>
            <a:pPr marL="342900" algn="l">
              <a:lnSpc>
                <a:spcPct val="114000"/>
              </a:lnSpc>
              <a:spcBef>
                <a:spcPts val="600"/>
              </a:spcBef>
              <a:spcAft>
                <a:spcPts val="600"/>
              </a:spcAft>
            </a:pPr>
            <a:r>
              <a:rPr lang="en-US" sz="2000" dirty="0">
                <a:solidFill>
                  <a:srgbClr val="002060"/>
                </a:solidFill>
                <a:latin typeface="+mn-lt"/>
              </a:rPr>
              <a:t>Technical assistance programs should focus on building issuer readiness, particularly for mid-sized corporates that lack the resources or expertise to navigate public market requirements. This includes support for financial reporting aligned with international standards, governance improvements, and development of credible sustainable finance frameworks with measurable key performance indicators and robust impact tracking.  Meanwhile, anchor investment strategies should target qualified initial public offerings and sustainable bond issuances in priority sectors, demonstrating commercial viability and signaling quality to domestic institutional investors. </a:t>
            </a:r>
            <a:endParaRPr lang="en-US" sz="2000" b="1" dirty="0">
              <a:solidFill>
                <a:srgbClr val="002060"/>
              </a:solidFill>
              <a:latin typeface="+mn-lt"/>
            </a:endParaRPr>
          </a:p>
        </p:txBody>
      </p:sp>
    </p:spTree>
    <p:extLst>
      <p:ext uri="{BB962C8B-B14F-4D97-AF65-F5344CB8AC3E}">
        <p14:creationId xmlns:p14="http://schemas.microsoft.com/office/powerpoint/2010/main" val="582784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443A3D02-60C6-F5EF-1F54-0FDB497F7D4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45855EA-2EE3-D327-C257-B54396F8E026}"/>
              </a:ext>
            </a:extLst>
          </p:cNvPr>
          <p:cNvGraphicFramePr>
            <a:graphicFrameLocks noGrp="1"/>
          </p:cNvGraphicFramePr>
          <p:nvPr>
            <p:extLst>
              <p:ext uri="{D42A27DB-BD31-4B8C-83A1-F6EECF244321}">
                <p14:modId xmlns:p14="http://schemas.microsoft.com/office/powerpoint/2010/main" val="367796796"/>
              </p:ext>
            </p:extLst>
          </p:nvPr>
        </p:nvGraphicFramePr>
        <p:xfrm>
          <a:off x="1681825" y="3741485"/>
          <a:ext cx="9494178" cy="2778516"/>
        </p:xfrm>
        <a:graphic>
          <a:graphicData uri="http://schemas.openxmlformats.org/drawingml/2006/table">
            <a:tbl>
              <a:tblPr firstRow="1" bandRow="1">
                <a:tableStyleId>{5C22544A-7EE6-4342-B048-85BDC9FD1C3A}</a:tableStyleId>
              </a:tblPr>
              <a:tblGrid>
                <a:gridCol w="1369998">
                  <a:extLst>
                    <a:ext uri="{9D8B030D-6E8A-4147-A177-3AD203B41FA5}">
                      <a16:colId xmlns:a16="http://schemas.microsoft.com/office/drawing/2014/main" val="1260615579"/>
                    </a:ext>
                  </a:extLst>
                </a:gridCol>
                <a:gridCol w="8124180">
                  <a:extLst>
                    <a:ext uri="{9D8B030D-6E8A-4147-A177-3AD203B41FA5}">
                      <a16:colId xmlns:a16="http://schemas.microsoft.com/office/drawing/2014/main" val="2719830285"/>
                    </a:ext>
                  </a:extLst>
                </a:gridCol>
              </a:tblGrid>
              <a:tr h="94539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Philippines Market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15485667"/>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Comparative Analysis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07522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Actionable Recommendations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4482559"/>
                  </a:ext>
                </a:extLst>
              </a:tr>
            </a:tbl>
          </a:graphicData>
        </a:graphic>
      </p:graphicFrame>
      <p:sp>
        <p:nvSpPr>
          <p:cNvPr id="19" name="Google Shape;2012;p30">
            <a:extLst>
              <a:ext uri="{FF2B5EF4-FFF2-40B4-BE49-F238E27FC236}">
                <a16:creationId xmlns:a16="http://schemas.microsoft.com/office/drawing/2014/main" id="{DCE1DEC9-35D2-E508-8BA0-C41941CB5165}"/>
              </a:ext>
            </a:extLst>
          </p:cNvPr>
          <p:cNvSpPr/>
          <p:nvPr/>
        </p:nvSpPr>
        <p:spPr>
          <a:xfrm>
            <a:off x="2708136" y="4022512"/>
            <a:ext cx="54864" cy="457200"/>
          </a:xfrm>
          <a:prstGeom prst="rect">
            <a:avLst/>
          </a:prstGeom>
          <a:solidFill>
            <a:srgbClr val="A0C9EC"/>
          </a:solidFill>
          <a:ln>
            <a:noFill/>
          </a:ln>
        </p:spPr>
        <p:txBody>
          <a:bodyPr spcFirstLastPara="1" wrap="square" lIns="182850" tIns="91400" rIns="182850" bIns="91400" anchor="ctr" anchorCtr="0">
            <a:noAutofit/>
          </a:bodyPr>
          <a:lstStyle/>
          <a:p>
            <a:pPr algn="ctr"/>
            <a:endParaRPr sz="3600">
              <a:solidFill>
                <a:schemeClr val="lt1"/>
              </a:solidFill>
              <a:latin typeface="+mn-lt"/>
              <a:ea typeface="Open Sans"/>
              <a:cs typeface="Open Sans"/>
              <a:sym typeface="Open Sans"/>
            </a:endParaRPr>
          </a:p>
        </p:txBody>
      </p:sp>
      <p:sp>
        <p:nvSpPr>
          <p:cNvPr id="3" name="Google Shape;86;p10">
            <a:extLst>
              <a:ext uri="{FF2B5EF4-FFF2-40B4-BE49-F238E27FC236}">
                <a16:creationId xmlns:a16="http://schemas.microsoft.com/office/drawing/2014/main" id="{DB9E60FF-C11F-5422-8F8F-B668BE48856E}"/>
              </a:ext>
            </a:extLst>
          </p:cNvPr>
          <p:cNvSpPr txBox="1"/>
          <p:nvPr/>
        </p:nvSpPr>
        <p:spPr>
          <a:xfrm>
            <a:off x="1483992" y="2120886"/>
            <a:ext cx="8254800" cy="935400"/>
          </a:xfrm>
          <a:prstGeom prst="rect">
            <a:avLst/>
          </a:prstGeom>
          <a:noFill/>
          <a:ln>
            <a:noFill/>
          </a:ln>
        </p:spPr>
        <p:txBody>
          <a:bodyPr spcFirstLastPara="1" wrap="square" lIns="182850" tIns="182850" rIns="182850" bIns="182850" anchor="t" anchorCtr="0">
            <a:noAutofit/>
          </a:bodyPr>
          <a:lstStyle/>
          <a:p>
            <a:r>
              <a:rPr lang="en-US" sz="6402" b="1" dirty="0">
                <a:solidFill>
                  <a:srgbClr val="FFFFFF"/>
                </a:solidFill>
                <a:latin typeface="+mn-lt"/>
              </a:rPr>
              <a:t>Content</a:t>
            </a:r>
            <a:endParaRPr sz="6402" b="1" dirty="0">
              <a:solidFill>
                <a:srgbClr val="FFFFFF"/>
              </a:solidFill>
              <a:latin typeface="+mn-lt"/>
            </a:endParaRPr>
          </a:p>
        </p:txBody>
      </p:sp>
    </p:spTree>
    <p:extLst>
      <p:ext uri="{BB962C8B-B14F-4D97-AF65-F5344CB8AC3E}">
        <p14:creationId xmlns:p14="http://schemas.microsoft.com/office/powerpoint/2010/main" val="950301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6AC4-A5F6-ABEF-4589-4DDD85A172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9536A7-12AF-1528-3EF9-08741E3D00AA}"/>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sp>
        <p:nvSpPr>
          <p:cNvPr id="7" name="Text Placeholder 6">
            <a:extLst>
              <a:ext uri="{FF2B5EF4-FFF2-40B4-BE49-F238E27FC236}">
                <a16:creationId xmlns:a16="http://schemas.microsoft.com/office/drawing/2014/main" id="{6D98494A-4711-EC5E-B2DB-C24FB2ADACC9}"/>
              </a:ext>
            </a:extLst>
          </p:cNvPr>
          <p:cNvSpPr>
            <a:spLocks noGrp="1"/>
          </p:cNvSpPr>
          <p:nvPr>
            <p:ph type="body" sz="quarter" idx="17"/>
          </p:nvPr>
        </p:nvSpPr>
        <p:spPr/>
        <p:txBody>
          <a:bodyPr/>
          <a:lstStyle/>
          <a:p>
            <a:r>
              <a:rPr lang="en-US" dirty="0"/>
              <a:t>2.1 Philippines – Market Landscape &amp; Activity</a:t>
            </a:r>
          </a:p>
        </p:txBody>
      </p:sp>
      <p:sp>
        <p:nvSpPr>
          <p:cNvPr id="8" name="Text Placeholder 7">
            <a:extLst>
              <a:ext uri="{FF2B5EF4-FFF2-40B4-BE49-F238E27FC236}">
                <a16:creationId xmlns:a16="http://schemas.microsoft.com/office/drawing/2014/main" id="{9F79B06F-EA12-1F29-8AFF-D0C944F029F3}"/>
              </a:ext>
            </a:extLst>
          </p:cNvPr>
          <p:cNvSpPr>
            <a:spLocks noGrp="1"/>
          </p:cNvSpPr>
          <p:nvPr>
            <p:ph type="body" sz="quarter" idx="18"/>
          </p:nvPr>
        </p:nvSpPr>
        <p:spPr/>
        <p:txBody>
          <a:bodyPr/>
          <a:lstStyle/>
          <a:p>
            <a:r>
              <a:rPr lang="en-US" dirty="0"/>
              <a:t>The equity market is relatively small with modest liquidity, dominated by large conglomerates</a:t>
            </a:r>
          </a:p>
        </p:txBody>
      </p:sp>
      <p:sp>
        <p:nvSpPr>
          <p:cNvPr id="4" name="Text Placeholder 3">
            <a:extLst>
              <a:ext uri="{FF2B5EF4-FFF2-40B4-BE49-F238E27FC236}">
                <a16:creationId xmlns:a16="http://schemas.microsoft.com/office/drawing/2014/main" id="{E457B2E7-234D-5778-15DE-F3AE3D1F1FF2}"/>
              </a:ext>
            </a:extLst>
          </p:cNvPr>
          <p:cNvSpPr>
            <a:spLocks noGrp="1"/>
          </p:cNvSpPr>
          <p:nvPr>
            <p:ph type="body" sz="quarter" idx="10"/>
          </p:nvPr>
        </p:nvSpPr>
        <p:spPr>
          <a:xfrm>
            <a:off x="848823" y="1536239"/>
            <a:ext cx="16451534" cy="376238"/>
          </a:xfrm>
        </p:spPr>
        <p:txBody>
          <a:bodyPr/>
          <a:lstStyle/>
          <a:p>
            <a:r>
              <a:rPr lang="vi-VN" sz="2000" dirty="0"/>
              <a:t>Chart </a:t>
            </a:r>
            <a:r>
              <a:rPr lang="en-US" sz="2000" dirty="0"/>
              <a:t>17</a:t>
            </a:r>
            <a:r>
              <a:rPr lang="vi-VN" sz="2000" dirty="0"/>
              <a:t>: </a:t>
            </a:r>
            <a:r>
              <a:rPr lang="en-US" sz="2000" dirty="0"/>
              <a:t>Market </a:t>
            </a:r>
            <a:r>
              <a:rPr lang="en-US" sz="2000" dirty="0" err="1"/>
              <a:t>capitalisation</a:t>
            </a:r>
            <a:r>
              <a:rPr lang="en-US" sz="2000" dirty="0"/>
              <a:t> of </a:t>
            </a:r>
            <a:r>
              <a:rPr lang="vi-VN" sz="2000" dirty="0"/>
              <a:t>the </a:t>
            </a:r>
            <a:r>
              <a:rPr lang="en-US" sz="2000" dirty="0"/>
              <a:t>equity market</a:t>
            </a:r>
          </a:p>
        </p:txBody>
      </p:sp>
      <p:sp>
        <p:nvSpPr>
          <p:cNvPr id="13" name="Text Placeholder 3">
            <a:extLst>
              <a:ext uri="{FF2B5EF4-FFF2-40B4-BE49-F238E27FC236}">
                <a16:creationId xmlns:a16="http://schemas.microsoft.com/office/drawing/2014/main" id="{B3BEDD73-46F5-88FB-7077-EA36E3E3355F}"/>
              </a:ext>
            </a:extLst>
          </p:cNvPr>
          <p:cNvSpPr txBox="1">
            <a:spLocks/>
          </p:cNvSpPr>
          <p:nvPr/>
        </p:nvSpPr>
        <p:spPr>
          <a:xfrm>
            <a:off x="10503002" y="1612177"/>
            <a:ext cx="7784998" cy="33855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vi-VN" sz="2000" dirty="0"/>
              <a:t>Chart </a:t>
            </a:r>
            <a:r>
              <a:rPr lang="en-US" sz="2000" dirty="0"/>
              <a:t>18</a:t>
            </a:r>
            <a:r>
              <a:rPr lang="vi-VN" sz="2000" dirty="0"/>
              <a:t>: </a:t>
            </a:r>
            <a:r>
              <a:rPr lang="en-US" sz="2000" dirty="0"/>
              <a:t>Weights of Market </a:t>
            </a:r>
            <a:r>
              <a:rPr lang="en-US" sz="2000" dirty="0" err="1"/>
              <a:t>Capitalisation</a:t>
            </a:r>
            <a:r>
              <a:rPr lang="en-US" sz="2000" dirty="0"/>
              <a:t>, FY2025</a:t>
            </a:r>
          </a:p>
        </p:txBody>
      </p:sp>
      <p:sp>
        <p:nvSpPr>
          <p:cNvPr id="10" name="TextBox 9">
            <a:extLst>
              <a:ext uri="{FF2B5EF4-FFF2-40B4-BE49-F238E27FC236}">
                <a16:creationId xmlns:a16="http://schemas.microsoft.com/office/drawing/2014/main" id="{4CAE0CBC-69FD-22E5-796D-0DFEFA414F18}"/>
              </a:ext>
            </a:extLst>
          </p:cNvPr>
          <p:cNvSpPr txBox="1"/>
          <p:nvPr/>
        </p:nvSpPr>
        <p:spPr>
          <a:xfrm>
            <a:off x="1088047" y="5721490"/>
            <a:ext cx="16618926" cy="584775"/>
          </a:xfrm>
          <a:prstGeom prst="rect">
            <a:avLst/>
          </a:prstGeom>
          <a:noFill/>
        </p:spPr>
        <p:txBody>
          <a:bodyPr wrap="square" rtlCol="0">
            <a:spAutoFit/>
          </a:bodyPr>
          <a:lstStyle/>
          <a:p>
            <a:pPr algn="l"/>
            <a:r>
              <a:rPr lang="en-US" sz="1600" i="1" dirty="0">
                <a:solidFill>
                  <a:srgbClr val="292929"/>
                </a:solidFill>
                <a:latin typeface="+mn-lt"/>
              </a:rPr>
              <a:t>Source: Philippine Stock Exchange, EIU, Ipsos Analysis. Note: Sector are based on PSE industry classification. Industrial and services sectors include several holding-company–type firms, hence exposure to holding companies and conglomerate groups may be underestimated when viewed solely under the “Holding Firms” category</a:t>
            </a:r>
            <a:endParaRPr lang="en-PH" sz="1600" i="1" dirty="0">
              <a:solidFill>
                <a:srgbClr val="292929"/>
              </a:solidFill>
              <a:latin typeface="+mn-lt"/>
            </a:endParaRPr>
          </a:p>
        </p:txBody>
      </p:sp>
      <p:graphicFrame>
        <p:nvGraphicFramePr>
          <p:cNvPr id="9" name="Chart 8">
            <a:extLst>
              <a:ext uri="{FF2B5EF4-FFF2-40B4-BE49-F238E27FC236}">
                <a16:creationId xmlns:a16="http://schemas.microsoft.com/office/drawing/2014/main" id="{3A04F146-BF27-E1FA-4747-D4529F7C5E17}"/>
              </a:ext>
            </a:extLst>
          </p:cNvPr>
          <p:cNvGraphicFramePr/>
          <p:nvPr>
            <p:extLst>
              <p:ext uri="{D42A27DB-BD31-4B8C-83A1-F6EECF244321}">
                <p14:modId xmlns:p14="http://schemas.microsoft.com/office/powerpoint/2010/main" val="655921769"/>
              </p:ext>
            </p:extLst>
          </p:nvPr>
        </p:nvGraphicFramePr>
        <p:xfrm>
          <a:off x="581027" y="1874792"/>
          <a:ext cx="9921975" cy="38843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72CD38F5-D3ED-A857-36C7-73E78F2B9D8F}"/>
              </a:ext>
            </a:extLst>
          </p:cNvPr>
          <p:cNvGraphicFramePr/>
          <p:nvPr>
            <p:extLst>
              <p:ext uri="{D42A27DB-BD31-4B8C-83A1-F6EECF244321}">
                <p14:modId xmlns:p14="http://schemas.microsoft.com/office/powerpoint/2010/main" val="3667691557"/>
              </p:ext>
            </p:extLst>
          </p:nvPr>
        </p:nvGraphicFramePr>
        <p:xfrm>
          <a:off x="10283132" y="2003484"/>
          <a:ext cx="7237095" cy="3340627"/>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Placeholder 14">
            <a:extLst>
              <a:ext uri="{FF2B5EF4-FFF2-40B4-BE49-F238E27FC236}">
                <a16:creationId xmlns:a16="http://schemas.microsoft.com/office/drawing/2014/main" id="{79F3599E-E4E9-1822-19D8-F564ED324F9E}"/>
              </a:ext>
            </a:extLst>
          </p:cNvPr>
          <p:cNvSpPr>
            <a:spLocks noGrp="1"/>
          </p:cNvSpPr>
          <p:nvPr>
            <p:ph type="body" sz="quarter" idx="14"/>
          </p:nvPr>
        </p:nvSpPr>
        <p:spPr>
          <a:xfrm>
            <a:off x="1088047" y="6457226"/>
            <a:ext cx="16432180" cy="3286381"/>
          </a:xfrm>
        </p:spPr>
        <p:txBody>
          <a:bodyPr/>
          <a:lstStyle/>
          <a:p>
            <a:pPr>
              <a:lnSpc>
                <a:spcPct val="114000"/>
              </a:lnSpc>
              <a:spcBef>
                <a:spcPts val="600"/>
              </a:spcBef>
              <a:spcAft>
                <a:spcPts val="600"/>
              </a:spcAft>
            </a:pPr>
            <a:r>
              <a:rPr lang="en-US" sz="1800" b="1" dirty="0"/>
              <a:t>As of the end of 2025, total equity market </a:t>
            </a:r>
            <a:r>
              <a:rPr lang="en-US" sz="1800" b="1" dirty="0" err="1"/>
              <a:t>capitalisation</a:t>
            </a:r>
            <a:r>
              <a:rPr lang="en-US" sz="1800" b="1" dirty="0"/>
              <a:t> stood at approximately USD 318 billion, equivalent to around 66% of GDP, placing the Philippines among the group having small equity markets in ASEAN </a:t>
            </a:r>
            <a:r>
              <a:rPr lang="en-US" sz="1800" dirty="0"/>
              <a:t>on a GDP-adjusted basis together with Indonesia and Vietnam. The Philippine equity market is highly concentrated, both by sector and by ownership. Holding companies, financial institutions, and industrial firms dominate market </a:t>
            </a:r>
            <a:r>
              <a:rPr lang="en-US" sz="1800" dirty="0" err="1"/>
              <a:t>capitalisation</a:t>
            </a:r>
            <a:r>
              <a:rPr lang="en-US" sz="1800" dirty="0"/>
              <a:t>, reflecting the prominence of large conglomerate groups. </a:t>
            </a:r>
          </a:p>
          <a:p>
            <a:pPr>
              <a:lnSpc>
                <a:spcPct val="114000"/>
              </a:lnSpc>
              <a:spcBef>
                <a:spcPts val="600"/>
              </a:spcBef>
              <a:spcAft>
                <a:spcPts val="600"/>
              </a:spcAft>
            </a:pPr>
            <a:r>
              <a:rPr lang="en-US" sz="1800" b="1" dirty="0"/>
              <a:t>Liquidity remains the central structural weakness of the Philippine equity market. </a:t>
            </a:r>
            <a:r>
              <a:rPr lang="en-US" sz="1800" dirty="0"/>
              <a:t>Daily Average Value Turnover (DAVT) has struggled to recover to pre-pandemic levels, declining from around US$152 million in 2020 to approximately US$132 million in 2025. Trading activity is also highly concentrated in a small number of large-cap stocks, with limited participation across the broader market. As a result, the market remains shallow, with limited price discovery and subdued secondary trading activity, ultimately constraining its ability to scale and attract sustained capital inflows.</a:t>
            </a:r>
            <a:endParaRPr lang="en-US" sz="1400" dirty="0"/>
          </a:p>
        </p:txBody>
      </p:sp>
    </p:spTree>
    <p:extLst>
      <p:ext uri="{BB962C8B-B14F-4D97-AF65-F5344CB8AC3E}">
        <p14:creationId xmlns:p14="http://schemas.microsoft.com/office/powerpoint/2010/main" val="325052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4147-389F-032D-1500-3B85619906E4}"/>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EA5B491D-5D1E-A5A8-641B-9ABB17BCEDD3}"/>
              </a:ext>
            </a:extLst>
          </p:cNvPr>
          <p:cNvGraphicFramePr/>
          <p:nvPr>
            <p:extLst>
              <p:ext uri="{D42A27DB-BD31-4B8C-83A1-F6EECF244321}">
                <p14:modId xmlns:p14="http://schemas.microsoft.com/office/powerpoint/2010/main" val="1327053457"/>
              </p:ext>
            </p:extLst>
          </p:nvPr>
        </p:nvGraphicFramePr>
        <p:xfrm>
          <a:off x="9350396" y="1981907"/>
          <a:ext cx="8571844" cy="35014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EEFA676A-241E-2029-8E5A-2A9FB639F209}"/>
              </a:ext>
            </a:extLst>
          </p:cNvPr>
          <p:cNvGraphicFramePr/>
          <p:nvPr>
            <p:extLst>
              <p:ext uri="{D42A27DB-BD31-4B8C-83A1-F6EECF244321}">
                <p14:modId xmlns:p14="http://schemas.microsoft.com/office/powerpoint/2010/main" val="4282625429"/>
              </p:ext>
            </p:extLst>
          </p:nvPr>
        </p:nvGraphicFramePr>
        <p:xfrm>
          <a:off x="559260" y="1898579"/>
          <a:ext cx="9057180" cy="381782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9">
            <a:extLst>
              <a:ext uri="{FF2B5EF4-FFF2-40B4-BE49-F238E27FC236}">
                <a16:creationId xmlns:a16="http://schemas.microsoft.com/office/drawing/2014/main" id="{6A58D139-9575-70FF-43EB-7FCAB1CD2B70}"/>
              </a:ext>
            </a:extLst>
          </p:cNvPr>
          <p:cNvSpPr>
            <a:spLocks noGrp="1"/>
          </p:cNvSpPr>
          <p:nvPr>
            <p:ph type="body" sz="quarter" idx="10"/>
          </p:nvPr>
        </p:nvSpPr>
        <p:spPr>
          <a:xfrm>
            <a:off x="559260" y="1522342"/>
            <a:ext cx="7772400" cy="376238"/>
          </a:xfrm>
        </p:spPr>
        <p:txBody>
          <a:bodyPr/>
          <a:lstStyle/>
          <a:p>
            <a:r>
              <a:rPr lang="vi-VN" sz="2000" dirty="0"/>
              <a:t>Chart </a:t>
            </a:r>
            <a:r>
              <a:rPr lang="en-US" sz="2000" dirty="0"/>
              <a:t>19</a:t>
            </a:r>
            <a:r>
              <a:rPr lang="vi-VN" sz="2000" dirty="0"/>
              <a:t>: </a:t>
            </a:r>
            <a:r>
              <a:rPr lang="en-US" sz="2000" dirty="0"/>
              <a:t>Philippines' Initial Public Offerings Over Years</a:t>
            </a:r>
          </a:p>
        </p:txBody>
      </p:sp>
      <p:sp>
        <p:nvSpPr>
          <p:cNvPr id="14" name="Text Placeholder 13">
            <a:extLst>
              <a:ext uri="{FF2B5EF4-FFF2-40B4-BE49-F238E27FC236}">
                <a16:creationId xmlns:a16="http://schemas.microsoft.com/office/drawing/2014/main" id="{80B55129-6462-1299-DFF6-C5DDE8DBF957}"/>
              </a:ext>
            </a:extLst>
          </p:cNvPr>
          <p:cNvSpPr>
            <a:spLocks noGrp="1"/>
          </p:cNvSpPr>
          <p:nvPr>
            <p:ph type="body" sz="quarter" idx="17"/>
          </p:nvPr>
        </p:nvSpPr>
        <p:spPr>
          <a:xfrm>
            <a:off x="9750118" y="1522342"/>
            <a:ext cx="7772400" cy="376238"/>
          </a:xfrm>
        </p:spPr>
        <p:txBody>
          <a:bodyPr/>
          <a:lstStyle/>
          <a:p>
            <a:r>
              <a:rPr lang="vi-VN" sz="2000" dirty="0"/>
              <a:t>Chart </a:t>
            </a:r>
            <a:r>
              <a:rPr lang="en-US" sz="2000" dirty="0"/>
              <a:t>20</a:t>
            </a:r>
            <a:r>
              <a:rPr lang="vi-VN" sz="2000" dirty="0"/>
              <a:t>: FY2022-2025 IPO Sectoral Concentration</a:t>
            </a:r>
          </a:p>
        </p:txBody>
      </p:sp>
      <p:sp>
        <p:nvSpPr>
          <p:cNvPr id="15" name="Text Placeholder 14">
            <a:extLst>
              <a:ext uri="{FF2B5EF4-FFF2-40B4-BE49-F238E27FC236}">
                <a16:creationId xmlns:a16="http://schemas.microsoft.com/office/drawing/2014/main" id="{E6541120-5F41-AC9C-118C-D6057F86491C}"/>
              </a:ext>
            </a:extLst>
          </p:cNvPr>
          <p:cNvSpPr>
            <a:spLocks noGrp="1"/>
          </p:cNvSpPr>
          <p:nvPr>
            <p:ph type="body" sz="quarter" idx="18"/>
          </p:nvPr>
        </p:nvSpPr>
        <p:spPr/>
        <p:txBody>
          <a:bodyPr/>
          <a:lstStyle/>
          <a:p>
            <a:r>
              <a:rPr lang="en-US" dirty="0"/>
              <a:t>2.1 Philippines – Market Landscape &amp; Activity</a:t>
            </a:r>
          </a:p>
        </p:txBody>
      </p:sp>
      <p:sp>
        <p:nvSpPr>
          <p:cNvPr id="16" name="Text Placeholder 15">
            <a:extLst>
              <a:ext uri="{FF2B5EF4-FFF2-40B4-BE49-F238E27FC236}">
                <a16:creationId xmlns:a16="http://schemas.microsoft.com/office/drawing/2014/main" id="{A65F4FC3-88F7-ACA2-A448-0D2408781D13}"/>
              </a:ext>
            </a:extLst>
          </p:cNvPr>
          <p:cNvSpPr>
            <a:spLocks noGrp="1"/>
          </p:cNvSpPr>
          <p:nvPr>
            <p:ph type="body" sz="quarter" idx="19"/>
          </p:nvPr>
        </p:nvSpPr>
        <p:spPr/>
        <p:txBody>
          <a:bodyPr/>
          <a:lstStyle/>
          <a:p>
            <a:r>
              <a:rPr lang="en-US" dirty="0"/>
              <a:t>The IPO activity remains subdued, constrained by fragile investor confidence and low liquidity</a:t>
            </a:r>
          </a:p>
        </p:txBody>
      </p:sp>
      <p:sp>
        <p:nvSpPr>
          <p:cNvPr id="5" name="TextBox 4">
            <a:extLst>
              <a:ext uri="{FF2B5EF4-FFF2-40B4-BE49-F238E27FC236}">
                <a16:creationId xmlns:a16="http://schemas.microsoft.com/office/drawing/2014/main" id="{2D3BEF04-45A3-1D6B-B887-A1A0EF51F6A1}"/>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graphicFrame>
        <p:nvGraphicFramePr>
          <p:cNvPr id="27" name="Table 26">
            <a:extLst>
              <a:ext uri="{FF2B5EF4-FFF2-40B4-BE49-F238E27FC236}">
                <a16:creationId xmlns:a16="http://schemas.microsoft.com/office/drawing/2014/main" id="{51222F99-A19D-480C-2239-F1EA2F0E55F0}"/>
              </a:ext>
            </a:extLst>
          </p:cNvPr>
          <p:cNvGraphicFramePr>
            <a:graphicFrameLocks noGrp="1"/>
          </p:cNvGraphicFramePr>
          <p:nvPr>
            <p:extLst>
              <p:ext uri="{D42A27DB-BD31-4B8C-83A1-F6EECF244321}">
                <p14:modId xmlns:p14="http://schemas.microsoft.com/office/powerpoint/2010/main" val="705351911"/>
              </p:ext>
            </p:extLst>
          </p:nvPr>
        </p:nvGraphicFramePr>
        <p:xfrm>
          <a:off x="7049726" y="12511650"/>
          <a:ext cx="9748332" cy="7393266"/>
        </p:xfrm>
        <a:graphic>
          <a:graphicData uri="http://schemas.openxmlformats.org/drawingml/2006/table">
            <a:tbl>
              <a:tblPr firstRow="1" bandRow="1">
                <a:tableStyleId>{5C22544A-7EE6-4342-B048-85BDC9FD1C3A}</a:tableStyleId>
              </a:tblPr>
              <a:tblGrid>
                <a:gridCol w="1794605">
                  <a:extLst>
                    <a:ext uri="{9D8B030D-6E8A-4147-A177-3AD203B41FA5}">
                      <a16:colId xmlns:a16="http://schemas.microsoft.com/office/drawing/2014/main" val="2001910701"/>
                    </a:ext>
                  </a:extLst>
                </a:gridCol>
                <a:gridCol w="4432378">
                  <a:extLst>
                    <a:ext uri="{9D8B030D-6E8A-4147-A177-3AD203B41FA5}">
                      <a16:colId xmlns:a16="http://schemas.microsoft.com/office/drawing/2014/main" val="2293691078"/>
                    </a:ext>
                  </a:extLst>
                </a:gridCol>
                <a:gridCol w="3521349">
                  <a:extLst>
                    <a:ext uri="{9D8B030D-6E8A-4147-A177-3AD203B41FA5}">
                      <a16:colId xmlns:a16="http://schemas.microsoft.com/office/drawing/2014/main" val="1200130635"/>
                    </a:ext>
                  </a:extLst>
                </a:gridCol>
              </a:tblGrid>
              <a:tr h="316344">
                <a:tc>
                  <a:txBody>
                    <a:bodyPr/>
                    <a:lstStyle/>
                    <a:p>
                      <a:pPr algn="ctr"/>
                      <a:r>
                        <a:rPr lang="en-US" sz="1400"/>
                        <a:t>Barrier</a:t>
                      </a:r>
                    </a:p>
                  </a:txBody>
                  <a:tcPr>
                    <a:lnR w="12700" cap="flat" cmpd="sng" algn="ctr">
                      <a:solidFill>
                        <a:srgbClr val="E1F4FD"/>
                      </a:solidFill>
                      <a:prstDash val="solid"/>
                      <a:round/>
                      <a:headEnd type="none" w="med" len="med"/>
                      <a:tailEnd type="none" w="med" len="med"/>
                    </a:lnR>
                    <a:lnB w="12700" cap="flat" cmpd="sng" algn="ctr">
                      <a:solidFill>
                        <a:srgbClr val="E1F4FD"/>
                      </a:solidFill>
                      <a:prstDash val="solid"/>
                      <a:round/>
                      <a:headEnd type="none" w="med" len="med"/>
                      <a:tailEnd type="none" w="med" len="med"/>
                    </a:lnB>
                    <a:solidFill>
                      <a:srgbClr val="0070C0"/>
                    </a:solidFill>
                  </a:tcPr>
                </a:tc>
                <a:tc>
                  <a:txBody>
                    <a:bodyPr/>
                    <a:lstStyle/>
                    <a:p>
                      <a:pPr algn="ctr"/>
                      <a:r>
                        <a:rPr lang="en-US" sz="1400"/>
                        <a:t>Current Status</a:t>
                      </a:r>
                    </a:p>
                  </a:txBody>
                  <a:tcP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B w="12700" cap="flat" cmpd="sng" algn="ctr">
                      <a:solidFill>
                        <a:srgbClr val="E1F4FD"/>
                      </a:solidFill>
                      <a:prstDash val="solid"/>
                      <a:round/>
                      <a:headEnd type="none" w="med" len="med"/>
                      <a:tailEnd type="none" w="med" len="med"/>
                    </a:lnB>
                    <a:solidFill>
                      <a:srgbClr val="0070C0"/>
                    </a:solidFill>
                  </a:tcPr>
                </a:tc>
                <a:tc>
                  <a:txBody>
                    <a:bodyPr/>
                    <a:lstStyle/>
                    <a:p>
                      <a:pPr algn="ctr"/>
                      <a:r>
                        <a:rPr lang="en-US" sz="1400"/>
                        <a:t>Impact</a:t>
                      </a:r>
                    </a:p>
                  </a:txBody>
                  <a:tcPr>
                    <a:lnL w="12700" cap="flat" cmpd="sng" algn="ctr">
                      <a:solidFill>
                        <a:srgbClr val="E1F4FD"/>
                      </a:solidFill>
                      <a:prstDash val="solid"/>
                      <a:round/>
                      <a:headEnd type="none" w="med" len="med"/>
                      <a:tailEnd type="none" w="med" len="med"/>
                    </a:lnL>
                    <a:lnB w="12700" cap="flat" cmpd="sng" algn="ctr">
                      <a:solidFill>
                        <a:srgbClr val="E1F4FD"/>
                      </a:solidFill>
                      <a:prstDash val="solid"/>
                      <a:round/>
                      <a:headEnd type="none" w="med" len="med"/>
                      <a:tailEnd type="none" w="med" len="med"/>
                    </a:lnB>
                    <a:solidFill>
                      <a:srgbClr val="0070C0"/>
                    </a:solidFill>
                  </a:tcPr>
                </a:tc>
                <a:extLst>
                  <a:ext uri="{0D108BD9-81ED-4DB2-BD59-A6C34878D82A}">
                    <a16:rowId xmlns:a16="http://schemas.microsoft.com/office/drawing/2014/main" val="1764904943"/>
                  </a:ext>
                </a:extLst>
              </a:tr>
              <a:tr h="1113794">
                <a:tc>
                  <a:txBody>
                    <a:bodyPr/>
                    <a:lstStyle/>
                    <a:p>
                      <a:pPr algn="l" fontAlgn="ctr">
                        <a:buNone/>
                      </a:pPr>
                      <a:r>
                        <a:rPr lang="en-US" sz="1400" b="1" i="0" u="none" strike="noStrike">
                          <a:solidFill>
                            <a:srgbClr val="093461"/>
                          </a:solidFill>
                          <a:effectLst/>
                          <a:latin typeface="+mn-lt"/>
                        </a:rPr>
                        <a:t>Strict Main Board profitability requirement</a:t>
                      </a:r>
                    </a:p>
                  </a:txBody>
                  <a:tcPr marL="6350" marR="6350" marT="6350" marB="0" anchor="ctr">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Main Board requires PHP 75M (~USD 1.25M) cumulative net income over 3 years AND PHP 50M in the most recent year. PH is the only major ASEAN market without a market-cap or cash-flow alternative pathway (ID, MY, SG all offer one). SME Board still requires PHP 15M (~USD 0.25M cumulative EBITDA.</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High-growth sectors (Tech, Healthcare, Consumer) locked out until late-stage profitability. SME Board has only 10 listed companies as of end-2025.</a:t>
                      </a:r>
                    </a:p>
                  </a:txBody>
                  <a:tcPr marL="6350" marR="6350" marT="6350" marB="0" anchor="ctr">
                    <a:lnL w="12700" cap="flat" cmpd="sng" algn="ctr">
                      <a:solidFill>
                        <a:srgbClr val="E1F4FD"/>
                      </a:solidFill>
                      <a:prstDash val="solid"/>
                      <a:round/>
                      <a:headEnd type="none" w="med" len="med"/>
                      <a:tailEnd type="none" w="med" len="med"/>
                    </a:lnL>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extLst>
                  <a:ext uri="{0D108BD9-81ED-4DB2-BD59-A6C34878D82A}">
                    <a16:rowId xmlns:a16="http://schemas.microsoft.com/office/drawing/2014/main" val="1792296622"/>
                  </a:ext>
                </a:extLst>
              </a:tr>
              <a:tr h="1113794">
                <a:tc>
                  <a:txBody>
                    <a:bodyPr/>
                    <a:lstStyle/>
                    <a:p>
                      <a:pPr algn="l" fontAlgn="ctr">
                        <a:buNone/>
                      </a:pPr>
                      <a:r>
                        <a:rPr lang="en-PH" sz="1400" b="1" i="0" u="none" strike="noStrike">
                          <a:solidFill>
                            <a:srgbClr val="093461"/>
                          </a:solidFill>
                          <a:effectLst/>
                          <a:latin typeface="+mn-lt"/>
                        </a:rPr>
                        <a:t>Slow, dual-track IPO approval</a:t>
                      </a:r>
                    </a:p>
                  </a:txBody>
                  <a:tcPr marL="6350" marR="6350" marT="6350" marB="0" anchor="ctr">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Issuers file separately with SEC (45-day review) and PSE (separate suitability review). End-to-end runs 2–3 months. SEC meets 2x/week, PSE only 1x/month. New 2024 SEC process requires sign-off from 5 separate divisions.</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dirty="0">
                          <a:solidFill>
                            <a:srgbClr val="000000"/>
                          </a:solidFill>
                          <a:effectLst/>
                          <a:latin typeface="+mn-lt"/>
                        </a:rPr>
                        <a:t>Issuers cannot reliably time market windows. Malaysia committed to a joint 3-month approval; Singapore uses a single SGX-MAS filing platform. Discourages serial issuers and DFI-backed deals.</a:t>
                      </a:r>
                    </a:p>
                  </a:txBody>
                  <a:tcPr marL="6350" marR="6350" marT="6350" marB="0" anchor="ctr">
                    <a:lnL w="12700" cap="flat" cmpd="sng" algn="ctr">
                      <a:solidFill>
                        <a:srgbClr val="E1F4FD"/>
                      </a:solidFill>
                      <a:prstDash val="solid"/>
                      <a:round/>
                      <a:headEnd type="none" w="med" len="med"/>
                      <a:tailEnd type="none" w="med" len="med"/>
                    </a:lnL>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extLst>
                  <a:ext uri="{0D108BD9-81ED-4DB2-BD59-A6C34878D82A}">
                    <a16:rowId xmlns:a16="http://schemas.microsoft.com/office/drawing/2014/main" val="4077761100"/>
                  </a:ext>
                </a:extLst>
              </a:tr>
              <a:tr h="892354">
                <a:tc>
                  <a:txBody>
                    <a:bodyPr/>
                    <a:lstStyle/>
                    <a:p>
                      <a:pPr algn="l" fontAlgn="ctr">
                        <a:buNone/>
                      </a:pPr>
                      <a:r>
                        <a:rPr lang="en-US" sz="1400" b="1" i="0" u="none" strike="noStrike">
                          <a:solidFill>
                            <a:srgbClr val="093461"/>
                          </a:solidFill>
                          <a:effectLst/>
                          <a:latin typeface="+mn-lt"/>
                        </a:rPr>
                        <a:t>High issuance costs with no fee cap</a:t>
                      </a:r>
                    </a:p>
                  </a:txBody>
                  <a:tcPr marL="6350" marR="6350" marT="6350" marB="0" anchor="ctr">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Total IPO costs run 5–6% of issuance value, plus a 0.75% Documentary Stamp Tax on share issuance. PSE Main Board listing fee has no maximum cap, unlike ID, MY, SG. No co-funding scheme equivalent to SGX listing grants.</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dirty="0">
                          <a:solidFill>
                            <a:srgbClr val="000000"/>
                          </a:solidFill>
                          <a:effectLst/>
                          <a:latin typeface="+mn-lt"/>
                        </a:rPr>
                        <a:t>Cost burden is the highest in ASEAN and falls disproportionately on smaller issuers. VN levies no equivalent issuance tax; SG transfer DST is 0.2%.</a:t>
                      </a:r>
                    </a:p>
                  </a:txBody>
                  <a:tcPr marL="6350" marR="6350" marT="6350" marB="0" anchor="ctr">
                    <a:lnL w="12700" cap="flat" cmpd="sng" algn="ctr">
                      <a:solidFill>
                        <a:srgbClr val="E1F4FD"/>
                      </a:solidFill>
                      <a:prstDash val="solid"/>
                      <a:round/>
                      <a:headEnd type="none" w="med" len="med"/>
                      <a:tailEnd type="none" w="med" len="med"/>
                    </a:lnL>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extLst>
                  <a:ext uri="{0D108BD9-81ED-4DB2-BD59-A6C34878D82A}">
                    <a16:rowId xmlns:a16="http://schemas.microsoft.com/office/drawing/2014/main" val="1582706435"/>
                  </a:ext>
                </a:extLst>
              </a:tr>
              <a:tr h="892354">
                <a:tc>
                  <a:txBody>
                    <a:bodyPr/>
                    <a:lstStyle/>
                    <a:p>
                      <a:pPr algn="l" fontAlgn="ctr">
                        <a:buNone/>
                      </a:pPr>
                      <a:r>
                        <a:rPr lang="en-PH" sz="1400" b="1" i="0" u="none" strike="noStrike">
                          <a:solidFill>
                            <a:srgbClr val="093461"/>
                          </a:solidFill>
                          <a:effectLst/>
                          <a:latin typeface="+mn-lt"/>
                        </a:rPr>
                        <a:t>Idiosyncratic underwriter allocation rule</a:t>
                      </a:r>
                    </a:p>
                  </a:txBody>
                  <a:tcPr marL="6350" marR="6350" marT="6350" marB="0" anchor="ctr">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PSE requires underwriters to allocate ≥20% of every IPO to trading participants and ≥10% to local retail. PSE itself reported retail subscribed only 1.4% of its 10% allocation in 2021.</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Unsold allocations sit on underwriter balance sheets, suppressing post-listing price and tradable supply. No peer ASEAN market has this rule.</a:t>
                      </a:r>
                    </a:p>
                  </a:txBody>
                  <a:tcPr marL="6350" marR="6350" marT="6350" marB="0" anchor="ctr">
                    <a:lnL w="12700" cap="flat" cmpd="sng" algn="ctr">
                      <a:solidFill>
                        <a:srgbClr val="E1F4FD"/>
                      </a:solidFill>
                      <a:prstDash val="solid"/>
                      <a:round/>
                      <a:headEnd type="none" w="med" len="med"/>
                      <a:tailEnd type="none" w="med" len="med"/>
                    </a:lnL>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extLst>
                  <a:ext uri="{0D108BD9-81ED-4DB2-BD59-A6C34878D82A}">
                    <a16:rowId xmlns:a16="http://schemas.microsoft.com/office/drawing/2014/main" val="2627645072"/>
                  </a:ext>
                </a:extLst>
              </a:tr>
              <a:tr h="1113794">
                <a:tc>
                  <a:txBody>
                    <a:bodyPr/>
                    <a:lstStyle/>
                    <a:p>
                      <a:pPr algn="l" fontAlgn="ctr">
                        <a:buNone/>
                      </a:pPr>
                      <a:r>
                        <a:rPr lang="en-PH" sz="1400" b="1" i="0" u="none" strike="noStrike">
                          <a:solidFill>
                            <a:srgbClr val="093461"/>
                          </a:solidFill>
                          <a:effectLst/>
                          <a:latin typeface="+mn-lt"/>
                        </a:rPr>
                        <a:t>Family conglomerate concentration</a:t>
                      </a:r>
                    </a:p>
                  </a:txBody>
                  <a:tcPr marL="6350" marR="6350" marT="6350" marB="0" anchor="ctr">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Corporations own 47% of MCap (~2x ASEAN ex-ID); strategic individuals 17%. Top 15 conglomerates ~20% of GDP. 51 listed companies have another listed company as their largest shareholder. Bilateral bank financing is abundant.</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tc>
                  <a:txBody>
                    <a:bodyPr/>
                    <a:lstStyle/>
                    <a:p>
                      <a:pPr algn="l" fontAlgn="ctr">
                        <a:buNone/>
                      </a:pPr>
                      <a:r>
                        <a:rPr lang="en-PH" sz="1400" b="0" i="0" u="none" strike="noStrike">
                          <a:solidFill>
                            <a:srgbClr val="000000"/>
                          </a:solidFill>
                          <a:effectLst/>
                          <a:latin typeface="+mn-lt"/>
                        </a:rPr>
                        <a:t>New-issuance pipeline depends almost entirely on conglomerate spin-off decisions (e.g., 2026 SM REIT, GCash). Many families explicitly prefer staying private; investable universe for institutions stays narrow.</a:t>
                      </a:r>
                    </a:p>
                  </a:txBody>
                  <a:tcPr marL="6350" marR="6350" marT="6350" marB="0" anchor="ctr">
                    <a:lnL w="12700" cap="flat" cmpd="sng" algn="ctr">
                      <a:solidFill>
                        <a:srgbClr val="E1F4FD"/>
                      </a:solidFill>
                      <a:prstDash val="solid"/>
                      <a:round/>
                      <a:headEnd type="none" w="med" len="med"/>
                      <a:tailEnd type="none" w="med" len="med"/>
                    </a:lnL>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noFill/>
                  </a:tcPr>
                </a:tc>
                <a:extLst>
                  <a:ext uri="{0D108BD9-81ED-4DB2-BD59-A6C34878D82A}">
                    <a16:rowId xmlns:a16="http://schemas.microsoft.com/office/drawing/2014/main" val="2892218519"/>
                  </a:ext>
                </a:extLst>
              </a:tr>
              <a:tr h="1778116">
                <a:tc>
                  <a:txBody>
                    <a:bodyPr/>
                    <a:lstStyle/>
                    <a:p>
                      <a:pPr algn="l" fontAlgn="ctr">
                        <a:buNone/>
                      </a:pPr>
                      <a:r>
                        <a:rPr lang="en-US" sz="1400" b="1" i="0" u="none" strike="noStrike">
                          <a:solidFill>
                            <a:srgbClr val="093461"/>
                          </a:solidFill>
                          <a:effectLst/>
                          <a:latin typeface="+mn-lt"/>
                        </a:rPr>
                        <a:t>Weak RPT and board independence enforcement</a:t>
                      </a:r>
                    </a:p>
                  </a:txBody>
                  <a:tcPr marL="6350" marR="6350" marT="6350" marB="0" anchor="ctr">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mn-lt"/>
                        </a:rPr>
                        <a:t>PH is the only major ASEAN peer not requiring shareholder approval for material RPTs (ID, MY, SG, TH, VN all mandate it). Mandatory board independence is 20% vs 1/3 in most ASEAN peers. 38% of PH independent directors serve ≥9 years despite SEC MC No. 4 (2017) cap. SEC MC No. 15 (2025) on UBO disclosure takes effect Jan 2026, lowering BO threshold to 20% (from 25%).</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buNone/>
                      </a:pPr>
                      <a:r>
                        <a:rPr lang="en-US" sz="1400" b="0" i="0" u="none" strike="noStrike" dirty="0">
                          <a:solidFill>
                            <a:srgbClr val="000000"/>
                          </a:solidFill>
                          <a:effectLst/>
                          <a:latin typeface="+mn-lt"/>
                        </a:rPr>
                        <a:t>Minority shareholder protections fall short of regional norms; tunnelling risk via intra-group RPTs is unmonitored. PH ranks 95/141 globally on shareholder governance (WEF). UBO enforcement track record not yet established.</a:t>
                      </a:r>
                    </a:p>
                  </a:txBody>
                  <a:tcPr marL="6350" marR="6350" marT="6350" marB="0" anchor="ctr">
                    <a:lnL w="12700" cap="flat" cmpd="sng" algn="ctr">
                      <a:solidFill>
                        <a:srgbClr val="E1F4FD"/>
                      </a:solidFill>
                      <a:prstDash val="solid"/>
                      <a:round/>
                      <a:headEnd type="none" w="med" len="med"/>
                      <a:tailEnd type="none" w="med" len="med"/>
                    </a:lnL>
                    <a:lnT w="12700" cap="flat" cmpd="sng" algn="ctr">
                      <a:solidFill>
                        <a:srgbClr val="E1F4FD"/>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8131894"/>
                  </a:ext>
                </a:extLst>
              </a:tr>
            </a:tbl>
          </a:graphicData>
        </a:graphic>
      </p:graphicFrame>
      <p:sp>
        <p:nvSpPr>
          <p:cNvPr id="11" name="TextBox 10">
            <a:extLst>
              <a:ext uri="{FF2B5EF4-FFF2-40B4-BE49-F238E27FC236}">
                <a16:creationId xmlns:a16="http://schemas.microsoft.com/office/drawing/2014/main" id="{A2E72814-978E-1AA1-552D-8633DA713591}"/>
              </a:ext>
            </a:extLst>
          </p:cNvPr>
          <p:cNvSpPr txBox="1"/>
          <p:nvPr/>
        </p:nvSpPr>
        <p:spPr>
          <a:xfrm>
            <a:off x="838303" y="5483332"/>
            <a:ext cx="6666006" cy="338554"/>
          </a:xfrm>
          <a:prstGeom prst="rect">
            <a:avLst/>
          </a:prstGeom>
          <a:noFill/>
        </p:spPr>
        <p:txBody>
          <a:bodyPr wrap="square" rtlCol="0">
            <a:spAutoFit/>
          </a:bodyPr>
          <a:lstStyle/>
          <a:p>
            <a:pPr algn="l"/>
            <a:r>
              <a:rPr lang="en-US" sz="1600" i="1" dirty="0">
                <a:solidFill>
                  <a:srgbClr val="292929"/>
                </a:solidFill>
                <a:latin typeface="+mn-lt"/>
              </a:rPr>
              <a:t>Source: Philippine Stock Exchange, Ipsos Analysis</a:t>
            </a:r>
            <a:endParaRPr lang="en-PH" sz="1600" i="1" dirty="0">
              <a:solidFill>
                <a:srgbClr val="292929"/>
              </a:solidFill>
              <a:latin typeface="+mn-lt"/>
            </a:endParaRPr>
          </a:p>
        </p:txBody>
      </p:sp>
      <p:sp>
        <p:nvSpPr>
          <p:cNvPr id="6" name="Text Placeholder 14">
            <a:extLst>
              <a:ext uri="{FF2B5EF4-FFF2-40B4-BE49-F238E27FC236}">
                <a16:creationId xmlns:a16="http://schemas.microsoft.com/office/drawing/2014/main" id="{D2DBD832-1CFA-D2D2-93E2-4C7684E0BAAE}"/>
              </a:ext>
            </a:extLst>
          </p:cNvPr>
          <p:cNvSpPr>
            <a:spLocks noGrp="1"/>
          </p:cNvSpPr>
          <p:nvPr>
            <p:ph type="body" sz="quarter" idx="14"/>
          </p:nvPr>
        </p:nvSpPr>
        <p:spPr>
          <a:xfrm>
            <a:off x="8660242" y="5716409"/>
            <a:ext cx="9261998" cy="4237761"/>
          </a:xfrm>
        </p:spPr>
        <p:txBody>
          <a:bodyPr/>
          <a:lstStyle/>
          <a:p>
            <a:pPr>
              <a:lnSpc>
                <a:spcPct val="114000"/>
              </a:lnSpc>
            </a:pPr>
            <a:r>
              <a:rPr lang="en-US" sz="1800" b="1" dirty="0"/>
              <a:t>In 2025, initial public offering (IPO) activity on the Philippine Stock Exchange (PSE) remained subdued, with only two companies completing listings. </a:t>
            </a:r>
            <a:r>
              <a:rPr lang="en-US" sz="1800" dirty="0"/>
              <a:t>Market participants attributed the weak pipeline and postponements to broad uncertainty in both local and global markets, including U.S. trade policy volatility, poor equity valuations, thin liquidity, and heightened risk aversion. </a:t>
            </a:r>
          </a:p>
          <a:p>
            <a:pPr>
              <a:lnSpc>
                <a:spcPct val="114000"/>
              </a:lnSpc>
            </a:pPr>
            <a:r>
              <a:rPr lang="en-US" sz="1800" b="1" dirty="0"/>
              <a:t>The market remains constrained by family-controlled conglomerates’ preference for private funding, concentrated ownership structures, and limited free float</a:t>
            </a:r>
            <a:r>
              <a:rPr lang="en-US" sz="1800" dirty="0"/>
              <a:t>, which reduce listing supply. Governance concerns further limit the depth of anchor demand for IPOs.</a:t>
            </a:r>
          </a:p>
          <a:p>
            <a:pPr>
              <a:lnSpc>
                <a:spcPct val="114000"/>
              </a:lnSpc>
            </a:pPr>
            <a:r>
              <a:rPr lang="en-US" sz="1800" b="1" dirty="0"/>
              <a:t>The PSE is targeting a modest pipeline of around four IPOs for 2026</a:t>
            </a:r>
            <a:r>
              <a:rPr lang="en-US" sz="1800" dirty="0"/>
              <a:t>. Reforms such as the easing of minimum public float requirements and updates to REIT rules are expected to facilitate listings. </a:t>
            </a:r>
            <a:r>
              <a:rPr lang="en-US" sz="1800" dirty="0" err="1"/>
              <a:t>Sectorally</a:t>
            </a:r>
            <a:r>
              <a:rPr lang="en-US" sz="1800" dirty="0"/>
              <a:t>, fintech is expected to be a key driver of IPO activity.</a:t>
            </a:r>
          </a:p>
        </p:txBody>
      </p:sp>
      <p:graphicFrame>
        <p:nvGraphicFramePr>
          <p:cNvPr id="13" name="Table 12">
            <a:extLst>
              <a:ext uri="{FF2B5EF4-FFF2-40B4-BE49-F238E27FC236}">
                <a16:creationId xmlns:a16="http://schemas.microsoft.com/office/drawing/2014/main" id="{EF973203-3E55-70C1-1F29-379DD8ABCC96}"/>
              </a:ext>
            </a:extLst>
          </p:cNvPr>
          <p:cNvGraphicFramePr>
            <a:graphicFrameLocks noGrp="1"/>
          </p:cNvGraphicFramePr>
          <p:nvPr>
            <p:extLst>
              <p:ext uri="{D42A27DB-BD31-4B8C-83A1-F6EECF244321}">
                <p14:modId xmlns:p14="http://schemas.microsoft.com/office/powerpoint/2010/main" val="1059345311"/>
              </p:ext>
            </p:extLst>
          </p:nvPr>
        </p:nvGraphicFramePr>
        <p:xfrm>
          <a:off x="838302" y="6448073"/>
          <a:ext cx="7493358" cy="3051266"/>
        </p:xfrm>
        <a:graphic>
          <a:graphicData uri="http://schemas.openxmlformats.org/drawingml/2006/table">
            <a:tbl>
              <a:tblPr firstRow="1" firstCol="1" bandRow="1"/>
              <a:tblGrid>
                <a:gridCol w="1648941">
                  <a:extLst>
                    <a:ext uri="{9D8B030D-6E8A-4147-A177-3AD203B41FA5}">
                      <a16:colId xmlns:a16="http://schemas.microsoft.com/office/drawing/2014/main" val="1154621894"/>
                    </a:ext>
                  </a:extLst>
                </a:gridCol>
                <a:gridCol w="3488772">
                  <a:extLst>
                    <a:ext uri="{9D8B030D-6E8A-4147-A177-3AD203B41FA5}">
                      <a16:colId xmlns:a16="http://schemas.microsoft.com/office/drawing/2014/main" val="4172254705"/>
                    </a:ext>
                  </a:extLst>
                </a:gridCol>
                <a:gridCol w="2355645">
                  <a:extLst>
                    <a:ext uri="{9D8B030D-6E8A-4147-A177-3AD203B41FA5}">
                      <a16:colId xmlns:a16="http://schemas.microsoft.com/office/drawing/2014/main" val="960971513"/>
                    </a:ext>
                  </a:extLst>
                </a:gridCol>
              </a:tblGrid>
              <a:tr h="550636">
                <a:tc>
                  <a:txBody>
                    <a:bodyPr/>
                    <a:lstStyle/>
                    <a:p>
                      <a:pPr marL="0" marR="0" algn="ctr">
                        <a:buNone/>
                      </a:pPr>
                      <a:r>
                        <a:rPr lang="en-US" sz="1800" b="1" kern="0" dirty="0">
                          <a:solidFill>
                            <a:srgbClr val="FFFFFF"/>
                          </a:solidFill>
                          <a:effectLst/>
                          <a:latin typeface="+mn-lt"/>
                          <a:ea typeface="Tahoma" panose="020B0604030504040204" pitchFamily="34" charset="0"/>
                          <a:cs typeface="Arial" panose="020B0604020202020204" pitchFamily="34" charset="0"/>
                        </a:rPr>
                        <a:t>Company</a:t>
                      </a:r>
                      <a:endParaRPr lang="en-US" sz="2000" b="1" kern="0" dirty="0">
                        <a:effectLst/>
                        <a:latin typeface="+mn-lt"/>
                        <a:ea typeface="Tahoma" panose="020B060403050404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buNone/>
                      </a:pPr>
                      <a:r>
                        <a:rPr lang="en-US" sz="1800" b="1" kern="0" dirty="0">
                          <a:solidFill>
                            <a:srgbClr val="FFFFFF"/>
                          </a:solidFill>
                          <a:effectLst/>
                          <a:latin typeface="+mn-lt"/>
                          <a:ea typeface="Tahoma" panose="020B0604030504040204" pitchFamily="34" charset="0"/>
                          <a:cs typeface="Arial" panose="020B0604020202020204" pitchFamily="34" charset="0"/>
                        </a:rPr>
                        <a:t>Sector</a:t>
                      </a:r>
                      <a:endParaRPr lang="en-US" sz="2000" b="1" kern="0" dirty="0">
                        <a:effectLst/>
                        <a:latin typeface="+mn-lt"/>
                        <a:ea typeface="Tahoma" panose="020B0604030504040204" pitchFamily="34" charset="0"/>
                        <a:cs typeface="Arial" panose="020B0604020202020204" pitchFamily="34" charset="0"/>
                      </a:endParaRPr>
                    </a:p>
                  </a:txBody>
                  <a:tcPr marL="68580" marR="68580" marT="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buNone/>
                      </a:pPr>
                      <a:r>
                        <a:rPr lang="en-US" sz="1800" b="1" kern="0" dirty="0">
                          <a:solidFill>
                            <a:srgbClr val="FFFFFF"/>
                          </a:solidFill>
                          <a:effectLst/>
                          <a:latin typeface="+mn-lt"/>
                          <a:ea typeface="Tahoma" panose="020B0604030504040204" pitchFamily="34" charset="0"/>
                          <a:cs typeface="Arial" panose="020B0604020202020204" pitchFamily="34" charset="0"/>
                        </a:rPr>
                        <a:t>Expected IPO year</a:t>
                      </a:r>
                      <a:endParaRPr lang="en-US" sz="2000" b="1" kern="0" dirty="0">
                        <a:effectLst/>
                        <a:latin typeface="+mn-lt"/>
                        <a:ea typeface="Tahoma" panose="020B0604030504040204" pitchFamily="34" charset="0"/>
                        <a:cs typeface="Arial" panose="020B0604020202020204" pitchFamily="34" charset="0"/>
                      </a:endParaRPr>
                    </a:p>
                  </a:txBody>
                  <a:tcPr marL="68580" marR="68580" marT="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4202602460"/>
                  </a:ext>
                </a:extLst>
              </a:tr>
              <a:tr h="183545">
                <a:tc>
                  <a:txBody>
                    <a:bodyPr/>
                    <a:lstStyle/>
                    <a:p>
                      <a:pPr algn="l" fontAlgn="ctr">
                        <a:buNone/>
                      </a:pPr>
                      <a:r>
                        <a:rPr lang="en-PH" sz="1800" b="0" i="0" u="none" strike="noStrike">
                          <a:solidFill>
                            <a:srgbClr val="000000"/>
                          </a:solidFill>
                          <a:effectLst/>
                          <a:latin typeface="+mn-lt"/>
                        </a:rPr>
                        <a:t>GCash (Mynt)</a:t>
                      </a:r>
                    </a:p>
                  </a:txBody>
                  <a:tcPr marL="6350" marR="6350" marT="635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PH" sz="1800" b="0" i="0" u="none" strike="noStrike" dirty="0">
                          <a:solidFill>
                            <a:srgbClr val="000000"/>
                          </a:solidFill>
                          <a:effectLst/>
                          <a:latin typeface="+mn-lt"/>
                        </a:rPr>
                        <a:t>Technology / Fintech (digital wallet)</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PH" sz="1800" b="0" i="0" u="none" strike="noStrike">
                          <a:solidFill>
                            <a:srgbClr val="000000"/>
                          </a:solidFill>
                          <a:effectLst/>
                          <a:latin typeface="+mn-lt"/>
                        </a:rPr>
                        <a:t>2026</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199040"/>
                  </a:ext>
                </a:extLst>
              </a:tr>
              <a:tr h="183545">
                <a:tc>
                  <a:txBody>
                    <a:bodyPr/>
                    <a:lstStyle/>
                    <a:p>
                      <a:pPr algn="l" fontAlgn="ctr">
                        <a:buNone/>
                      </a:pPr>
                      <a:r>
                        <a:rPr lang="en-PH" sz="1800" b="0" i="0" u="none" strike="noStrike">
                          <a:solidFill>
                            <a:srgbClr val="000000"/>
                          </a:solidFill>
                          <a:effectLst/>
                          <a:latin typeface="+mn-lt"/>
                        </a:rPr>
                        <a:t>SM REIT</a:t>
                      </a:r>
                    </a:p>
                  </a:txBody>
                  <a:tcPr marL="6350" marR="6350" marT="635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PH" sz="1800" b="0" i="0" u="none" strike="noStrike">
                          <a:solidFill>
                            <a:srgbClr val="000000"/>
                          </a:solidFill>
                          <a:effectLst/>
                          <a:latin typeface="+mn-lt"/>
                        </a:rPr>
                        <a:t>Real Estate (REIT)</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PH" sz="1800" b="0" i="0" u="none" strike="noStrike">
                          <a:solidFill>
                            <a:srgbClr val="000000"/>
                          </a:solidFill>
                          <a:effectLst/>
                          <a:latin typeface="+mn-lt"/>
                        </a:rPr>
                        <a:t>2026</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5409945"/>
                  </a:ext>
                </a:extLst>
              </a:tr>
              <a:tr h="347208">
                <a:tc>
                  <a:txBody>
                    <a:bodyPr/>
                    <a:lstStyle/>
                    <a:p>
                      <a:pPr algn="l" fontAlgn="ctr">
                        <a:buNone/>
                      </a:pPr>
                      <a:r>
                        <a:rPr lang="en-PH" sz="1800" b="0" i="0" u="none" strike="noStrike">
                          <a:solidFill>
                            <a:srgbClr val="000000"/>
                          </a:solidFill>
                          <a:effectLst/>
                          <a:latin typeface="+mn-lt"/>
                        </a:rPr>
                        <a:t>Okada Manila</a:t>
                      </a:r>
                    </a:p>
                  </a:txBody>
                  <a:tcPr marL="6350" marR="6350" marT="635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sz="1800" b="0" i="0" u="none" strike="noStrike">
                          <a:solidFill>
                            <a:srgbClr val="000000"/>
                          </a:solidFill>
                          <a:effectLst/>
                          <a:latin typeface="+mn-lt"/>
                        </a:rPr>
                        <a:t>Consumer Cyclicals (integrated resort / gaming)</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PH" sz="1800" b="0" i="0" u="none" strike="noStrike" dirty="0">
                          <a:solidFill>
                            <a:srgbClr val="000000"/>
                          </a:solidFill>
                          <a:effectLst/>
                          <a:latin typeface="+mn-lt"/>
                        </a:rPr>
                        <a:t>2026</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10778601"/>
                  </a:ext>
                </a:extLst>
              </a:tr>
              <a:tr h="347208">
                <a:tc>
                  <a:txBody>
                    <a:bodyPr/>
                    <a:lstStyle/>
                    <a:p>
                      <a:pPr algn="l" fontAlgn="ctr">
                        <a:buNone/>
                      </a:pPr>
                      <a:r>
                        <a:rPr lang="en-PH" sz="1800" b="0" i="0" u="none" strike="noStrike">
                          <a:solidFill>
                            <a:srgbClr val="000000"/>
                          </a:solidFill>
                          <a:effectLst/>
                          <a:latin typeface="+mn-lt"/>
                        </a:rPr>
                        <a:t>Hann Holdings Corp.</a:t>
                      </a:r>
                    </a:p>
                  </a:txBody>
                  <a:tcPr marL="6350" marR="6350" marT="635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PH" sz="1800" b="0" i="0" u="none" strike="noStrike">
                          <a:solidFill>
                            <a:srgbClr val="000000"/>
                          </a:solidFill>
                          <a:effectLst/>
                          <a:latin typeface="+mn-lt"/>
                        </a:rPr>
                        <a:t>Consumer Cyclicals (resorts / casino)</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PH" sz="1800" b="0" i="0" u="none" strike="noStrike">
                          <a:solidFill>
                            <a:srgbClr val="000000"/>
                          </a:solidFill>
                          <a:effectLst/>
                          <a:latin typeface="+mn-lt"/>
                        </a:rPr>
                        <a:t>2026 </a:t>
                      </a:r>
                      <a:r>
                        <a:rPr lang="en-PH" sz="1800" b="0" i="1" u="none" strike="noStrike">
                          <a:solidFill>
                            <a:srgbClr val="000000"/>
                          </a:solidFill>
                          <a:effectLst/>
                          <a:latin typeface="+mn-lt"/>
                        </a:rPr>
                        <a:t>(deferred from 2025)</a:t>
                      </a:r>
                      <a:endParaRPr lang="en-PH" sz="1800" b="0" i="0" u="none" strike="noStrike">
                        <a:solidFill>
                          <a:srgbClr val="000000"/>
                        </a:solidFill>
                        <a:effectLst/>
                        <a:latin typeface="+mn-lt"/>
                      </a:endParaRP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6230864"/>
                  </a:ext>
                </a:extLst>
              </a:tr>
              <a:tr h="183545">
                <a:tc>
                  <a:txBody>
                    <a:bodyPr/>
                    <a:lstStyle/>
                    <a:p>
                      <a:pPr algn="l" fontAlgn="ctr">
                        <a:buNone/>
                      </a:pPr>
                      <a:r>
                        <a:rPr lang="en-US" sz="1800" b="0" i="0" u="none" strike="noStrike" dirty="0">
                          <a:solidFill>
                            <a:srgbClr val="000000"/>
                          </a:solidFill>
                          <a:effectLst/>
                          <a:latin typeface="+mn-lt"/>
                        </a:rPr>
                        <a:t>Others</a:t>
                      </a:r>
                    </a:p>
                  </a:txBody>
                  <a:tcPr marL="6350" marR="6350" marT="635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PH" sz="1800" b="0" i="0" u="none" strike="noStrike">
                          <a:solidFill>
                            <a:srgbClr val="000000"/>
                          </a:solidFill>
                          <a:effectLst/>
                          <a:latin typeface="+mn-lt"/>
                        </a:rPr>
                        <a:t>Utilities, Infrastructure, REITs (incl. non-property), Renewable Energy, Consumer/Logistics</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n-PH" sz="1800" b="0" i="0" u="none" strike="noStrike" dirty="0">
                          <a:solidFill>
                            <a:srgbClr val="000000"/>
                          </a:solidFill>
                          <a:effectLst/>
                          <a:latin typeface="+mn-lt"/>
                        </a:rPr>
                        <a:t>2026–2027</a:t>
                      </a:r>
                    </a:p>
                  </a:txBody>
                  <a:tcPr marL="6350" marR="6350" marT="635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3683188"/>
                  </a:ext>
                </a:extLst>
              </a:tr>
            </a:tbl>
          </a:graphicData>
        </a:graphic>
      </p:graphicFrame>
      <p:sp>
        <p:nvSpPr>
          <p:cNvPr id="17" name="Text Placeholder 13">
            <a:extLst>
              <a:ext uri="{FF2B5EF4-FFF2-40B4-BE49-F238E27FC236}">
                <a16:creationId xmlns:a16="http://schemas.microsoft.com/office/drawing/2014/main" id="{D723F088-517F-191C-7B00-F29B08435260}"/>
              </a:ext>
            </a:extLst>
          </p:cNvPr>
          <p:cNvSpPr txBox="1">
            <a:spLocks/>
          </p:cNvSpPr>
          <p:nvPr/>
        </p:nvSpPr>
        <p:spPr>
          <a:xfrm>
            <a:off x="608799" y="5875747"/>
            <a:ext cx="7772400"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vi-VN" sz="2000" dirty="0"/>
              <a:t>Chart </a:t>
            </a:r>
            <a:r>
              <a:rPr lang="en-US" sz="2000" dirty="0"/>
              <a:t>21</a:t>
            </a:r>
            <a:r>
              <a:rPr lang="vi-VN" sz="2000" dirty="0"/>
              <a:t>: </a:t>
            </a:r>
            <a:r>
              <a:rPr lang="en-US" sz="2000" dirty="0"/>
              <a:t>IPO Pipeline</a:t>
            </a:r>
          </a:p>
        </p:txBody>
      </p:sp>
    </p:spTree>
    <p:extLst>
      <p:ext uri="{BB962C8B-B14F-4D97-AF65-F5344CB8AC3E}">
        <p14:creationId xmlns:p14="http://schemas.microsoft.com/office/powerpoint/2010/main" val="1045881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3333D-BE24-35B6-BD96-6358F73F702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421A102-C85C-1F43-069E-61CF79313E35}"/>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sp>
        <p:nvSpPr>
          <p:cNvPr id="7" name="Text Placeholder 6">
            <a:extLst>
              <a:ext uri="{FF2B5EF4-FFF2-40B4-BE49-F238E27FC236}">
                <a16:creationId xmlns:a16="http://schemas.microsoft.com/office/drawing/2014/main" id="{3536C1EA-6471-0C5C-5B82-E7743461B8EC}"/>
              </a:ext>
            </a:extLst>
          </p:cNvPr>
          <p:cNvSpPr>
            <a:spLocks noGrp="1"/>
          </p:cNvSpPr>
          <p:nvPr>
            <p:ph type="body" sz="quarter" idx="17"/>
          </p:nvPr>
        </p:nvSpPr>
        <p:spPr/>
        <p:txBody>
          <a:bodyPr/>
          <a:lstStyle/>
          <a:p>
            <a:r>
              <a:rPr lang="en-US" dirty="0"/>
              <a:t>2.1 Philippines – Market Landscape &amp; Activity</a:t>
            </a:r>
          </a:p>
        </p:txBody>
      </p:sp>
      <p:sp>
        <p:nvSpPr>
          <p:cNvPr id="8" name="Text Placeholder 7">
            <a:extLst>
              <a:ext uri="{FF2B5EF4-FFF2-40B4-BE49-F238E27FC236}">
                <a16:creationId xmlns:a16="http://schemas.microsoft.com/office/drawing/2014/main" id="{79C80796-E49E-6CB2-951E-E2D92BCA70A6}"/>
              </a:ext>
            </a:extLst>
          </p:cNvPr>
          <p:cNvSpPr>
            <a:spLocks noGrp="1"/>
          </p:cNvSpPr>
          <p:nvPr>
            <p:ph type="body" sz="quarter" idx="18"/>
          </p:nvPr>
        </p:nvSpPr>
        <p:spPr/>
        <p:txBody>
          <a:bodyPr/>
          <a:lstStyle/>
          <a:p>
            <a:r>
              <a:rPr lang="en-US" sz="2200" dirty="0"/>
              <a:t>The corporate bond market remains modest in size with heavy concentration in banks and real estate</a:t>
            </a:r>
          </a:p>
        </p:txBody>
      </p:sp>
      <p:sp>
        <p:nvSpPr>
          <p:cNvPr id="4" name="Text Placeholder 3">
            <a:extLst>
              <a:ext uri="{FF2B5EF4-FFF2-40B4-BE49-F238E27FC236}">
                <a16:creationId xmlns:a16="http://schemas.microsoft.com/office/drawing/2014/main" id="{59067650-D7A6-0F8A-A4C2-8A57D88C0396}"/>
              </a:ext>
            </a:extLst>
          </p:cNvPr>
          <p:cNvSpPr>
            <a:spLocks noGrp="1"/>
          </p:cNvSpPr>
          <p:nvPr>
            <p:ph type="body" sz="quarter" idx="10"/>
          </p:nvPr>
        </p:nvSpPr>
        <p:spPr/>
        <p:txBody>
          <a:bodyPr/>
          <a:lstStyle/>
          <a:p>
            <a:r>
              <a:rPr lang="vi-VN" sz="2000" dirty="0"/>
              <a:t>Chart </a:t>
            </a:r>
            <a:r>
              <a:rPr lang="en-US" sz="2000" dirty="0"/>
              <a:t>22</a:t>
            </a:r>
            <a:r>
              <a:rPr lang="vi-VN" sz="2000" dirty="0"/>
              <a:t>: </a:t>
            </a:r>
            <a:r>
              <a:rPr lang="en-US" sz="2000" dirty="0"/>
              <a:t>Outstanding Corporate Bond Value</a:t>
            </a:r>
          </a:p>
        </p:txBody>
      </p:sp>
      <p:sp>
        <p:nvSpPr>
          <p:cNvPr id="14" name="Text Placeholder 9">
            <a:extLst>
              <a:ext uri="{FF2B5EF4-FFF2-40B4-BE49-F238E27FC236}">
                <a16:creationId xmlns:a16="http://schemas.microsoft.com/office/drawing/2014/main" id="{9658E475-00E2-A0B1-5DB8-18A7D74B867C}"/>
              </a:ext>
            </a:extLst>
          </p:cNvPr>
          <p:cNvSpPr txBox="1">
            <a:spLocks/>
          </p:cNvSpPr>
          <p:nvPr/>
        </p:nvSpPr>
        <p:spPr>
          <a:xfrm>
            <a:off x="9419934" y="1652969"/>
            <a:ext cx="7772400"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vi-VN" sz="2000" dirty="0"/>
              <a:t>Chart </a:t>
            </a:r>
            <a:r>
              <a:rPr lang="en-US" sz="2000" dirty="0"/>
              <a:t>23</a:t>
            </a:r>
            <a:r>
              <a:rPr lang="vi-VN" sz="2000" dirty="0"/>
              <a:t>: </a:t>
            </a:r>
            <a:r>
              <a:rPr lang="en-US" sz="2000" dirty="0"/>
              <a:t>Outstanding value by Sector</a:t>
            </a:r>
          </a:p>
        </p:txBody>
      </p:sp>
      <p:graphicFrame>
        <p:nvGraphicFramePr>
          <p:cNvPr id="15" name="Table 14">
            <a:extLst>
              <a:ext uri="{FF2B5EF4-FFF2-40B4-BE49-F238E27FC236}">
                <a16:creationId xmlns:a16="http://schemas.microsoft.com/office/drawing/2014/main" id="{16554A4D-06F1-E944-8760-98D14FFE7821}"/>
              </a:ext>
            </a:extLst>
          </p:cNvPr>
          <p:cNvGraphicFramePr>
            <a:graphicFrameLocks noGrp="1"/>
          </p:cNvGraphicFramePr>
          <p:nvPr>
            <p:extLst>
              <p:ext uri="{D42A27DB-BD31-4B8C-83A1-F6EECF244321}">
                <p14:modId xmlns:p14="http://schemas.microsoft.com/office/powerpoint/2010/main" val="2757972410"/>
              </p:ext>
            </p:extLst>
          </p:nvPr>
        </p:nvGraphicFramePr>
        <p:xfrm>
          <a:off x="9527959" y="2255705"/>
          <a:ext cx="7664376" cy="2838421"/>
        </p:xfrm>
        <a:graphic>
          <a:graphicData uri="http://schemas.openxmlformats.org/drawingml/2006/table">
            <a:tbl>
              <a:tblPr firstRow="1" firstCol="1" bandRow="1">
                <a:tableStyleId>{69012ECD-51FC-41F1-AA8D-1B2483CD663E}</a:tableStyleId>
              </a:tblPr>
              <a:tblGrid>
                <a:gridCol w="3751026">
                  <a:extLst>
                    <a:ext uri="{9D8B030D-6E8A-4147-A177-3AD203B41FA5}">
                      <a16:colId xmlns:a16="http://schemas.microsoft.com/office/drawing/2014/main" val="4210495918"/>
                    </a:ext>
                  </a:extLst>
                </a:gridCol>
                <a:gridCol w="2143129">
                  <a:extLst>
                    <a:ext uri="{9D8B030D-6E8A-4147-A177-3AD203B41FA5}">
                      <a16:colId xmlns:a16="http://schemas.microsoft.com/office/drawing/2014/main" val="3030501693"/>
                    </a:ext>
                  </a:extLst>
                </a:gridCol>
                <a:gridCol w="1770221">
                  <a:extLst>
                    <a:ext uri="{9D8B030D-6E8A-4147-A177-3AD203B41FA5}">
                      <a16:colId xmlns:a16="http://schemas.microsoft.com/office/drawing/2014/main" val="2729090142"/>
                    </a:ext>
                  </a:extLst>
                </a:gridCol>
              </a:tblGrid>
              <a:tr h="309119">
                <a:tc>
                  <a:txBody>
                    <a:bodyPr/>
                    <a:lstStyle/>
                    <a:p>
                      <a:pPr marL="0" marR="0" indent="0" algn="l">
                        <a:spcBef>
                          <a:spcPts val="300"/>
                        </a:spcBef>
                        <a:spcAft>
                          <a:spcPts val="300"/>
                        </a:spcAft>
                        <a:buNone/>
                      </a:pPr>
                      <a:r>
                        <a:rPr lang="en-US" sz="1800" b="1" dirty="0">
                          <a:solidFill>
                            <a:srgbClr val="FFFFFF"/>
                          </a:solidFill>
                          <a:effectLst/>
                        </a:rPr>
                        <a:t>Sector</a:t>
                      </a:r>
                      <a:endParaRPr lang="en-US" sz="1800" dirty="0">
                        <a:effectLst/>
                        <a:latin typeface="+mn-lt"/>
                        <a:ea typeface="Tahoma" panose="020B0604030504040204" pitchFamily="34" charset="0"/>
                        <a:cs typeface="Arial" panose="020B0604020202020204" pitchFamily="34" charset="0"/>
                      </a:endParaRPr>
                    </a:p>
                  </a:txBody>
                  <a:tcPr marL="68580" marR="68580" marT="0" marB="0"/>
                </a:tc>
                <a:tc>
                  <a:txBody>
                    <a:bodyPr/>
                    <a:lstStyle/>
                    <a:p>
                      <a:pPr marL="0" marR="0" indent="0" algn="ctr">
                        <a:spcBef>
                          <a:spcPts val="300"/>
                        </a:spcBef>
                        <a:spcAft>
                          <a:spcPts val="300"/>
                        </a:spcAft>
                        <a:buNone/>
                      </a:pPr>
                      <a:r>
                        <a:rPr lang="en-US" sz="1800" b="1" dirty="0">
                          <a:solidFill>
                            <a:srgbClr val="FFFFFF"/>
                          </a:solidFill>
                          <a:effectLst/>
                        </a:rPr>
                        <a:t>USD </a:t>
                      </a:r>
                      <a:r>
                        <a:rPr lang="en-US" sz="1800" b="1" dirty="0" err="1">
                          <a:solidFill>
                            <a:srgbClr val="FFFFFF"/>
                          </a:solidFill>
                          <a:effectLst/>
                        </a:rPr>
                        <a:t>bil</a:t>
                      </a:r>
                      <a:endParaRPr lang="en-US" sz="1800" dirty="0">
                        <a:effectLst/>
                        <a:latin typeface="+mn-lt"/>
                        <a:ea typeface="Tahoma" panose="020B0604030504040204" pitchFamily="34" charset="0"/>
                        <a:cs typeface="Arial" panose="020B0604020202020204" pitchFamily="34" charset="0"/>
                      </a:endParaRPr>
                    </a:p>
                  </a:txBody>
                  <a:tcPr marL="68580" marR="68580" marT="0" marB="0"/>
                </a:tc>
                <a:tc>
                  <a:txBody>
                    <a:bodyPr/>
                    <a:lstStyle/>
                    <a:p>
                      <a:pPr marL="0" marR="0" indent="0" algn="ctr">
                        <a:spcBef>
                          <a:spcPts val="300"/>
                        </a:spcBef>
                        <a:spcAft>
                          <a:spcPts val="300"/>
                        </a:spcAft>
                        <a:buNone/>
                      </a:pPr>
                      <a:r>
                        <a:rPr lang="en-US" sz="1800" b="1" dirty="0">
                          <a:solidFill>
                            <a:srgbClr val="FFFFFF"/>
                          </a:solidFill>
                          <a:effectLst/>
                        </a:rPr>
                        <a:t>%</a:t>
                      </a:r>
                      <a:endParaRPr lang="en-US" sz="1800" dirty="0">
                        <a:effectLst/>
                        <a:latin typeface="+mn-lt"/>
                        <a:ea typeface="Tahoma" panose="020B0604030504040204" pitchFamily="34" charset="0"/>
                        <a:cs typeface="Arial" panose="020B0604020202020204" pitchFamily="34" charset="0"/>
                      </a:endParaRPr>
                    </a:p>
                  </a:txBody>
                  <a:tcPr marL="68580" marR="68580" marT="0" marB="0"/>
                </a:tc>
                <a:extLst>
                  <a:ext uri="{0D108BD9-81ED-4DB2-BD59-A6C34878D82A}">
                    <a16:rowId xmlns:a16="http://schemas.microsoft.com/office/drawing/2014/main" val="1103833681"/>
                  </a:ext>
                </a:extLst>
              </a:tr>
              <a:tr h="317169">
                <a:tc>
                  <a:txBody>
                    <a:bodyPr/>
                    <a:lstStyle/>
                    <a:p>
                      <a:pPr algn="l" fontAlgn="ctr">
                        <a:buNone/>
                      </a:pPr>
                      <a:r>
                        <a:rPr lang="en-PH" sz="1800" b="1" u="none" strike="noStrike" dirty="0">
                          <a:solidFill>
                            <a:srgbClr val="000000"/>
                          </a:solidFill>
                          <a:effectLst/>
                        </a:rPr>
                        <a:t>Financials (Banks)</a:t>
                      </a:r>
                      <a:endParaRPr lang="en-PH" sz="1800" b="1"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7.5</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31.3%</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849119481"/>
                  </a:ext>
                </a:extLst>
              </a:tr>
              <a:tr h="317169">
                <a:tc>
                  <a:txBody>
                    <a:bodyPr/>
                    <a:lstStyle/>
                    <a:p>
                      <a:pPr algn="l" fontAlgn="ctr">
                        <a:buNone/>
                      </a:pPr>
                      <a:r>
                        <a:rPr lang="en-PH" sz="1800" b="1" u="none" strike="noStrike" dirty="0">
                          <a:solidFill>
                            <a:srgbClr val="000000"/>
                          </a:solidFill>
                          <a:effectLst/>
                        </a:rPr>
                        <a:t>Real Estate</a:t>
                      </a:r>
                      <a:endParaRPr lang="en-PH" sz="1800" b="1"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7.3</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30.5%</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3966319551"/>
                  </a:ext>
                </a:extLst>
              </a:tr>
              <a:tr h="317169">
                <a:tc>
                  <a:txBody>
                    <a:bodyPr/>
                    <a:lstStyle/>
                    <a:p>
                      <a:pPr algn="l" fontAlgn="ctr">
                        <a:buNone/>
                      </a:pPr>
                      <a:r>
                        <a:rPr lang="en-PH" sz="1800" b="0" u="none" strike="noStrike" dirty="0">
                          <a:solidFill>
                            <a:srgbClr val="000000"/>
                          </a:solidFill>
                          <a:effectLst/>
                        </a:rPr>
                        <a:t>Utilities</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3.9</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16.2%</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1519859394"/>
                  </a:ext>
                </a:extLst>
              </a:tr>
              <a:tr h="317169">
                <a:tc>
                  <a:txBody>
                    <a:bodyPr/>
                    <a:lstStyle/>
                    <a:p>
                      <a:pPr algn="l" fontAlgn="ctr">
                        <a:buNone/>
                      </a:pPr>
                      <a:r>
                        <a:rPr lang="en-PH" sz="1800" b="0" u="none" strike="noStrike" dirty="0">
                          <a:solidFill>
                            <a:srgbClr val="000000"/>
                          </a:solidFill>
                          <a:effectLst/>
                        </a:rPr>
                        <a:t>Holding Firms</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3.8</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15.8%</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3667318505"/>
                  </a:ext>
                </a:extLst>
              </a:tr>
              <a:tr h="317169">
                <a:tc>
                  <a:txBody>
                    <a:bodyPr/>
                    <a:lstStyle/>
                    <a:p>
                      <a:pPr algn="l" fontAlgn="ctr">
                        <a:buNone/>
                      </a:pPr>
                      <a:r>
                        <a:rPr lang="en-PH" sz="1800" b="0" u="none" strike="noStrike" dirty="0">
                          <a:solidFill>
                            <a:srgbClr val="000000"/>
                          </a:solidFill>
                          <a:effectLst/>
                        </a:rPr>
                        <a:t>Transport</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1.0</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4.3%</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1180926029"/>
                  </a:ext>
                </a:extLst>
              </a:tr>
              <a:tr h="317169">
                <a:tc>
                  <a:txBody>
                    <a:bodyPr/>
                    <a:lstStyle/>
                    <a:p>
                      <a:pPr algn="l" fontAlgn="ctr">
                        <a:buNone/>
                      </a:pPr>
                      <a:r>
                        <a:rPr lang="en-PH" sz="1800" b="0" u="none" strike="noStrike">
                          <a:solidFill>
                            <a:srgbClr val="000000"/>
                          </a:solidFill>
                          <a:effectLst/>
                        </a:rPr>
                        <a:t>Telecommunication</a:t>
                      </a:r>
                      <a:endParaRPr lang="en-PH" sz="1800" b="0" i="0" u="none" strike="noStrike">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0.3</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1.1%</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2772242339"/>
                  </a:ext>
                </a:extLst>
              </a:tr>
              <a:tr h="317169">
                <a:tc>
                  <a:txBody>
                    <a:bodyPr/>
                    <a:lstStyle/>
                    <a:p>
                      <a:pPr algn="l" fontAlgn="ctr">
                        <a:buNone/>
                      </a:pPr>
                      <a:r>
                        <a:rPr lang="en-PH" sz="1800" b="0" u="none" strike="noStrike">
                          <a:solidFill>
                            <a:srgbClr val="000000"/>
                          </a:solidFill>
                          <a:effectLst/>
                        </a:rPr>
                        <a:t>Others</a:t>
                      </a:r>
                      <a:endParaRPr lang="en-PH" sz="1800" b="0" i="0" u="none" strike="noStrike">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0.2</a:t>
                      </a:r>
                      <a:endParaRPr lang="en-PH" sz="1800" b="0" i="0" u="none" strike="noStrike" dirty="0">
                        <a:solidFill>
                          <a:srgbClr val="000000"/>
                        </a:solidFill>
                        <a:effectLst/>
                        <a:latin typeface="+mn-lt"/>
                      </a:endParaRPr>
                    </a:p>
                  </a:txBody>
                  <a:tcPr marL="6350" marR="6350" marT="6350" marB="0" anchor="ctr"/>
                </a:tc>
                <a:tc>
                  <a:txBody>
                    <a:bodyPr/>
                    <a:lstStyle/>
                    <a:p>
                      <a:pPr algn="r" fontAlgn="ctr">
                        <a:buNone/>
                      </a:pPr>
                      <a:r>
                        <a:rPr lang="en-PH" sz="1800" b="0" u="none" strike="noStrike" dirty="0">
                          <a:solidFill>
                            <a:srgbClr val="000000"/>
                          </a:solidFill>
                          <a:effectLst/>
                        </a:rPr>
                        <a:t>0.8%</a:t>
                      </a:r>
                      <a:endParaRPr lang="en-PH" sz="1800" b="0" i="0" u="none" strike="noStrike" dirty="0">
                        <a:solidFill>
                          <a:srgbClr val="000000"/>
                        </a:solidFill>
                        <a:effectLst/>
                        <a:latin typeface="+mn-lt"/>
                      </a:endParaRPr>
                    </a:p>
                  </a:txBody>
                  <a:tcPr marL="6350" marR="6350" marT="6350" marB="0" anchor="ctr"/>
                </a:tc>
                <a:extLst>
                  <a:ext uri="{0D108BD9-81ED-4DB2-BD59-A6C34878D82A}">
                    <a16:rowId xmlns:a16="http://schemas.microsoft.com/office/drawing/2014/main" val="1387360662"/>
                  </a:ext>
                </a:extLst>
              </a:tr>
              <a:tr h="309119">
                <a:tc>
                  <a:txBody>
                    <a:bodyPr/>
                    <a:lstStyle/>
                    <a:p>
                      <a:pPr marL="0" marR="0" indent="0" algn="l">
                        <a:spcBef>
                          <a:spcPts val="1140"/>
                        </a:spcBef>
                        <a:buNone/>
                      </a:pPr>
                      <a:r>
                        <a:rPr lang="en-US" sz="1800" b="1" dirty="0">
                          <a:solidFill>
                            <a:srgbClr val="000000"/>
                          </a:solidFill>
                          <a:effectLst/>
                        </a:rPr>
                        <a:t>Total</a:t>
                      </a:r>
                      <a:endParaRPr lang="en-US" sz="1800" dirty="0">
                        <a:effectLst/>
                        <a:latin typeface="+mn-lt"/>
                        <a:ea typeface="Tahoma" panose="020B0604030504040204" pitchFamily="34" charset="0"/>
                        <a:cs typeface="Arial" panose="020B0604020202020204" pitchFamily="34" charset="0"/>
                      </a:endParaRPr>
                    </a:p>
                  </a:txBody>
                  <a:tcPr marL="68580" marR="68580" marT="0" marB="0"/>
                </a:tc>
                <a:tc>
                  <a:txBody>
                    <a:bodyPr/>
                    <a:lstStyle/>
                    <a:p>
                      <a:pPr marL="0" marR="0" indent="0" algn="r">
                        <a:spcBef>
                          <a:spcPts val="1140"/>
                        </a:spcBef>
                        <a:buNone/>
                      </a:pPr>
                      <a:r>
                        <a:rPr lang="en-US" sz="1800" b="1" dirty="0">
                          <a:solidFill>
                            <a:srgbClr val="000000"/>
                          </a:solidFill>
                          <a:effectLst/>
                        </a:rPr>
                        <a:t>23.7</a:t>
                      </a:r>
                      <a:endParaRPr lang="en-US" sz="1800" dirty="0">
                        <a:effectLst/>
                        <a:latin typeface="+mn-lt"/>
                        <a:ea typeface="Tahoma" panose="020B0604030504040204" pitchFamily="34" charset="0"/>
                        <a:cs typeface="Arial" panose="020B0604020202020204" pitchFamily="34" charset="0"/>
                      </a:endParaRPr>
                    </a:p>
                  </a:txBody>
                  <a:tcPr marL="68580" marR="68580" marT="0" marB="0"/>
                </a:tc>
                <a:tc>
                  <a:txBody>
                    <a:bodyPr/>
                    <a:lstStyle/>
                    <a:p>
                      <a:pPr marL="0" marR="0" indent="0" algn="r">
                        <a:spcBef>
                          <a:spcPts val="1140"/>
                        </a:spcBef>
                        <a:buNone/>
                      </a:pPr>
                      <a:r>
                        <a:rPr lang="en-US" sz="1800" b="1" dirty="0">
                          <a:solidFill>
                            <a:srgbClr val="000000"/>
                          </a:solidFill>
                          <a:effectLst/>
                        </a:rPr>
                        <a:t>100.0%</a:t>
                      </a:r>
                      <a:endParaRPr lang="en-US" sz="1800" dirty="0">
                        <a:effectLst/>
                        <a:latin typeface="+mn-lt"/>
                        <a:ea typeface="Tahoma" panose="020B0604030504040204" pitchFamily="34" charset="0"/>
                        <a:cs typeface="Arial" panose="020B0604020202020204" pitchFamily="34" charset="0"/>
                      </a:endParaRPr>
                    </a:p>
                  </a:txBody>
                  <a:tcPr marL="68580" marR="68580" marT="0" marB="0"/>
                </a:tc>
                <a:extLst>
                  <a:ext uri="{0D108BD9-81ED-4DB2-BD59-A6C34878D82A}">
                    <a16:rowId xmlns:a16="http://schemas.microsoft.com/office/drawing/2014/main" val="2724728721"/>
                  </a:ext>
                </a:extLst>
              </a:tr>
            </a:tbl>
          </a:graphicData>
        </a:graphic>
      </p:graphicFrame>
      <p:graphicFrame>
        <p:nvGraphicFramePr>
          <p:cNvPr id="16" name="Table 15">
            <a:extLst>
              <a:ext uri="{FF2B5EF4-FFF2-40B4-BE49-F238E27FC236}">
                <a16:creationId xmlns:a16="http://schemas.microsoft.com/office/drawing/2014/main" id="{DED404B7-47B1-4452-56D3-A7250FD8BA7A}"/>
              </a:ext>
            </a:extLst>
          </p:cNvPr>
          <p:cNvGraphicFramePr>
            <a:graphicFrameLocks noGrp="1"/>
          </p:cNvGraphicFramePr>
          <p:nvPr>
            <p:extLst>
              <p:ext uri="{D42A27DB-BD31-4B8C-83A1-F6EECF244321}">
                <p14:modId xmlns:p14="http://schemas.microsoft.com/office/powerpoint/2010/main" val="2192852240"/>
              </p:ext>
            </p:extLst>
          </p:nvPr>
        </p:nvGraphicFramePr>
        <p:xfrm>
          <a:off x="7154857" y="12194591"/>
          <a:ext cx="9833379" cy="4450080"/>
        </p:xfrm>
        <a:graphic>
          <a:graphicData uri="http://schemas.openxmlformats.org/drawingml/2006/table">
            <a:tbl>
              <a:tblPr firstRow="1" firstCol="1" bandRow="1"/>
              <a:tblGrid>
                <a:gridCol w="2013618">
                  <a:extLst>
                    <a:ext uri="{9D8B030D-6E8A-4147-A177-3AD203B41FA5}">
                      <a16:colId xmlns:a16="http://schemas.microsoft.com/office/drawing/2014/main" val="3391274475"/>
                    </a:ext>
                  </a:extLst>
                </a:gridCol>
                <a:gridCol w="4010534">
                  <a:extLst>
                    <a:ext uri="{9D8B030D-6E8A-4147-A177-3AD203B41FA5}">
                      <a16:colId xmlns:a16="http://schemas.microsoft.com/office/drawing/2014/main" val="1335613550"/>
                    </a:ext>
                  </a:extLst>
                </a:gridCol>
                <a:gridCol w="3809227">
                  <a:extLst>
                    <a:ext uri="{9D8B030D-6E8A-4147-A177-3AD203B41FA5}">
                      <a16:colId xmlns:a16="http://schemas.microsoft.com/office/drawing/2014/main" val="1205946187"/>
                    </a:ext>
                  </a:extLst>
                </a:gridCol>
              </a:tblGrid>
              <a:tr h="195372">
                <a:tc>
                  <a:txBody>
                    <a:bodyPr/>
                    <a:lstStyle/>
                    <a:p>
                      <a:pPr marL="0" marR="73025" algn="ctr">
                        <a:buNone/>
                      </a:pPr>
                      <a:r>
                        <a:rPr lang="vi-VN" sz="1600" b="1" dirty="0">
                          <a:solidFill>
                            <a:srgbClr val="FFFFFF"/>
                          </a:solidFill>
                          <a:effectLst/>
                          <a:latin typeface="+mn-lt"/>
                          <a:ea typeface="Calibri" panose="020F0502020204030204" pitchFamily="34" charset="0"/>
                          <a:cs typeface="Arial" panose="020B0604020202020204" pitchFamily="34" charset="0"/>
                        </a:rPr>
                        <a:t>Regulation</a:t>
                      </a:r>
                      <a:endParaRPr lang="en-US" sz="1600" b="1" dirty="0">
                        <a:effectLst/>
                        <a:latin typeface="+mn-lt"/>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73025" algn="ctr">
                        <a:buNone/>
                      </a:pPr>
                      <a:r>
                        <a:rPr lang="vi-VN" sz="1600" b="1" dirty="0">
                          <a:solidFill>
                            <a:srgbClr val="FFFFFF"/>
                          </a:solidFill>
                          <a:effectLst/>
                          <a:latin typeface="+mn-lt"/>
                          <a:ea typeface="Calibri" panose="020F0502020204030204" pitchFamily="34" charset="0"/>
                          <a:cs typeface="Arial" panose="020B0604020202020204" pitchFamily="34" charset="0"/>
                        </a:rPr>
                        <a:t>Description</a:t>
                      </a:r>
                      <a:endParaRPr lang="en-US" sz="1600" dirty="0">
                        <a:effectLst/>
                        <a:latin typeface="+mn-lt"/>
                        <a:ea typeface="Calibri" panose="020F0502020204030204" pitchFamily="34" charset="0"/>
                        <a:cs typeface="Arial" panose="020B0604020202020204" pitchFamily="34" charset="0"/>
                      </a:endParaRPr>
                    </a:p>
                  </a:txBody>
                  <a:tcPr marL="68580" marR="68580" marT="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73025" algn="ctr">
                        <a:buNone/>
                      </a:pPr>
                      <a:r>
                        <a:rPr lang="en-US" sz="1600" b="1" dirty="0">
                          <a:solidFill>
                            <a:schemeClr val="bg1"/>
                          </a:solidFill>
                          <a:effectLst/>
                          <a:latin typeface="+mn-lt"/>
                          <a:ea typeface="Calibri" panose="020F0502020204030204" pitchFamily="34" charset="0"/>
                          <a:cs typeface="Arial" panose="020B0604020202020204" pitchFamily="34" charset="0"/>
                        </a:rPr>
                        <a:t>Impact</a:t>
                      </a:r>
                    </a:p>
                  </a:txBody>
                  <a:tcPr marL="68580" marR="68580" marT="0" marB="0" anchor="ctr">
                    <a:lnL w="12700" cap="flat" cmpd="sng" algn="ctr">
                      <a:solidFill>
                        <a:srgbClr val="E1F4F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956026448"/>
                  </a:ext>
                </a:extLst>
              </a:tr>
              <a:tr h="1202468">
                <a:tc>
                  <a:txBody>
                    <a:bodyPr/>
                    <a:lstStyle/>
                    <a:p>
                      <a:pPr marL="0" marR="73025">
                        <a:buNone/>
                      </a:pPr>
                      <a:r>
                        <a:rPr lang="en-US" sz="1400" b="1" dirty="0">
                          <a:solidFill>
                            <a:srgbClr val="093461"/>
                          </a:solidFill>
                        </a:rPr>
                        <a:t>Capital Markets Efficiency Promotion Act (CMEPA)</a:t>
                      </a:r>
                      <a:endParaRPr lang="vi-VN" sz="1200" b="1" dirty="0">
                        <a:solidFill>
                          <a:srgbClr val="093461"/>
                        </a:solidFill>
                        <a:effectLst/>
                        <a:latin typeface="+mn-lt"/>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73025" lvl="0" indent="-342900">
                        <a:spcBef>
                          <a:spcPts val="1140"/>
                        </a:spcBef>
                        <a:buFont typeface="Symbol" panose="05050102010706020507" pitchFamily="18" charset="2"/>
                        <a:buChar char=""/>
                      </a:pPr>
                      <a:r>
                        <a:rPr lang="en-US" sz="1200" b="0" dirty="0">
                          <a:effectLst/>
                          <a:latin typeface="+mn-lt"/>
                          <a:ea typeface="Tahoma" panose="020B0604030504040204" pitchFamily="34" charset="0"/>
                          <a:cs typeface="Arial" panose="020B0604020202020204" pitchFamily="34" charset="0"/>
                        </a:rPr>
                        <a:t>Reduces Documentary Stamp Tax on debt issuances and </a:t>
                      </a:r>
                      <a:r>
                        <a:rPr lang="en-US" sz="1200" b="0" dirty="0" err="1">
                          <a:effectLst/>
                          <a:latin typeface="+mn-lt"/>
                          <a:ea typeface="Tahoma" panose="020B0604030504040204" pitchFamily="34" charset="0"/>
                          <a:cs typeface="Arial" panose="020B0604020202020204" pitchFamily="34" charset="0"/>
                        </a:rPr>
                        <a:t>harmonises</a:t>
                      </a:r>
                      <a:r>
                        <a:rPr lang="en-US" sz="1200" b="0" dirty="0">
                          <a:effectLst/>
                          <a:latin typeface="+mn-lt"/>
                          <a:ea typeface="Tahoma" panose="020B0604030504040204" pitchFamily="34" charset="0"/>
                          <a:cs typeface="Arial" panose="020B0604020202020204" pitchFamily="34" charset="0"/>
                        </a:rPr>
                        <a:t> tax treatment across asset classes; pairs with the Stock Transaction Tax cut from 0.6% → 0.1% on the equity side. Currently the 0.75% DST is the single largest line item in the ~1–2% all-in cost of issuing a PH corporate bond.</a:t>
                      </a:r>
                    </a:p>
                  </a:txBody>
                  <a:tcPr marL="68580" marR="68580" marT="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73025" lvl="0" indent="-342900">
                        <a:spcBef>
                          <a:spcPts val="1140"/>
                        </a:spcBef>
                        <a:buFont typeface="Symbol" panose="05050102010706020507" pitchFamily="18" charset="2"/>
                        <a:buChar char=""/>
                      </a:pPr>
                      <a:r>
                        <a:rPr lang="en-US" sz="1200" b="0" dirty="0">
                          <a:effectLst/>
                          <a:latin typeface="+mn-lt"/>
                          <a:ea typeface="Tahoma" panose="020B0604030504040204" pitchFamily="34" charset="0"/>
                          <a:cs typeface="Arial" panose="020B0604020202020204" pitchFamily="34" charset="0"/>
                        </a:rPr>
                        <a:t>Materially lowers issuance friction, particularly for repeat (shelf) issuers and smaller deal sizes. Closes part of the cost gap vs bilateral bank loans (currently the default funding choice for conglomerates) and aligns PH with Indonesia / Singapore / Malaysia where issuance taxes are nominal or zero.</a:t>
                      </a:r>
                    </a:p>
                  </a:txBody>
                  <a:tcPr marL="68580" marR="68580" marT="0" marB="0" anchor="ctr">
                    <a:lnL w="12700" cap="flat" cmpd="sng" algn="ctr">
                      <a:solidFill>
                        <a:srgbClr val="E1F4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437343"/>
                  </a:ext>
                </a:extLst>
              </a:tr>
              <a:tr h="1266429">
                <a:tc>
                  <a:txBody>
                    <a:bodyPr/>
                    <a:lstStyle/>
                    <a:p>
                      <a:pPr marL="0" marR="73025">
                        <a:buNone/>
                      </a:pPr>
                      <a:r>
                        <a:rPr lang="en-US" sz="1400" b="1" dirty="0">
                          <a:solidFill>
                            <a:srgbClr val="093461"/>
                          </a:solidFill>
                        </a:rPr>
                        <a:t>SEC Shelf-Registration Reform &amp; SEC Office Order No. 125 (Feb 2024)</a:t>
                      </a:r>
                      <a:endParaRPr lang="en-US" sz="1200" b="1" dirty="0">
                        <a:solidFill>
                          <a:srgbClr val="093461"/>
                        </a:solidFill>
                        <a:effectLst/>
                        <a:latin typeface="+mn-lt"/>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73025" lvl="0" indent="-342900">
                        <a:spcBef>
                          <a:spcPts val="1140"/>
                        </a:spcBef>
                        <a:buFont typeface="Symbol" panose="05050102010706020507" pitchFamily="18" charset="2"/>
                        <a:buChar char=""/>
                      </a:pPr>
                      <a:r>
                        <a:rPr lang="en-US" sz="1200" b="0" dirty="0">
                          <a:effectLst/>
                          <a:latin typeface="+mn-lt"/>
                          <a:ea typeface="Tahoma" panose="020B0604030504040204" pitchFamily="34" charset="0"/>
                          <a:cs typeface="Arial" panose="020B0604020202020204" pitchFamily="34" charset="0"/>
                        </a:rPr>
                        <a:t>SEC project to overhaul the shelf-registration framework; allows filing/registration without immediate issuance (international best practice; PH currently requires an initial issuance at </a:t>
                      </a:r>
                      <a:r>
                        <a:rPr lang="en-US" sz="1200" b="0" dirty="0" err="1">
                          <a:effectLst/>
                          <a:latin typeface="+mn-lt"/>
                          <a:ea typeface="Tahoma" panose="020B0604030504040204" pitchFamily="34" charset="0"/>
                          <a:cs typeface="Arial" panose="020B0604020202020204" pitchFamily="34" charset="0"/>
                        </a:rPr>
                        <a:t>programme</a:t>
                      </a:r>
                      <a:r>
                        <a:rPr lang="en-US" sz="1200" b="0" dirty="0">
                          <a:effectLst/>
                          <a:latin typeface="+mn-lt"/>
                          <a:ea typeface="Tahoma" panose="020B0604030504040204" pitchFamily="34" charset="0"/>
                          <a:cs typeface="Arial" panose="020B0604020202020204" pitchFamily="34" charset="0"/>
                        </a:rPr>
                        <a:t> registration). Office Order No. 125 aimed at compressing the 45-day SEC approval window (market participants currently report up to 60 days; full process 2–3 months end-to-end).</a:t>
                      </a:r>
                    </a:p>
                  </a:txBody>
                  <a:tcPr marL="68580" marR="68580" marT="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73025" lvl="0" indent="-342900">
                        <a:spcBef>
                          <a:spcPts val="1140"/>
                        </a:spcBef>
                        <a:buFont typeface="Symbol" panose="05050102010706020507" pitchFamily="18" charset="2"/>
                        <a:buChar char=""/>
                      </a:pPr>
                      <a:r>
                        <a:rPr lang="en-US" sz="1200" b="0" dirty="0">
                          <a:effectLst/>
                          <a:latin typeface="+mn-lt"/>
                          <a:ea typeface="Tahoma" panose="020B0604030504040204" pitchFamily="34" charset="0"/>
                          <a:cs typeface="Arial" panose="020B0604020202020204" pitchFamily="34" charset="0"/>
                        </a:rPr>
                        <a:t>Restores time-to-market competitiveness vs bank loans (which close in weeks). Critical for serial issuers who need to time markets, and for foreign DFIs that need predictable execution windows for blended-finance instruments. Removes a peculiar PH-specific friction not present in regional peers.</a:t>
                      </a:r>
                    </a:p>
                  </a:txBody>
                  <a:tcPr marL="68580" marR="68580" marT="0" marB="0" anchor="ctr">
                    <a:lnL w="12700" cap="flat" cmpd="sng" algn="ctr">
                      <a:solidFill>
                        <a:srgbClr val="E1F4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8643217"/>
                  </a:ext>
                </a:extLst>
              </a:tr>
              <a:tr h="747763">
                <a:tc>
                  <a:txBody>
                    <a:bodyPr/>
                    <a:lstStyle/>
                    <a:p>
                      <a:pPr marL="0" marR="73025">
                        <a:buNone/>
                      </a:pPr>
                      <a:r>
                        <a:rPr lang="en-US" sz="1400" b="1" dirty="0">
                          <a:solidFill>
                            <a:srgbClr val="093461"/>
                          </a:solidFill>
                        </a:rPr>
                        <a:t>SEC Memorandum Circular No. 12 (Series of 2018): ASEAN Green, Social and Sustainability Bond Standards</a:t>
                      </a:r>
                      <a:endParaRPr lang="en-US" sz="1200" b="1" dirty="0">
                        <a:solidFill>
                          <a:srgbClr val="093461"/>
                        </a:solidFill>
                        <a:effectLst/>
                        <a:latin typeface="+mn-lt"/>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73025" lvl="0" indent="-342900">
                        <a:spcBef>
                          <a:spcPts val="1140"/>
                        </a:spcBef>
                        <a:buFont typeface="Symbol" panose="05050102010706020507" pitchFamily="18" charset="2"/>
                        <a:buChar char=""/>
                      </a:pPr>
                      <a:r>
                        <a:rPr lang="en-US" sz="1200" b="0" dirty="0">
                          <a:effectLst/>
                          <a:latin typeface="+mn-lt"/>
                          <a:ea typeface="Tahoma" panose="020B0604030504040204" pitchFamily="34" charset="0"/>
                          <a:cs typeface="Arial" panose="020B0604020202020204" pitchFamily="34" charset="0"/>
                        </a:rPr>
                        <a:t>Formal adoption of the ASEAN GSS Bond Standards by SEC, complemented by BSP sustainable-finance guidance. Transitioned the PH thematic-bond market from "purely voluntary" to "standard-aligned."</a:t>
                      </a:r>
                    </a:p>
                  </a:txBody>
                  <a:tcPr marL="68580" marR="68580" marT="0" marB="0" anchor="ctr">
                    <a:lnL w="12700" cap="flat" cmpd="sng" algn="ctr">
                      <a:solidFill>
                        <a:srgbClr val="E1F4FD"/>
                      </a:solidFill>
                      <a:prstDash val="solid"/>
                      <a:round/>
                      <a:headEnd type="none" w="med" len="med"/>
                      <a:tailEnd type="none" w="med" len="med"/>
                    </a:lnL>
                    <a:lnR w="12700" cap="flat" cmpd="sng" algn="ctr">
                      <a:solidFill>
                        <a:srgbClr val="E1F4FD"/>
                      </a:solid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73025" lvl="0" indent="-342900">
                        <a:spcBef>
                          <a:spcPts val="1140"/>
                        </a:spcBef>
                        <a:buFont typeface="Symbol" panose="05050102010706020507" pitchFamily="18" charset="2"/>
                        <a:buChar char=""/>
                      </a:pPr>
                      <a:r>
                        <a:rPr lang="en-US" sz="1200" b="0" dirty="0">
                          <a:effectLst/>
                          <a:latin typeface="+mn-lt"/>
                          <a:ea typeface="Tahoma" panose="020B0604030504040204" pitchFamily="34" charset="0"/>
                          <a:cs typeface="Arial" panose="020B0604020202020204" pitchFamily="34" charset="0"/>
                        </a:rPr>
                        <a:t>Outstanding sustainable bonds reached USD 11.3B at end-Q4 2024 (sustainability bonds = 83.2% of the total). Has anchored top-tier corporate frameworks; but 71% remains FX-denominated, reflecting still-shallow domestic peso GSS demand. Creates the regulatory plumbing for DFI anchor investments in thematic issuances.</a:t>
                      </a:r>
                    </a:p>
                  </a:txBody>
                  <a:tcPr marL="68580" marR="68580" marT="0" marB="0" anchor="ctr">
                    <a:lnL w="12700" cap="flat" cmpd="sng" algn="ctr">
                      <a:solidFill>
                        <a:srgbClr val="E1F4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E1F4FD"/>
                      </a:solidFill>
                      <a:prstDash val="solid"/>
                      <a:round/>
                      <a:headEnd type="none" w="med" len="med"/>
                      <a:tailEnd type="none" w="med" len="med"/>
                    </a:lnT>
                    <a:lnB w="12700" cap="flat" cmpd="sng" algn="ctr">
                      <a:solidFill>
                        <a:srgbClr val="E1F4F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5788359"/>
                  </a:ext>
                </a:extLst>
              </a:tr>
            </a:tbl>
          </a:graphicData>
        </a:graphic>
      </p:graphicFrame>
      <p:sp>
        <p:nvSpPr>
          <p:cNvPr id="5" name="TextBox 4">
            <a:extLst>
              <a:ext uri="{FF2B5EF4-FFF2-40B4-BE49-F238E27FC236}">
                <a16:creationId xmlns:a16="http://schemas.microsoft.com/office/drawing/2014/main" id="{D6B01894-DCC0-B946-2879-06E66B23224D}"/>
              </a:ext>
            </a:extLst>
          </p:cNvPr>
          <p:cNvSpPr txBox="1"/>
          <p:nvPr/>
        </p:nvSpPr>
        <p:spPr>
          <a:xfrm>
            <a:off x="730426" y="5463545"/>
            <a:ext cx="9687015" cy="307777"/>
          </a:xfrm>
          <a:prstGeom prst="rect">
            <a:avLst/>
          </a:prstGeom>
          <a:noFill/>
        </p:spPr>
        <p:txBody>
          <a:bodyPr wrap="square" rtlCol="0">
            <a:spAutoFit/>
          </a:bodyPr>
          <a:lstStyle/>
          <a:p>
            <a:pPr algn="l"/>
            <a:r>
              <a:rPr lang="en-US" sz="1400" i="1" dirty="0">
                <a:solidFill>
                  <a:srgbClr val="292929"/>
                </a:solidFill>
                <a:latin typeface="+mn-lt"/>
              </a:rPr>
              <a:t>Source: </a:t>
            </a:r>
            <a:r>
              <a:rPr lang="en-US" sz="1400" i="1" dirty="0" err="1">
                <a:solidFill>
                  <a:srgbClr val="292929"/>
                </a:solidFill>
                <a:latin typeface="+mn-lt"/>
              </a:rPr>
              <a:t>AsianBondsOnline</a:t>
            </a:r>
            <a:r>
              <a:rPr lang="en-US" sz="1400" i="1" dirty="0">
                <a:solidFill>
                  <a:srgbClr val="292929"/>
                </a:solidFill>
                <a:latin typeface="+mn-lt"/>
              </a:rPr>
              <a:t> (ADB), Ipsos Analysis</a:t>
            </a:r>
            <a:endParaRPr lang="en-PH" sz="1400" i="1" dirty="0">
              <a:solidFill>
                <a:srgbClr val="292929"/>
              </a:solidFill>
              <a:latin typeface="+mn-lt"/>
            </a:endParaRPr>
          </a:p>
        </p:txBody>
      </p:sp>
      <p:sp>
        <p:nvSpPr>
          <p:cNvPr id="18" name="TextBox 17">
            <a:extLst>
              <a:ext uri="{FF2B5EF4-FFF2-40B4-BE49-F238E27FC236}">
                <a16:creationId xmlns:a16="http://schemas.microsoft.com/office/drawing/2014/main" id="{0CC7B026-3D23-408F-EB51-A7BD361D69AF}"/>
              </a:ext>
            </a:extLst>
          </p:cNvPr>
          <p:cNvSpPr txBox="1"/>
          <p:nvPr/>
        </p:nvSpPr>
        <p:spPr>
          <a:xfrm>
            <a:off x="9017260" y="5415499"/>
            <a:ext cx="9687015" cy="307777"/>
          </a:xfrm>
          <a:prstGeom prst="rect">
            <a:avLst/>
          </a:prstGeom>
          <a:noFill/>
        </p:spPr>
        <p:txBody>
          <a:bodyPr wrap="square" rtlCol="0">
            <a:spAutoFit/>
          </a:bodyPr>
          <a:lstStyle/>
          <a:p>
            <a:pPr algn="l"/>
            <a:r>
              <a:rPr lang="en-US" sz="1400" i="1" dirty="0">
                <a:solidFill>
                  <a:srgbClr val="292929"/>
                </a:solidFill>
                <a:latin typeface="+mn-lt"/>
              </a:rPr>
              <a:t>Source: </a:t>
            </a:r>
            <a:r>
              <a:rPr lang="en-US" sz="1400" i="1" dirty="0" err="1">
                <a:solidFill>
                  <a:srgbClr val="292929"/>
                </a:solidFill>
                <a:latin typeface="+mn-lt"/>
              </a:rPr>
              <a:t>AsianBondsOnline</a:t>
            </a:r>
            <a:r>
              <a:rPr lang="en-US" sz="1400" i="1" dirty="0">
                <a:solidFill>
                  <a:srgbClr val="292929"/>
                </a:solidFill>
                <a:latin typeface="+mn-lt"/>
              </a:rPr>
              <a:t> (ADB), Ipsos Analysis</a:t>
            </a:r>
            <a:endParaRPr lang="en-PH" sz="1400" i="1" dirty="0">
              <a:solidFill>
                <a:srgbClr val="292929"/>
              </a:solidFill>
              <a:latin typeface="+mn-lt"/>
            </a:endParaRPr>
          </a:p>
        </p:txBody>
      </p:sp>
      <p:sp>
        <p:nvSpPr>
          <p:cNvPr id="21" name="Text Placeholder 20">
            <a:extLst>
              <a:ext uri="{FF2B5EF4-FFF2-40B4-BE49-F238E27FC236}">
                <a16:creationId xmlns:a16="http://schemas.microsoft.com/office/drawing/2014/main" id="{030F2DB6-160D-EA6B-16F0-867EA952FF7F}"/>
              </a:ext>
            </a:extLst>
          </p:cNvPr>
          <p:cNvSpPr>
            <a:spLocks noGrp="1"/>
          </p:cNvSpPr>
          <p:nvPr>
            <p:ph type="body" sz="quarter" idx="14"/>
          </p:nvPr>
        </p:nvSpPr>
        <p:spPr>
          <a:xfrm>
            <a:off x="848823" y="6098517"/>
            <a:ext cx="16486754" cy="3551971"/>
          </a:xfrm>
        </p:spPr>
        <p:txBody>
          <a:bodyPr/>
          <a:lstStyle/>
          <a:p>
            <a:pPr>
              <a:lnSpc>
                <a:spcPct val="114000"/>
              </a:lnSpc>
              <a:spcBef>
                <a:spcPts val="300"/>
              </a:spcBef>
              <a:spcAft>
                <a:spcPts val="300"/>
              </a:spcAft>
            </a:pPr>
            <a:r>
              <a:rPr lang="en-US" b="1" dirty="0"/>
              <a:t>The Philippine corporate bond market has experienced a significant contraction in recent years</a:t>
            </a:r>
            <a:r>
              <a:rPr lang="en-US" dirty="0"/>
              <a:t>. This contraction is largely driven by a high-interest-rate environment that has pushed top-tier corporate issuers back toward the loan market, where they can negotiate more flexible terms with banks.</a:t>
            </a:r>
          </a:p>
          <a:p>
            <a:pPr>
              <a:lnSpc>
                <a:spcPct val="114000"/>
              </a:lnSpc>
              <a:spcBef>
                <a:spcPts val="300"/>
              </a:spcBef>
              <a:spcAft>
                <a:spcPts val="300"/>
              </a:spcAft>
            </a:pPr>
            <a:r>
              <a:rPr lang="en-US" b="1" dirty="0"/>
              <a:t>The market is </a:t>
            </a:r>
            <a:r>
              <a:rPr lang="en-US" b="1" dirty="0" err="1"/>
              <a:t>characterised</a:t>
            </a:r>
            <a:r>
              <a:rPr lang="en-US" b="1" dirty="0"/>
              <a:t> by a strong concentration in Banking and Real Estate</a:t>
            </a:r>
            <a:r>
              <a:rPr lang="en-US" dirty="0"/>
              <a:t>, highlighting a structural barrier. Also, the issuance is heavily skewed toward short- and medium-term maturities, limiting the market’s capacity to fund long-term infrastructure.</a:t>
            </a:r>
          </a:p>
          <a:p>
            <a:pPr>
              <a:lnSpc>
                <a:spcPct val="114000"/>
              </a:lnSpc>
              <a:spcBef>
                <a:spcPts val="300"/>
              </a:spcBef>
              <a:spcAft>
                <a:spcPts val="300"/>
              </a:spcAft>
            </a:pPr>
            <a:r>
              <a:rPr lang="en-US" dirty="0"/>
              <a:t>However, </a:t>
            </a:r>
            <a:r>
              <a:rPr lang="en-US" b="1" dirty="0"/>
              <a:t>the sustainable bond market remains the most developed segment of sustainable finance </a:t>
            </a:r>
            <a:r>
              <a:rPr lang="en-US" dirty="0"/>
              <a:t>in the Philippines, driven by the country’s advancement in the energy transition. As of end of 2025, outstanding sustainable bonds reached USD 16 billion, growing 42% YoY, coming from both public (47%)  and private (53%) sectors.</a:t>
            </a:r>
          </a:p>
        </p:txBody>
      </p:sp>
      <p:graphicFrame>
        <p:nvGraphicFramePr>
          <p:cNvPr id="22" name="Chart 21">
            <a:extLst>
              <a:ext uri="{FF2B5EF4-FFF2-40B4-BE49-F238E27FC236}">
                <a16:creationId xmlns:a16="http://schemas.microsoft.com/office/drawing/2014/main" id="{10C5C80F-C551-419D-D664-6656C21EA769}"/>
              </a:ext>
            </a:extLst>
          </p:cNvPr>
          <p:cNvGraphicFramePr/>
          <p:nvPr>
            <p:extLst>
              <p:ext uri="{D42A27DB-BD31-4B8C-83A1-F6EECF244321}">
                <p14:modId xmlns:p14="http://schemas.microsoft.com/office/powerpoint/2010/main" val="3190582081"/>
              </p:ext>
            </p:extLst>
          </p:nvPr>
        </p:nvGraphicFramePr>
        <p:xfrm>
          <a:off x="987643" y="2001277"/>
          <a:ext cx="7772400" cy="37489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5270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9F586-2EAF-CC92-CCE9-E613F46F33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0DB6CB-0C34-8720-327F-8AF57958BBEA}"/>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sp>
        <p:nvSpPr>
          <p:cNvPr id="7" name="Text Placeholder 6">
            <a:extLst>
              <a:ext uri="{FF2B5EF4-FFF2-40B4-BE49-F238E27FC236}">
                <a16:creationId xmlns:a16="http://schemas.microsoft.com/office/drawing/2014/main" id="{57382E66-C3CD-DB28-2E6D-C2E91ECDDFDF}"/>
              </a:ext>
            </a:extLst>
          </p:cNvPr>
          <p:cNvSpPr>
            <a:spLocks noGrp="1"/>
          </p:cNvSpPr>
          <p:nvPr>
            <p:ph type="body" sz="quarter" idx="17"/>
          </p:nvPr>
        </p:nvSpPr>
        <p:spPr/>
        <p:txBody>
          <a:bodyPr/>
          <a:lstStyle/>
          <a:p>
            <a:r>
              <a:rPr lang="en-US" dirty="0"/>
              <a:t>2.1 Philippines – Investor Landscape</a:t>
            </a:r>
          </a:p>
        </p:txBody>
      </p:sp>
      <p:sp>
        <p:nvSpPr>
          <p:cNvPr id="8" name="Text Placeholder 7">
            <a:extLst>
              <a:ext uri="{FF2B5EF4-FFF2-40B4-BE49-F238E27FC236}">
                <a16:creationId xmlns:a16="http://schemas.microsoft.com/office/drawing/2014/main" id="{65A1EC0E-341C-7CFB-109F-11F4D8BC7986}"/>
              </a:ext>
            </a:extLst>
          </p:cNvPr>
          <p:cNvSpPr>
            <a:spLocks noGrp="1"/>
          </p:cNvSpPr>
          <p:nvPr>
            <p:ph type="body" sz="quarter" idx="18"/>
          </p:nvPr>
        </p:nvSpPr>
        <p:spPr>
          <a:xfrm>
            <a:off x="2162177" y="621266"/>
            <a:ext cx="13725523" cy="830543"/>
          </a:xfrm>
        </p:spPr>
        <p:txBody>
          <a:bodyPr/>
          <a:lstStyle/>
          <a:p>
            <a:r>
              <a:rPr lang="en-US" sz="2000" dirty="0"/>
              <a:t>The equity market is largely held by family conglomerates; foreign investors drive trading flow despite small ownership</a:t>
            </a:r>
          </a:p>
        </p:txBody>
      </p:sp>
      <p:sp>
        <p:nvSpPr>
          <p:cNvPr id="4" name="Text Placeholder 3">
            <a:extLst>
              <a:ext uri="{FF2B5EF4-FFF2-40B4-BE49-F238E27FC236}">
                <a16:creationId xmlns:a16="http://schemas.microsoft.com/office/drawing/2014/main" id="{D959777C-69A3-35FB-4AC8-6D5A7493A67E}"/>
              </a:ext>
            </a:extLst>
          </p:cNvPr>
          <p:cNvSpPr>
            <a:spLocks noGrp="1"/>
          </p:cNvSpPr>
          <p:nvPr>
            <p:ph type="body" sz="quarter" idx="10"/>
          </p:nvPr>
        </p:nvSpPr>
        <p:spPr>
          <a:xfrm>
            <a:off x="813601" y="1962122"/>
            <a:ext cx="7338178" cy="485776"/>
          </a:xfrm>
        </p:spPr>
        <p:txBody>
          <a:bodyPr/>
          <a:lstStyle/>
          <a:p>
            <a:r>
              <a:rPr lang="vi-VN" sz="2000" dirty="0"/>
              <a:t>Chart </a:t>
            </a:r>
            <a:r>
              <a:rPr lang="en-US" sz="2000" dirty="0"/>
              <a:t>24</a:t>
            </a:r>
            <a:r>
              <a:rPr lang="vi-VN" sz="2000" dirty="0"/>
              <a:t>: </a:t>
            </a:r>
            <a:r>
              <a:rPr lang="en-US" sz="2000" dirty="0"/>
              <a:t>Ownership structure on Philippine equity market (2024)</a:t>
            </a:r>
          </a:p>
        </p:txBody>
      </p:sp>
      <p:graphicFrame>
        <p:nvGraphicFramePr>
          <p:cNvPr id="9" name="Chart 8">
            <a:extLst>
              <a:ext uri="{FF2B5EF4-FFF2-40B4-BE49-F238E27FC236}">
                <a16:creationId xmlns:a16="http://schemas.microsoft.com/office/drawing/2014/main" id="{BB39AD24-B036-B0CD-4216-35D54BCAFDD9}"/>
              </a:ext>
            </a:extLst>
          </p:cNvPr>
          <p:cNvGraphicFramePr/>
          <p:nvPr>
            <p:extLst>
              <p:ext uri="{D42A27DB-BD31-4B8C-83A1-F6EECF244321}">
                <p14:modId xmlns:p14="http://schemas.microsoft.com/office/powerpoint/2010/main" val="751050851"/>
              </p:ext>
            </p:extLst>
          </p:nvPr>
        </p:nvGraphicFramePr>
        <p:xfrm>
          <a:off x="1428750" y="2647515"/>
          <a:ext cx="5750263" cy="451052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Placeholder 5">
            <a:extLst>
              <a:ext uri="{FF2B5EF4-FFF2-40B4-BE49-F238E27FC236}">
                <a16:creationId xmlns:a16="http://schemas.microsoft.com/office/drawing/2014/main" id="{C95CB553-C7A6-501F-FCA2-3918AA2CD536}"/>
              </a:ext>
            </a:extLst>
          </p:cNvPr>
          <p:cNvSpPr>
            <a:spLocks noGrp="1"/>
          </p:cNvSpPr>
          <p:nvPr>
            <p:ph type="body" sz="quarter" idx="14"/>
          </p:nvPr>
        </p:nvSpPr>
        <p:spPr>
          <a:xfrm>
            <a:off x="838303" y="8225988"/>
            <a:ext cx="16486754" cy="1594217"/>
          </a:xfrm>
        </p:spPr>
        <p:txBody>
          <a:bodyPr/>
          <a:lstStyle/>
          <a:p>
            <a:r>
              <a:rPr lang="en-US" dirty="0"/>
              <a:t>The Philippines has virtually no listed SOEs, despite the significant economic footprint of government-owned corporations.</a:t>
            </a:r>
          </a:p>
          <a:p>
            <a:r>
              <a:rPr lang="en-US" dirty="0"/>
              <a:t>“Others” is overwhelmingly closely held by Family-controlled conglomerate corporate holdings with a buy-and-hold orientation alongside strategic individual / family owners and domestic free-float.</a:t>
            </a:r>
          </a:p>
        </p:txBody>
      </p:sp>
      <p:graphicFrame>
        <p:nvGraphicFramePr>
          <p:cNvPr id="16" name="Chart 15">
            <a:extLst>
              <a:ext uri="{FF2B5EF4-FFF2-40B4-BE49-F238E27FC236}">
                <a16:creationId xmlns:a16="http://schemas.microsoft.com/office/drawing/2014/main" id="{8C9ECAD4-AA79-5367-CFE8-391FEB77D764}"/>
              </a:ext>
            </a:extLst>
          </p:cNvPr>
          <p:cNvGraphicFramePr/>
          <p:nvPr>
            <p:extLst>
              <p:ext uri="{D42A27DB-BD31-4B8C-83A1-F6EECF244321}">
                <p14:modId xmlns:p14="http://schemas.microsoft.com/office/powerpoint/2010/main" val="3451220273"/>
              </p:ext>
            </p:extLst>
          </p:nvPr>
        </p:nvGraphicFramePr>
        <p:xfrm>
          <a:off x="8492366" y="2506429"/>
          <a:ext cx="9164033" cy="5177318"/>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Placeholder 3">
            <a:extLst>
              <a:ext uri="{FF2B5EF4-FFF2-40B4-BE49-F238E27FC236}">
                <a16:creationId xmlns:a16="http://schemas.microsoft.com/office/drawing/2014/main" id="{4CDD2E5F-356F-9C35-5CB6-E8B615DB1F83}"/>
              </a:ext>
            </a:extLst>
          </p:cNvPr>
          <p:cNvSpPr txBox="1">
            <a:spLocks/>
          </p:cNvSpPr>
          <p:nvPr/>
        </p:nvSpPr>
        <p:spPr>
          <a:xfrm>
            <a:off x="8714584" y="1805556"/>
            <a:ext cx="7338178" cy="55911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vi-VN" sz="2000" dirty="0"/>
              <a:t>Chart </a:t>
            </a:r>
            <a:r>
              <a:rPr lang="en-US" sz="2000" dirty="0"/>
              <a:t>25</a:t>
            </a:r>
            <a:r>
              <a:rPr lang="vi-VN" sz="2000" dirty="0"/>
              <a:t>: </a:t>
            </a:r>
            <a:r>
              <a:rPr lang="en-US" sz="2000" dirty="0"/>
              <a:t>Net Foreign Capital Flow on PSE</a:t>
            </a:r>
          </a:p>
        </p:txBody>
      </p:sp>
      <p:sp>
        <p:nvSpPr>
          <p:cNvPr id="2" name="TextBox 1">
            <a:extLst>
              <a:ext uri="{FF2B5EF4-FFF2-40B4-BE49-F238E27FC236}">
                <a16:creationId xmlns:a16="http://schemas.microsoft.com/office/drawing/2014/main" id="{A325E21A-F0E5-66C0-B9D6-5DFF0763A58E}"/>
              </a:ext>
            </a:extLst>
          </p:cNvPr>
          <p:cNvSpPr txBox="1"/>
          <p:nvPr/>
        </p:nvSpPr>
        <p:spPr>
          <a:xfrm>
            <a:off x="705681" y="7700279"/>
            <a:ext cx="9687015" cy="307777"/>
          </a:xfrm>
          <a:prstGeom prst="rect">
            <a:avLst/>
          </a:prstGeom>
          <a:noFill/>
        </p:spPr>
        <p:txBody>
          <a:bodyPr wrap="square" rtlCol="0">
            <a:spAutoFit/>
          </a:bodyPr>
          <a:lstStyle/>
          <a:p>
            <a:pPr algn="l"/>
            <a:r>
              <a:rPr lang="en-US" sz="1400" i="1" dirty="0">
                <a:solidFill>
                  <a:srgbClr val="292929"/>
                </a:solidFill>
                <a:latin typeface="+mn-lt"/>
              </a:rPr>
              <a:t>Source: OECD Capital Market Review of the Philippines (2024), Ipsos Analysis</a:t>
            </a:r>
            <a:endParaRPr lang="en-PH" sz="1400" i="1" dirty="0">
              <a:solidFill>
                <a:srgbClr val="292929"/>
              </a:solidFill>
              <a:latin typeface="+mn-lt"/>
            </a:endParaRPr>
          </a:p>
        </p:txBody>
      </p:sp>
      <p:sp>
        <p:nvSpPr>
          <p:cNvPr id="5" name="TextBox 4">
            <a:extLst>
              <a:ext uri="{FF2B5EF4-FFF2-40B4-BE49-F238E27FC236}">
                <a16:creationId xmlns:a16="http://schemas.microsoft.com/office/drawing/2014/main" id="{72B90622-C414-D663-C765-BC0779E1C7E2}"/>
              </a:ext>
            </a:extLst>
          </p:cNvPr>
          <p:cNvSpPr txBox="1"/>
          <p:nvPr/>
        </p:nvSpPr>
        <p:spPr>
          <a:xfrm>
            <a:off x="9587487" y="7716812"/>
            <a:ext cx="9687015" cy="307777"/>
          </a:xfrm>
          <a:prstGeom prst="rect">
            <a:avLst/>
          </a:prstGeom>
          <a:noFill/>
        </p:spPr>
        <p:txBody>
          <a:bodyPr wrap="square" rtlCol="0">
            <a:spAutoFit/>
          </a:bodyPr>
          <a:lstStyle/>
          <a:p>
            <a:pPr algn="l"/>
            <a:r>
              <a:rPr lang="en-US" sz="1400" i="1" dirty="0">
                <a:solidFill>
                  <a:srgbClr val="292929"/>
                </a:solidFill>
                <a:latin typeface="+mn-lt"/>
              </a:rPr>
              <a:t>Source: Philippine Stock Exchange, Ipsos Analysis</a:t>
            </a:r>
            <a:endParaRPr lang="en-PH" sz="1400" i="1" dirty="0">
              <a:solidFill>
                <a:srgbClr val="292929"/>
              </a:solidFill>
              <a:latin typeface="+mn-lt"/>
            </a:endParaRPr>
          </a:p>
        </p:txBody>
      </p:sp>
    </p:spTree>
    <p:extLst>
      <p:ext uri="{BB962C8B-B14F-4D97-AF65-F5344CB8AC3E}">
        <p14:creationId xmlns:p14="http://schemas.microsoft.com/office/powerpoint/2010/main" val="1089058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225F-4FBD-0A1E-8EF5-FDB472CE4B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E39BE3-0479-21D1-8420-BA96FECEE51B}"/>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sp>
        <p:nvSpPr>
          <p:cNvPr id="7" name="Text Placeholder 6">
            <a:extLst>
              <a:ext uri="{FF2B5EF4-FFF2-40B4-BE49-F238E27FC236}">
                <a16:creationId xmlns:a16="http://schemas.microsoft.com/office/drawing/2014/main" id="{55149113-E8A4-8CC0-A56C-1DF7420B8CE2}"/>
              </a:ext>
            </a:extLst>
          </p:cNvPr>
          <p:cNvSpPr>
            <a:spLocks noGrp="1"/>
          </p:cNvSpPr>
          <p:nvPr>
            <p:ph type="body" sz="quarter" idx="17"/>
          </p:nvPr>
        </p:nvSpPr>
        <p:spPr/>
        <p:txBody>
          <a:bodyPr/>
          <a:lstStyle/>
          <a:p>
            <a:r>
              <a:rPr lang="en-US" dirty="0"/>
              <a:t>2.2 Philippines – Investor Landscape</a:t>
            </a:r>
          </a:p>
        </p:txBody>
      </p:sp>
      <p:sp>
        <p:nvSpPr>
          <p:cNvPr id="16" name="Text Placeholder 15">
            <a:extLst>
              <a:ext uri="{FF2B5EF4-FFF2-40B4-BE49-F238E27FC236}">
                <a16:creationId xmlns:a16="http://schemas.microsoft.com/office/drawing/2014/main" id="{E660EEA0-868B-2851-E520-1746FF4B33C5}"/>
              </a:ext>
            </a:extLst>
          </p:cNvPr>
          <p:cNvSpPr>
            <a:spLocks noGrp="1"/>
          </p:cNvSpPr>
          <p:nvPr>
            <p:ph type="body" sz="quarter" idx="10"/>
          </p:nvPr>
        </p:nvSpPr>
        <p:spPr/>
        <p:txBody>
          <a:bodyPr/>
          <a:lstStyle/>
          <a:p>
            <a:r>
              <a:rPr lang="vi-VN" sz="2000" dirty="0"/>
              <a:t>Chart </a:t>
            </a:r>
            <a:r>
              <a:rPr lang="en-US" sz="2000" dirty="0"/>
              <a:t>26</a:t>
            </a:r>
            <a:r>
              <a:rPr lang="vi-VN" sz="2000" dirty="0"/>
              <a:t>: </a:t>
            </a:r>
            <a:r>
              <a:rPr lang="en-US" sz="2000" dirty="0"/>
              <a:t>PH Institutional investors’ profiles</a:t>
            </a:r>
          </a:p>
        </p:txBody>
      </p:sp>
      <p:sp>
        <p:nvSpPr>
          <p:cNvPr id="8" name="Text Placeholder 7">
            <a:extLst>
              <a:ext uri="{FF2B5EF4-FFF2-40B4-BE49-F238E27FC236}">
                <a16:creationId xmlns:a16="http://schemas.microsoft.com/office/drawing/2014/main" id="{1EF167FF-0640-ADA5-A180-CCB345D45993}"/>
              </a:ext>
            </a:extLst>
          </p:cNvPr>
          <p:cNvSpPr>
            <a:spLocks noGrp="1"/>
          </p:cNvSpPr>
          <p:nvPr>
            <p:ph type="body" sz="quarter" idx="18"/>
          </p:nvPr>
        </p:nvSpPr>
        <p:spPr>
          <a:xfrm>
            <a:off x="2162177" y="822426"/>
            <a:ext cx="13104814" cy="376238"/>
          </a:xfrm>
        </p:spPr>
        <p:txBody>
          <a:bodyPr/>
          <a:lstStyle/>
          <a:p>
            <a:r>
              <a:rPr lang="en-US" dirty="0"/>
              <a:t>Institutions are structurally conservative and predominantly allocated to G-bonds and deposits</a:t>
            </a:r>
          </a:p>
        </p:txBody>
      </p:sp>
      <p:graphicFrame>
        <p:nvGraphicFramePr>
          <p:cNvPr id="18" name="Google Shape;4309;p181">
            <a:extLst>
              <a:ext uri="{FF2B5EF4-FFF2-40B4-BE49-F238E27FC236}">
                <a16:creationId xmlns:a16="http://schemas.microsoft.com/office/drawing/2014/main" id="{135BF4A4-60C8-EA8D-8513-D356B8D64C0D}"/>
              </a:ext>
            </a:extLst>
          </p:cNvPr>
          <p:cNvGraphicFramePr/>
          <p:nvPr>
            <p:extLst>
              <p:ext uri="{D42A27DB-BD31-4B8C-83A1-F6EECF244321}">
                <p14:modId xmlns:p14="http://schemas.microsoft.com/office/powerpoint/2010/main" val="890105310"/>
              </p:ext>
            </p:extLst>
          </p:nvPr>
        </p:nvGraphicFramePr>
        <p:xfrm>
          <a:off x="838303" y="2117785"/>
          <a:ext cx="16549074" cy="7695188"/>
        </p:xfrm>
        <a:graphic>
          <a:graphicData uri="http://schemas.openxmlformats.org/drawingml/2006/table">
            <a:tbl>
              <a:tblPr>
                <a:tableStyleId>{22838BEF-8BB2-4498-84A7-C5851F593DF1}</a:tableStyleId>
              </a:tblPr>
              <a:tblGrid>
                <a:gridCol w="2164333">
                  <a:extLst>
                    <a:ext uri="{9D8B030D-6E8A-4147-A177-3AD203B41FA5}">
                      <a16:colId xmlns:a16="http://schemas.microsoft.com/office/drawing/2014/main" val="20000"/>
                    </a:ext>
                  </a:extLst>
                </a:gridCol>
                <a:gridCol w="3498177">
                  <a:extLst>
                    <a:ext uri="{9D8B030D-6E8A-4147-A177-3AD203B41FA5}">
                      <a16:colId xmlns:a16="http://schemas.microsoft.com/office/drawing/2014/main" val="20001"/>
                    </a:ext>
                  </a:extLst>
                </a:gridCol>
                <a:gridCol w="4529137">
                  <a:extLst>
                    <a:ext uri="{9D8B030D-6E8A-4147-A177-3AD203B41FA5}">
                      <a16:colId xmlns:a16="http://schemas.microsoft.com/office/drawing/2014/main" val="20002"/>
                    </a:ext>
                  </a:extLst>
                </a:gridCol>
                <a:gridCol w="6357427">
                  <a:extLst>
                    <a:ext uri="{9D8B030D-6E8A-4147-A177-3AD203B41FA5}">
                      <a16:colId xmlns:a16="http://schemas.microsoft.com/office/drawing/2014/main" val="20003"/>
                    </a:ext>
                  </a:extLst>
                </a:gridCol>
              </a:tblGrid>
              <a:tr h="439678">
                <a:tc>
                  <a:txBody>
                    <a:bodyPr/>
                    <a:lstStyle/>
                    <a:p>
                      <a:pPr marL="0" marR="0" lvl="0" indent="0" algn="l" rtl="0">
                        <a:spcBef>
                          <a:spcPts val="0"/>
                        </a:spcBef>
                        <a:spcAft>
                          <a:spcPts val="0"/>
                        </a:spcAft>
                        <a:buNone/>
                      </a:pPr>
                      <a:endParaRPr sz="2000" b="1" i="0" u="none" strike="noStrike" cap="none" dirty="0">
                        <a:latin typeface="Roboto Light"/>
                        <a:ea typeface="Roboto Light"/>
                        <a:cs typeface="Roboto Light"/>
                        <a:sym typeface="Roboto Light"/>
                      </a:endParaRPr>
                    </a:p>
                  </a:txBody>
                  <a:tcPr marL="274314" marR="0" marT="0" marB="0" anchor="ctr">
                    <a:solidFill>
                      <a:srgbClr val="034EA2"/>
                    </a:solidFill>
                  </a:tcPr>
                </a:tc>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FFFFFF"/>
                          </a:solidFill>
                          <a:latin typeface="+mn-lt"/>
                          <a:ea typeface="+mn-ea"/>
                          <a:cs typeface="+mn-cs"/>
                          <a:sym typeface="Open Sans"/>
                        </a:rPr>
                        <a:t>Size/Allocation</a:t>
                      </a:r>
                      <a:endParaRPr sz="1800" b="1" i="0" u="none" strike="noStrike" cap="none" dirty="0">
                        <a:solidFill>
                          <a:srgbClr val="FFFFFF"/>
                        </a:solidFill>
                        <a:latin typeface="+mn-lt"/>
                        <a:ea typeface="+mn-ea"/>
                        <a:cs typeface="+mn-cs"/>
                        <a:sym typeface="Arial"/>
                      </a:endParaRPr>
                    </a:p>
                  </a:txBody>
                  <a:tcPr marL="274314" marR="0" marT="0" marB="0" anchor="ctr">
                    <a:solidFill>
                      <a:srgbClr val="034EA2"/>
                    </a:solidFill>
                  </a:tcPr>
                </a:tc>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FFFFFF"/>
                          </a:solidFill>
                          <a:latin typeface="+mn-lt"/>
                          <a:ea typeface="+mn-ea"/>
                          <a:cs typeface="+mn-cs"/>
                          <a:sym typeface="Arial"/>
                        </a:rPr>
                        <a:t>Key constraints</a:t>
                      </a:r>
                    </a:p>
                  </a:txBody>
                  <a:tcPr marL="274314" marR="0" marT="0" marB="0" anchor="ctr">
                    <a:solidFill>
                      <a:srgbClr val="034EA2"/>
                    </a:solidFill>
                  </a:tcPr>
                </a:tc>
                <a:tc>
                  <a:txBody>
                    <a:bodyPr/>
                    <a:lstStyle/>
                    <a:p>
                      <a:pPr marL="0" marR="0" lvl="0" indent="0" algn="ctr" rtl="0">
                        <a:spcBef>
                          <a:spcPts val="0"/>
                        </a:spcBef>
                        <a:spcAft>
                          <a:spcPts val="0"/>
                        </a:spcAft>
                        <a:buNone/>
                      </a:pPr>
                      <a:r>
                        <a:rPr lang="en-US" sz="1800" b="1" u="none" strike="noStrike" cap="none" dirty="0">
                          <a:solidFill>
                            <a:srgbClr val="FFFFFF"/>
                          </a:solidFill>
                          <a:sym typeface="Open Sans"/>
                        </a:rPr>
                        <a:t>Effective market role</a:t>
                      </a:r>
                      <a:endParaRPr lang="en-US" sz="3200" b="1" dirty="0"/>
                    </a:p>
                  </a:txBody>
                  <a:tcPr marL="274314" marR="0" marT="0" marB="0" anchor="ctr">
                    <a:solidFill>
                      <a:srgbClr val="034EA2"/>
                    </a:solidFill>
                  </a:tcPr>
                </a:tc>
                <a:extLst>
                  <a:ext uri="{0D108BD9-81ED-4DB2-BD59-A6C34878D82A}">
                    <a16:rowId xmlns:a16="http://schemas.microsoft.com/office/drawing/2014/main" val="10000"/>
                  </a:ext>
                </a:extLst>
              </a:tr>
              <a:tr h="802145">
                <a:tc>
                  <a:txBody>
                    <a:bodyPr/>
                    <a:lstStyle/>
                    <a:p>
                      <a:pPr marL="0" marR="0" lvl="0" indent="0" algn="l" rtl="0">
                        <a:spcBef>
                          <a:spcPts val="300"/>
                        </a:spcBef>
                        <a:spcAft>
                          <a:spcPts val="300"/>
                        </a:spcAft>
                        <a:buNone/>
                      </a:pPr>
                      <a:r>
                        <a:rPr lang="en-US" sz="1800" b="1" u="none" strike="noStrike" cap="none" dirty="0">
                          <a:solidFill>
                            <a:schemeClr val="accent4">
                              <a:lumMod val="25000"/>
                            </a:schemeClr>
                          </a:solidFill>
                          <a:sym typeface="Open Sans"/>
                        </a:rPr>
                        <a:t>Commercial banks</a:t>
                      </a:r>
                      <a:endParaRPr sz="1800" b="0" i="1" u="none" strike="noStrike" cap="none" dirty="0">
                        <a:solidFill>
                          <a:schemeClr val="accent4">
                            <a:lumMod val="25000"/>
                          </a:schemeClr>
                        </a:solidFill>
                        <a:latin typeface="Open Sans"/>
                        <a:ea typeface="Open Sans"/>
                        <a:cs typeface="Open Sans"/>
                        <a:sym typeface="Open Sans"/>
                      </a:endParaRPr>
                    </a:p>
                  </a:txBody>
                  <a:tcPr marL="274314" marR="0" marT="0" marB="0" anchor="ctr">
                    <a:solidFill>
                      <a:schemeClr val="bg1"/>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USD130bn investments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73% gov’t securities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Limited corporate bond/equity allocation</a:t>
                      </a:r>
                      <a:endParaRPr lang="en-PH" sz="1800" b="0" i="0" u="none" strike="noStrike" dirty="0">
                        <a:solidFill>
                          <a:srgbClr val="002060"/>
                        </a:solidFill>
                        <a:effectLst/>
                        <a:latin typeface="+mn-lt"/>
                      </a:endParaRPr>
                    </a:p>
                  </a:txBody>
                  <a:tcPr marL="6350" marR="6350" marT="6350" marB="0" anchor="ctr">
                    <a:solidFill>
                      <a:schemeClr val="bg1"/>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Basel III capital adequacy requirements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Single Borrower Limit (SBL) on conglomerates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LCR/liquidity rules incentivize gov’t/BSP securities</a:t>
                      </a:r>
                    </a:p>
                  </a:txBody>
                  <a:tcPr marL="6350" marR="6350" marT="6350" marB="0" anchor="ctr">
                    <a:solidFill>
                      <a:schemeClr val="bg1"/>
                    </a:solidFill>
                  </a:tcPr>
                </a:tc>
                <a:tc>
                  <a:txBody>
                    <a:bodyPr/>
                    <a:lstStyle/>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Strong credit underwriting &amp; fixed-income expertise</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Main providers of corporate financing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Active in gov’t/high-grade bonds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Limited appetite for equity and lower-rated corporate bonds</a:t>
                      </a:r>
                    </a:p>
                  </a:txBody>
                  <a:tcPr marL="6350" marR="6350" marT="6350" marB="0" anchor="ctr">
                    <a:solidFill>
                      <a:schemeClr val="bg1"/>
                    </a:solidFill>
                  </a:tcPr>
                </a:tc>
                <a:extLst>
                  <a:ext uri="{0D108BD9-81ED-4DB2-BD59-A6C34878D82A}">
                    <a16:rowId xmlns:a16="http://schemas.microsoft.com/office/drawing/2014/main" val="10001"/>
                  </a:ext>
                </a:extLst>
              </a:tr>
              <a:tr h="802145">
                <a:tc>
                  <a:txBody>
                    <a:bodyPr/>
                    <a:lstStyle/>
                    <a:p>
                      <a:pPr marL="0" marR="0" lvl="0" indent="0" algn="l" rtl="0">
                        <a:spcBef>
                          <a:spcPts val="300"/>
                        </a:spcBef>
                        <a:spcAft>
                          <a:spcPts val="300"/>
                        </a:spcAft>
                        <a:buNone/>
                      </a:pPr>
                      <a:r>
                        <a:rPr lang="en-US" sz="1800" b="1" u="none" strike="noStrike" cap="none" dirty="0">
                          <a:solidFill>
                            <a:schemeClr val="accent4">
                              <a:lumMod val="25000"/>
                            </a:schemeClr>
                          </a:solidFill>
                          <a:sym typeface="Open Sans"/>
                        </a:rPr>
                        <a:t>Pension funds (SSS/GSIS)</a:t>
                      </a:r>
                      <a:endParaRPr sz="3600" b="0" i="1" dirty="0">
                        <a:solidFill>
                          <a:schemeClr val="accent4">
                            <a:lumMod val="25000"/>
                          </a:schemeClr>
                        </a:solidFill>
                      </a:endParaRPr>
                    </a:p>
                  </a:txBody>
                  <a:tcPr marL="274314" marR="0" marT="0" marB="0" anchor="ctr">
                    <a:solidFill>
                      <a:srgbClr val="E1F4FD"/>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SSS: USD12.1bn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GSIS: USD18.7bn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Portfolios concentrated in gov’t bonds</a:t>
                      </a:r>
                    </a:p>
                  </a:txBody>
                  <a:tcPr marL="6350" marR="6350" marT="6350" marB="0" anchor="ctr">
                    <a:solidFill>
                      <a:srgbClr val="E1F4FD"/>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Mandatory allocation to gov’t securities</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Equity caps &amp; strict eligibility criteria</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Preference for investment-grade issuers with strong financials</a:t>
                      </a:r>
                    </a:p>
                  </a:txBody>
                  <a:tcPr marL="6350" marR="6350" marT="6350" marB="0" anchor="ctr">
                    <a:solidFill>
                      <a:srgbClr val="E1F4FD"/>
                    </a:solidFill>
                  </a:tcPr>
                </a:tc>
                <a:tc>
                  <a:txBody>
                    <a:bodyPr/>
                    <a:lstStyle/>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Sophisticated institutional investors with strong ALM capability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Long-term investment horizon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Conservative deployment into equities/corporate bonds</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Focus on large, established issuers</a:t>
                      </a:r>
                    </a:p>
                  </a:txBody>
                  <a:tcPr marL="6350" marR="6350" marT="6350" marB="0" anchor="ctr">
                    <a:solidFill>
                      <a:srgbClr val="E1F4FD"/>
                    </a:solidFill>
                  </a:tcPr>
                </a:tc>
                <a:extLst>
                  <a:ext uri="{0D108BD9-81ED-4DB2-BD59-A6C34878D82A}">
                    <a16:rowId xmlns:a16="http://schemas.microsoft.com/office/drawing/2014/main" val="10002"/>
                  </a:ext>
                </a:extLst>
              </a:tr>
              <a:tr h="507112">
                <a:tc>
                  <a:txBody>
                    <a:bodyPr/>
                    <a:lstStyle/>
                    <a:p>
                      <a:pPr marL="0" marR="0" lvl="0" indent="0" algn="l" rtl="0">
                        <a:spcBef>
                          <a:spcPts val="300"/>
                        </a:spcBef>
                        <a:spcAft>
                          <a:spcPts val="300"/>
                        </a:spcAft>
                        <a:buNone/>
                      </a:pPr>
                      <a:r>
                        <a:rPr lang="en-US" sz="1800" b="1" u="none" strike="noStrike" cap="none" dirty="0">
                          <a:solidFill>
                            <a:schemeClr val="accent4">
                              <a:lumMod val="25000"/>
                            </a:schemeClr>
                          </a:solidFill>
                          <a:sym typeface="Open Sans"/>
                        </a:rPr>
                        <a:t>Insurance companies</a:t>
                      </a:r>
                      <a:endParaRPr sz="1800" b="0" i="1" u="none" strike="noStrike" cap="none" dirty="0">
                        <a:solidFill>
                          <a:schemeClr val="accent4">
                            <a:lumMod val="25000"/>
                          </a:schemeClr>
                        </a:solidFill>
                        <a:latin typeface="Open Sans"/>
                        <a:ea typeface="Open Sans"/>
                        <a:cs typeface="Open Sans"/>
                        <a:sym typeface="Open Sans"/>
                      </a:endParaRPr>
                    </a:p>
                  </a:txBody>
                  <a:tcPr marL="274314" marR="0" marT="0" marB="0" anchor="ctr">
                    <a:solidFill>
                      <a:schemeClr val="bg1"/>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USD35bn invested assets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Mainly long-duration gov’t bonds, deposits, selective corporate bonds</a:t>
                      </a:r>
                    </a:p>
                  </a:txBody>
                  <a:tcPr marL="6350" marR="6350" marT="6350" marB="0" anchor="ctr">
                    <a:solidFill>
                      <a:schemeClr val="bg1"/>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Minimum G-bond holding requirements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Exposure limits to issuers/assets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Risk-based capital and liability-matching rules</a:t>
                      </a:r>
                    </a:p>
                  </a:txBody>
                  <a:tcPr marL="6350" marR="6350" marT="6350" marB="0" anchor="ctr">
                    <a:solidFill>
                      <a:schemeClr val="bg1"/>
                    </a:solidFill>
                  </a:tcPr>
                </a:tc>
                <a:tc>
                  <a:txBody>
                    <a:bodyPr/>
                    <a:lstStyle/>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Strong fixed-income and cash-flow matching expertise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Natural long-term investors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Preference for liquid, high-grade assets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Limited risk tolerance for equities/high-yield bonds</a:t>
                      </a:r>
                    </a:p>
                  </a:txBody>
                  <a:tcPr marL="6350" marR="6350" marT="6350" marB="0" anchor="ctr">
                    <a:solidFill>
                      <a:schemeClr val="bg1"/>
                    </a:solidFill>
                  </a:tcPr>
                </a:tc>
                <a:extLst>
                  <a:ext uri="{0D108BD9-81ED-4DB2-BD59-A6C34878D82A}">
                    <a16:rowId xmlns:a16="http://schemas.microsoft.com/office/drawing/2014/main" val="10003"/>
                  </a:ext>
                </a:extLst>
              </a:tr>
              <a:tr h="1121437">
                <a:tc>
                  <a:txBody>
                    <a:bodyPr/>
                    <a:lstStyle/>
                    <a:p>
                      <a:pPr marL="0" marR="0" lvl="0" indent="0" algn="l" rtl="0">
                        <a:spcBef>
                          <a:spcPts val="300"/>
                        </a:spcBef>
                        <a:spcAft>
                          <a:spcPts val="300"/>
                        </a:spcAft>
                        <a:buNone/>
                      </a:pPr>
                      <a:r>
                        <a:rPr lang="en-US" sz="1800" b="1" u="none" strike="noStrike" cap="none" dirty="0">
                          <a:solidFill>
                            <a:schemeClr val="accent4">
                              <a:lumMod val="25000"/>
                            </a:schemeClr>
                          </a:solidFill>
                          <a:sym typeface="Open Sans"/>
                        </a:rPr>
                        <a:t>Trust entities (UITFs)</a:t>
                      </a:r>
                      <a:endParaRPr sz="1800" b="1" i="0" u="none" strike="noStrike" cap="none" dirty="0">
                        <a:solidFill>
                          <a:schemeClr val="accent4">
                            <a:lumMod val="25000"/>
                          </a:schemeClr>
                        </a:solidFill>
                        <a:latin typeface="Open Sans"/>
                        <a:ea typeface="Open Sans"/>
                        <a:cs typeface="Open Sans"/>
                        <a:sym typeface="Open Sans"/>
                      </a:endParaRPr>
                    </a:p>
                  </a:txBody>
                  <a:tcPr marL="274314" marR="0" marT="0" marB="0" anchor="ctr">
                    <a:solidFill>
                      <a:srgbClr val="E1F4FD"/>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USD11.5bn AUM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60% money market funds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Smaller equity/bond fund segments</a:t>
                      </a:r>
                      <a:endParaRPr lang="en-PH" sz="1800" b="0" i="0" u="none" strike="noStrike" dirty="0">
                        <a:solidFill>
                          <a:srgbClr val="002060"/>
                        </a:solidFill>
                        <a:effectLst/>
                        <a:latin typeface="+mn-lt"/>
                      </a:endParaRPr>
                    </a:p>
                  </a:txBody>
                  <a:tcPr marL="6350" marR="6350" marT="6350" marB="0" anchor="ctr">
                    <a:solidFill>
                      <a:srgbClr val="E1F4FD"/>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Investment limited to prescribed instruments</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15% single-entity exposure cap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High liquidity requirements</a:t>
                      </a:r>
                    </a:p>
                  </a:txBody>
                  <a:tcPr marL="6350" marR="6350" marT="6350" marB="0" anchor="ctr">
                    <a:solidFill>
                      <a:srgbClr val="E1F4FD"/>
                    </a:solidFill>
                  </a:tcPr>
                </a:tc>
                <a:tc>
                  <a:txBody>
                    <a:bodyPr/>
                    <a:lstStyle/>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Strong short-term liquidity and retail fund management capability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Conservative allocation bias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Limited long-term capital market impact due to MM fund dominance</a:t>
                      </a:r>
                    </a:p>
                  </a:txBody>
                  <a:tcPr marL="6350" marR="6350" marT="6350" marB="0" anchor="ctr">
                    <a:solidFill>
                      <a:srgbClr val="E1F4FD"/>
                    </a:solidFill>
                  </a:tcPr>
                </a:tc>
                <a:extLst>
                  <a:ext uri="{0D108BD9-81ED-4DB2-BD59-A6C34878D82A}">
                    <a16:rowId xmlns:a16="http://schemas.microsoft.com/office/drawing/2014/main" val="10004"/>
                  </a:ext>
                </a:extLst>
              </a:tr>
              <a:tr h="1121437">
                <a:tc>
                  <a:txBody>
                    <a:bodyPr/>
                    <a:lstStyle/>
                    <a:p>
                      <a:pPr marL="0" marR="0" lvl="0" indent="0" algn="l" rtl="0">
                        <a:spcBef>
                          <a:spcPts val="300"/>
                        </a:spcBef>
                        <a:spcAft>
                          <a:spcPts val="300"/>
                        </a:spcAft>
                        <a:buNone/>
                      </a:pPr>
                      <a:r>
                        <a:rPr lang="en-US" sz="1800" b="1" u="none" strike="noStrike" cap="none" dirty="0">
                          <a:solidFill>
                            <a:schemeClr val="accent4">
                              <a:lumMod val="25000"/>
                            </a:schemeClr>
                          </a:solidFill>
                          <a:sym typeface="Open Sans"/>
                        </a:rPr>
                        <a:t>Mutual funds</a:t>
                      </a:r>
                      <a:endParaRPr sz="1800" b="0" i="1" u="none" strike="noStrike" cap="none" dirty="0">
                        <a:solidFill>
                          <a:schemeClr val="accent4">
                            <a:lumMod val="25000"/>
                          </a:schemeClr>
                        </a:solidFill>
                        <a:latin typeface="Open Sans"/>
                        <a:ea typeface="Open Sans"/>
                        <a:cs typeface="Open Sans"/>
                        <a:sym typeface="Open Sans"/>
                      </a:endParaRPr>
                    </a:p>
                  </a:txBody>
                  <a:tcPr marL="274314" marR="0" marT="0" marB="0" anchor="ctr">
                    <a:solidFill>
                      <a:schemeClr val="bg1"/>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USD5.4bn AUM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More balanced mix across equity, bond, and MM funds</a:t>
                      </a:r>
                      <a:endParaRPr lang="en-PH" sz="1800" b="0" i="0" u="none" strike="noStrike" dirty="0">
                        <a:solidFill>
                          <a:srgbClr val="002060"/>
                        </a:solidFill>
                        <a:effectLst/>
                        <a:latin typeface="+mn-lt"/>
                      </a:endParaRPr>
                    </a:p>
                  </a:txBody>
                  <a:tcPr marL="6350" marR="6350" marT="6350" marB="0" anchor="ctr">
                    <a:solidFill>
                      <a:schemeClr val="bg1"/>
                    </a:solidFill>
                  </a:tcPr>
                </a:tc>
                <a:tc>
                  <a:txBody>
                    <a:bodyPr/>
                    <a:lstStyle/>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Diversification and liquidity/redemption requirements </a:t>
                      </a:r>
                    </a:p>
                    <a:p>
                      <a:pPr marL="285750" indent="-17145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Need to maintain liquid portfolios</a:t>
                      </a:r>
                    </a:p>
                  </a:txBody>
                  <a:tcPr marL="6350" marR="6350" marT="6350" marB="0" anchor="ctr">
                    <a:solidFill>
                      <a:schemeClr val="bg1"/>
                    </a:solidFill>
                  </a:tcPr>
                </a:tc>
                <a:tc>
                  <a:txBody>
                    <a:bodyPr/>
                    <a:lstStyle/>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More flexible investment mandates than other institutions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Professional portfolio management capability </a:t>
                      </a:r>
                    </a:p>
                    <a:p>
                      <a:pPr marL="285750" indent="-228600" algn="l" fontAlgn="ctr">
                        <a:spcBef>
                          <a:spcPts val="300"/>
                        </a:spcBef>
                        <a:spcAft>
                          <a:spcPts val="300"/>
                        </a:spcAft>
                        <a:buFont typeface="Arial" panose="020B0604020202020204" pitchFamily="34" charset="0"/>
                        <a:buChar char="•"/>
                      </a:pPr>
                      <a:r>
                        <a:rPr lang="en-US" sz="1800" b="0" i="0" u="none" strike="noStrike" dirty="0">
                          <a:solidFill>
                            <a:srgbClr val="002060"/>
                          </a:solidFill>
                          <a:effectLst/>
                          <a:latin typeface="+mn-lt"/>
                        </a:rPr>
                        <a:t>Retail-driven and relatively small asset base constrains market influence</a:t>
                      </a:r>
                    </a:p>
                  </a:txBody>
                  <a:tcPr marL="6350" marR="6350" marT="6350" marB="0" anchor="ctr">
                    <a:solidFill>
                      <a:schemeClr val="bg1"/>
                    </a:solidFill>
                  </a:tcPr>
                </a:tc>
                <a:extLst>
                  <a:ext uri="{0D108BD9-81ED-4DB2-BD59-A6C34878D82A}">
                    <a16:rowId xmlns:a16="http://schemas.microsoft.com/office/drawing/2014/main" val="10005"/>
                  </a:ext>
                </a:extLst>
              </a:tr>
            </a:tbl>
          </a:graphicData>
        </a:graphic>
      </p:graphicFrame>
      <p:sp>
        <p:nvSpPr>
          <p:cNvPr id="4" name="TextBox 3">
            <a:extLst>
              <a:ext uri="{FF2B5EF4-FFF2-40B4-BE49-F238E27FC236}">
                <a16:creationId xmlns:a16="http://schemas.microsoft.com/office/drawing/2014/main" id="{BA85C0B9-560F-988C-A7AD-CEE392E7B15D}"/>
              </a:ext>
            </a:extLst>
          </p:cNvPr>
          <p:cNvSpPr txBox="1"/>
          <p:nvPr/>
        </p:nvSpPr>
        <p:spPr>
          <a:xfrm>
            <a:off x="838303" y="9901551"/>
            <a:ext cx="14366368" cy="338554"/>
          </a:xfrm>
          <a:prstGeom prst="rect">
            <a:avLst/>
          </a:prstGeom>
          <a:noFill/>
        </p:spPr>
        <p:txBody>
          <a:bodyPr wrap="square" rtlCol="0">
            <a:spAutoFit/>
          </a:bodyPr>
          <a:lstStyle/>
          <a:p>
            <a:pPr algn="l"/>
            <a:r>
              <a:rPr lang="en-US" sz="1600" i="1" dirty="0">
                <a:solidFill>
                  <a:srgbClr val="292929"/>
                </a:solidFill>
                <a:latin typeface="+mn-lt"/>
              </a:rPr>
              <a:t>Source: </a:t>
            </a:r>
            <a:r>
              <a:rPr lang="en-US" sz="1600" i="1" dirty="0" err="1">
                <a:solidFill>
                  <a:srgbClr val="292929"/>
                </a:solidFill>
                <a:latin typeface="+mn-lt"/>
              </a:rPr>
              <a:t>Bangko</a:t>
            </a:r>
            <a:r>
              <a:rPr lang="en-US" sz="1600" i="1" dirty="0">
                <a:solidFill>
                  <a:srgbClr val="292929"/>
                </a:solidFill>
                <a:latin typeface="+mn-lt"/>
              </a:rPr>
              <a:t> Sentral ng Pilipinas, Insurance Commission, SSS and GSIS Annual Reports, Stakeholder &amp; Expert Interviews, Ipsos Analysis</a:t>
            </a:r>
            <a:endParaRPr lang="en-PH" sz="1600" i="1" dirty="0">
              <a:solidFill>
                <a:srgbClr val="292929"/>
              </a:solidFill>
              <a:latin typeface="+mn-lt"/>
            </a:endParaRPr>
          </a:p>
        </p:txBody>
      </p:sp>
    </p:spTree>
    <p:extLst>
      <p:ext uri="{BB962C8B-B14F-4D97-AF65-F5344CB8AC3E}">
        <p14:creationId xmlns:p14="http://schemas.microsoft.com/office/powerpoint/2010/main" val="309273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9FEFE-5509-7B2B-7ADA-2236B33D8C4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599A1EF-858C-FD77-9CAD-455B9635D16B}"/>
              </a:ext>
            </a:extLst>
          </p:cNvPr>
          <p:cNvSpPr/>
          <p:nvPr/>
        </p:nvSpPr>
        <p:spPr>
          <a:xfrm>
            <a:off x="824459" y="2516361"/>
            <a:ext cx="675318" cy="2473092"/>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solidFill>
                <a:schemeClr val="bg1">
                  <a:lumMod val="95000"/>
                </a:schemeClr>
              </a:solidFill>
            </a:endParaRPr>
          </a:p>
        </p:txBody>
      </p:sp>
      <p:sp>
        <p:nvSpPr>
          <p:cNvPr id="12" name="TextBox 11">
            <a:extLst>
              <a:ext uri="{FF2B5EF4-FFF2-40B4-BE49-F238E27FC236}">
                <a16:creationId xmlns:a16="http://schemas.microsoft.com/office/drawing/2014/main" id="{D860B9E2-25E7-92C8-C965-C287DF380640}"/>
              </a:ext>
            </a:extLst>
          </p:cNvPr>
          <p:cNvSpPr txBox="1"/>
          <p:nvPr/>
        </p:nvSpPr>
        <p:spPr>
          <a:xfrm rot="16200000">
            <a:off x="41579" y="3436904"/>
            <a:ext cx="2303038" cy="400110"/>
          </a:xfrm>
          <a:prstGeom prst="rect">
            <a:avLst/>
          </a:prstGeom>
          <a:noFill/>
          <a:ln>
            <a:noFill/>
          </a:ln>
        </p:spPr>
        <p:txBody>
          <a:bodyPr wrap="square" rtlCol="0" anchor="ctr" anchorCtr="0">
            <a:spAutoFit/>
          </a:bodyPr>
          <a:lstStyle/>
          <a:p>
            <a:pPr algn="ctr"/>
            <a:r>
              <a:rPr lang="en-US" sz="2000" b="1" dirty="0">
                <a:solidFill>
                  <a:schemeClr val="bg2"/>
                </a:solidFill>
                <a:latin typeface="+mn-lt"/>
                <a:ea typeface="League Spartan" charset="0"/>
                <a:cs typeface="Poppins" pitchFamily="2" charset="77"/>
              </a:rPr>
              <a:t>Top Players</a:t>
            </a:r>
          </a:p>
        </p:txBody>
      </p:sp>
      <p:sp>
        <p:nvSpPr>
          <p:cNvPr id="27" name="Rectangle 26">
            <a:extLst>
              <a:ext uri="{FF2B5EF4-FFF2-40B4-BE49-F238E27FC236}">
                <a16:creationId xmlns:a16="http://schemas.microsoft.com/office/drawing/2014/main" id="{06B1D7B0-03D5-3D51-0B10-25096EDEA4A7}"/>
              </a:ext>
            </a:extLst>
          </p:cNvPr>
          <p:cNvSpPr/>
          <p:nvPr/>
        </p:nvSpPr>
        <p:spPr>
          <a:xfrm>
            <a:off x="1502889" y="1975592"/>
            <a:ext cx="3572796" cy="567649"/>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28" name="TextBox 27">
            <a:extLst>
              <a:ext uri="{FF2B5EF4-FFF2-40B4-BE49-F238E27FC236}">
                <a16:creationId xmlns:a16="http://schemas.microsoft.com/office/drawing/2014/main" id="{9EB9960F-171B-0F0A-49D6-03CA3FAF1E7F}"/>
              </a:ext>
            </a:extLst>
          </p:cNvPr>
          <p:cNvSpPr txBox="1"/>
          <p:nvPr/>
        </p:nvSpPr>
        <p:spPr>
          <a:xfrm>
            <a:off x="1898283" y="1968661"/>
            <a:ext cx="2793448" cy="461665"/>
          </a:xfrm>
          <a:prstGeom prst="rect">
            <a:avLst/>
          </a:prstGeom>
          <a:noFill/>
          <a:ln>
            <a:noFill/>
          </a:ln>
        </p:spPr>
        <p:txBody>
          <a:bodyPr wrap="square" rtlCol="0" anchor="b" anchorCtr="0">
            <a:spAutoFit/>
          </a:bodyPr>
          <a:lstStyle/>
          <a:p>
            <a:pPr algn="ctr"/>
            <a:r>
              <a:rPr lang="en-US" sz="2400" b="1" dirty="0">
                <a:solidFill>
                  <a:schemeClr val="bg1"/>
                </a:solidFill>
                <a:latin typeface="+mn-lt"/>
                <a:ea typeface="League Spartan" charset="0"/>
                <a:cs typeface="Poppins" pitchFamily="2" charset="77"/>
              </a:rPr>
              <a:t>Brokers</a:t>
            </a:r>
          </a:p>
        </p:txBody>
      </p:sp>
      <p:sp>
        <p:nvSpPr>
          <p:cNvPr id="43" name="Rectangle 42">
            <a:extLst>
              <a:ext uri="{FF2B5EF4-FFF2-40B4-BE49-F238E27FC236}">
                <a16:creationId xmlns:a16="http://schemas.microsoft.com/office/drawing/2014/main" id="{1F633338-DC6A-026D-D983-68F574065761}"/>
              </a:ext>
            </a:extLst>
          </p:cNvPr>
          <p:cNvSpPr/>
          <p:nvPr/>
        </p:nvSpPr>
        <p:spPr>
          <a:xfrm>
            <a:off x="5075685" y="1976863"/>
            <a:ext cx="4296915" cy="558031"/>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44" name="TextBox 43">
            <a:extLst>
              <a:ext uri="{FF2B5EF4-FFF2-40B4-BE49-F238E27FC236}">
                <a16:creationId xmlns:a16="http://schemas.microsoft.com/office/drawing/2014/main" id="{220BC4F2-95F7-DAC3-0DED-5F59D9D84A6A}"/>
              </a:ext>
            </a:extLst>
          </p:cNvPr>
          <p:cNvSpPr txBox="1"/>
          <p:nvPr/>
        </p:nvSpPr>
        <p:spPr>
          <a:xfrm>
            <a:off x="5511443" y="1990660"/>
            <a:ext cx="3248244" cy="461665"/>
          </a:xfrm>
          <a:prstGeom prst="rect">
            <a:avLst/>
          </a:prstGeom>
          <a:noFill/>
          <a:ln>
            <a:noFill/>
          </a:ln>
        </p:spPr>
        <p:txBody>
          <a:bodyPr wrap="square" rtlCol="0" anchor="b" anchorCtr="0">
            <a:spAutoFit/>
          </a:bodyPr>
          <a:lstStyle/>
          <a:p>
            <a:pPr algn="ctr"/>
            <a:r>
              <a:rPr lang="en-US" sz="2400" b="1" dirty="0">
                <a:solidFill>
                  <a:schemeClr val="bg1"/>
                </a:solidFill>
                <a:latin typeface="+mn-lt"/>
                <a:ea typeface="League Spartan" charset="0"/>
                <a:cs typeface="Poppins" pitchFamily="2" charset="77"/>
              </a:rPr>
              <a:t>Underwriters</a:t>
            </a:r>
          </a:p>
        </p:txBody>
      </p:sp>
      <p:sp>
        <p:nvSpPr>
          <p:cNvPr id="59" name="Rectangle 58">
            <a:extLst>
              <a:ext uri="{FF2B5EF4-FFF2-40B4-BE49-F238E27FC236}">
                <a16:creationId xmlns:a16="http://schemas.microsoft.com/office/drawing/2014/main" id="{B60F3CB6-B3BA-28F0-7CB0-89D09A8C32EF}"/>
              </a:ext>
            </a:extLst>
          </p:cNvPr>
          <p:cNvSpPr/>
          <p:nvPr/>
        </p:nvSpPr>
        <p:spPr>
          <a:xfrm>
            <a:off x="9371216" y="1976862"/>
            <a:ext cx="3841101" cy="558031"/>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60" name="TextBox 59">
            <a:extLst>
              <a:ext uri="{FF2B5EF4-FFF2-40B4-BE49-F238E27FC236}">
                <a16:creationId xmlns:a16="http://schemas.microsoft.com/office/drawing/2014/main" id="{744A5B40-0219-127A-08EC-8BC823C5ABE1}"/>
              </a:ext>
            </a:extLst>
          </p:cNvPr>
          <p:cNvSpPr txBox="1"/>
          <p:nvPr/>
        </p:nvSpPr>
        <p:spPr>
          <a:xfrm>
            <a:off x="9485658" y="1975592"/>
            <a:ext cx="3569560" cy="461665"/>
          </a:xfrm>
          <a:prstGeom prst="rect">
            <a:avLst/>
          </a:prstGeom>
          <a:noFill/>
          <a:ln>
            <a:noFill/>
          </a:ln>
        </p:spPr>
        <p:txBody>
          <a:bodyPr wrap="square" rtlCol="0" anchor="b" anchorCtr="0">
            <a:spAutoFit/>
          </a:bodyPr>
          <a:lstStyle/>
          <a:p>
            <a:pPr algn="ctr"/>
            <a:r>
              <a:rPr lang="en-US" sz="2400" b="1" dirty="0">
                <a:solidFill>
                  <a:schemeClr val="bg1"/>
                </a:solidFill>
                <a:latin typeface="+mn-lt"/>
                <a:ea typeface="League Spartan" charset="0"/>
                <a:cs typeface="Poppins" pitchFamily="2" charset="77"/>
              </a:rPr>
              <a:t>Research Providers</a:t>
            </a:r>
          </a:p>
        </p:txBody>
      </p:sp>
      <p:sp>
        <p:nvSpPr>
          <p:cNvPr id="75" name="Rectangle 74">
            <a:extLst>
              <a:ext uri="{FF2B5EF4-FFF2-40B4-BE49-F238E27FC236}">
                <a16:creationId xmlns:a16="http://schemas.microsoft.com/office/drawing/2014/main" id="{EB7E08B7-6A82-4431-DA04-0F4BEEA5D9F4}"/>
              </a:ext>
            </a:extLst>
          </p:cNvPr>
          <p:cNvSpPr/>
          <p:nvPr/>
        </p:nvSpPr>
        <p:spPr>
          <a:xfrm>
            <a:off x="13212317" y="1975592"/>
            <a:ext cx="4626396" cy="546982"/>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11" name="Text Placeholder 10">
            <a:extLst>
              <a:ext uri="{FF2B5EF4-FFF2-40B4-BE49-F238E27FC236}">
                <a16:creationId xmlns:a16="http://schemas.microsoft.com/office/drawing/2014/main" id="{CFE3E609-0D5B-FEDD-37F3-E92D1B8A0A14}"/>
              </a:ext>
            </a:extLst>
          </p:cNvPr>
          <p:cNvSpPr>
            <a:spLocks noGrp="1"/>
          </p:cNvSpPr>
          <p:nvPr>
            <p:ph type="body" sz="quarter" idx="17"/>
          </p:nvPr>
        </p:nvSpPr>
        <p:spPr/>
        <p:txBody>
          <a:bodyPr/>
          <a:lstStyle/>
          <a:p>
            <a:r>
              <a:rPr lang="en-US" dirty="0"/>
              <a:t>2.3 Philippines – Intermediaries and Market Infrastructure</a:t>
            </a:r>
          </a:p>
        </p:txBody>
      </p:sp>
      <p:sp>
        <p:nvSpPr>
          <p:cNvPr id="18" name="Text Placeholder 17">
            <a:extLst>
              <a:ext uri="{FF2B5EF4-FFF2-40B4-BE49-F238E27FC236}">
                <a16:creationId xmlns:a16="http://schemas.microsoft.com/office/drawing/2014/main" id="{08F0C77B-4155-0BB2-EC3E-7A562CE861B1}"/>
              </a:ext>
            </a:extLst>
          </p:cNvPr>
          <p:cNvSpPr>
            <a:spLocks noGrp="1"/>
          </p:cNvSpPr>
          <p:nvPr>
            <p:ph type="body" sz="quarter" idx="18"/>
          </p:nvPr>
        </p:nvSpPr>
        <p:spPr/>
        <p:txBody>
          <a:bodyPr/>
          <a:lstStyle/>
          <a:p>
            <a:r>
              <a:rPr lang="en-US" dirty="0"/>
              <a:t>Intermediary landscape is concentrated with bank-affiliated underwriters </a:t>
            </a:r>
            <a:r>
              <a:rPr lang="en-US" dirty="0" err="1"/>
              <a:t>prioritising</a:t>
            </a:r>
            <a:r>
              <a:rPr lang="en-US" dirty="0"/>
              <a:t> conglomerates</a:t>
            </a:r>
          </a:p>
        </p:txBody>
      </p:sp>
      <p:sp>
        <p:nvSpPr>
          <p:cNvPr id="19" name="TextBox 18">
            <a:extLst>
              <a:ext uri="{FF2B5EF4-FFF2-40B4-BE49-F238E27FC236}">
                <a16:creationId xmlns:a16="http://schemas.microsoft.com/office/drawing/2014/main" id="{93FA64F8-6DF3-11D4-38FD-32C249FE670E}"/>
              </a:ext>
            </a:extLst>
          </p:cNvPr>
          <p:cNvSpPr txBox="1"/>
          <p:nvPr/>
        </p:nvSpPr>
        <p:spPr>
          <a:xfrm>
            <a:off x="14024744" y="1994963"/>
            <a:ext cx="3337205" cy="461665"/>
          </a:xfrm>
          <a:prstGeom prst="rect">
            <a:avLst/>
          </a:prstGeom>
          <a:noFill/>
          <a:ln>
            <a:noFill/>
          </a:ln>
        </p:spPr>
        <p:txBody>
          <a:bodyPr wrap="square" rtlCol="0" anchor="b" anchorCtr="0">
            <a:spAutoFit/>
          </a:bodyPr>
          <a:lstStyle/>
          <a:p>
            <a:pPr algn="ctr"/>
            <a:r>
              <a:rPr lang="en-US" sz="2400" b="1" dirty="0">
                <a:solidFill>
                  <a:schemeClr val="bg1"/>
                </a:solidFill>
                <a:latin typeface="+mn-lt"/>
                <a:ea typeface="League Spartan" charset="0"/>
                <a:cs typeface="Poppins" pitchFamily="2" charset="77"/>
              </a:rPr>
              <a:t>Credit Rating Agencies</a:t>
            </a:r>
          </a:p>
        </p:txBody>
      </p:sp>
      <p:graphicFrame>
        <p:nvGraphicFramePr>
          <p:cNvPr id="21" name="Table 20">
            <a:extLst>
              <a:ext uri="{FF2B5EF4-FFF2-40B4-BE49-F238E27FC236}">
                <a16:creationId xmlns:a16="http://schemas.microsoft.com/office/drawing/2014/main" id="{9F517C8C-4A05-DC98-97A1-4393AFFA344C}"/>
              </a:ext>
            </a:extLst>
          </p:cNvPr>
          <p:cNvGraphicFramePr>
            <a:graphicFrameLocks noGrp="1"/>
          </p:cNvGraphicFramePr>
          <p:nvPr>
            <p:extLst>
              <p:ext uri="{D42A27DB-BD31-4B8C-83A1-F6EECF244321}">
                <p14:modId xmlns:p14="http://schemas.microsoft.com/office/powerpoint/2010/main" val="3008468120"/>
              </p:ext>
            </p:extLst>
          </p:nvPr>
        </p:nvGraphicFramePr>
        <p:xfrm>
          <a:off x="1502889" y="2443778"/>
          <a:ext cx="16335824" cy="7437120"/>
        </p:xfrm>
        <a:graphic>
          <a:graphicData uri="http://schemas.openxmlformats.org/drawingml/2006/table">
            <a:tbl>
              <a:tblPr>
                <a:tableStyleId>{22838BEF-8BB2-4498-84A7-C5851F593DF1}</a:tableStyleId>
              </a:tblPr>
              <a:tblGrid>
                <a:gridCol w="3578777">
                  <a:extLst>
                    <a:ext uri="{9D8B030D-6E8A-4147-A177-3AD203B41FA5}">
                      <a16:colId xmlns:a16="http://schemas.microsoft.com/office/drawing/2014/main" val="1244154585"/>
                    </a:ext>
                  </a:extLst>
                </a:gridCol>
                <a:gridCol w="4287186">
                  <a:extLst>
                    <a:ext uri="{9D8B030D-6E8A-4147-A177-3AD203B41FA5}">
                      <a16:colId xmlns:a16="http://schemas.microsoft.com/office/drawing/2014/main" val="2043397079"/>
                    </a:ext>
                  </a:extLst>
                </a:gridCol>
                <a:gridCol w="3852473">
                  <a:extLst>
                    <a:ext uri="{9D8B030D-6E8A-4147-A177-3AD203B41FA5}">
                      <a16:colId xmlns:a16="http://schemas.microsoft.com/office/drawing/2014/main" val="3797616771"/>
                    </a:ext>
                  </a:extLst>
                </a:gridCol>
                <a:gridCol w="4617388">
                  <a:extLst>
                    <a:ext uri="{9D8B030D-6E8A-4147-A177-3AD203B41FA5}">
                      <a16:colId xmlns:a16="http://schemas.microsoft.com/office/drawing/2014/main" val="466581425"/>
                    </a:ext>
                  </a:extLst>
                </a:gridCol>
              </a:tblGrid>
              <a:tr h="2163389">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132 PSE Trading Participants.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Top 10 represent majority of turnover.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UBS Securities, Macquarie Capital Securities, BPI Securities are all Bank-Affiliated and lead institutional flow.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COL Financial leads retail volume but has smaller deal capacity.</a:t>
                      </a:r>
                    </a:p>
                  </a:txBody>
                  <a:tcPr marL="274314" marR="0" marT="0" marB="0">
                    <a:solidFill>
                      <a:schemeClr val="bg1"/>
                    </a:solidFill>
                  </a:tcPr>
                </a:tc>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Largest underwriters (BDO Capital, BPI Capital, First Metro Securities) are all owned by universal banks.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The Maynilad 2025 IPO syndicate (the largest PH IPO since 2021) included China Bank Capital, SB Capital, Security Bank Capital, HSBC, UBS, and Morgan Stanley.</a:t>
                      </a:r>
                    </a:p>
                  </a:txBody>
                  <a:tcPr marL="274314" marR="0" marT="0" marB="0">
                    <a:solidFill>
                      <a:schemeClr val="bg1"/>
                    </a:solidFill>
                  </a:tcPr>
                </a:tc>
                <a:tc>
                  <a:txBody>
                    <a:bodyPr/>
                    <a:lstStyle/>
                    <a:p>
                      <a:pPr marL="285750" marR="0" lvl="0" indent="-28575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lang="en-US" sz="1600" dirty="0">
                          <a:solidFill>
                            <a:schemeClr val="accent4">
                              <a:lumMod val="25000"/>
                            </a:schemeClr>
                          </a:solidFill>
                        </a:rPr>
                        <a:t>Top players also bank-affiliated: BPI Capital, First Metro Securities. </a:t>
                      </a:r>
                    </a:p>
                    <a:p>
                      <a:pPr marL="285750" marR="0" lvl="0" indent="-28575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lang="en-US" sz="1600" dirty="0">
                          <a:solidFill>
                            <a:schemeClr val="accent4">
                              <a:lumMod val="25000"/>
                            </a:schemeClr>
                          </a:solidFill>
                        </a:rPr>
                        <a:t>Coverage anchored to large-cap / </a:t>
                      </a:r>
                      <a:r>
                        <a:rPr lang="en-US" sz="1600" dirty="0" err="1">
                          <a:solidFill>
                            <a:schemeClr val="accent4">
                              <a:lumMod val="25000"/>
                            </a:schemeClr>
                          </a:solidFill>
                        </a:rPr>
                        <a:t>PSEi</a:t>
                      </a:r>
                      <a:r>
                        <a:rPr lang="en-US" sz="1600" dirty="0">
                          <a:solidFill>
                            <a:schemeClr val="accent4">
                              <a:lumMod val="25000"/>
                            </a:schemeClr>
                          </a:solidFill>
                        </a:rPr>
                        <a:t> constituents.</a:t>
                      </a:r>
                    </a:p>
                    <a:p>
                      <a:pPr marL="0" marR="0" lvl="0" indent="0" algn="l" defTabSz="914400" rtl="0" eaLnBrk="1" fontAlgn="auto" latinLnBrk="0" hangingPunct="1">
                        <a:lnSpc>
                          <a:spcPct val="100000"/>
                        </a:lnSpc>
                        <a:spcBef>
                          <a:spcPts val="300"/>
                        </a:spcBef>
                        <a:spcAft>
                          <a:spcPts val="300"/>
                        </a:spcAft>
                        <a:buClr>
                          <a:srgbClr val="000000"/>
                        </a:buClr>
                        <a:buSzTx/>
                        <a:buFont typeface="Arial"/>
                        <a:buNone/>
                        <a:tabLst/>
                        <a:defRPr/>
                      </a:pPr>
                      <a:endParaRPr lang="en-US" sz="1600" dirty="0">
                        <a:solidFill>
                          <a:schemeClr val="accent4">
                            <a:lumMod val="25000"/>
                          </a:schemeClr>
                        </a:solidFill>
                      </a:endParaRPr>
                    </a:p>
                  </a:txBody>
                  <a:tcPr marL="274314" marR="0" marT="0" marB="0">
                    <a:solidFill>
                      <a:schemeClr val="bg1"/>
                    </a:solidFill>
                  </a:tcPr>
                </a:tc>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err="1">
                          <a:solidFill>
                            <a:schemeClr val="accent4">
                              <a:lumMod val="25000"/>
                            </a:schemeClr>
                          </a:solidFill>
                        </a:rPr>
                        <a:t>PhilRatings</a:t>
                      </a:r>
                      <a:r>
                        <a:rPr lang="en-US" sz="1600" dirty="0">
                          <a:solidFill>
                            <a:schemeClr val="accent4">
                              <a:lumMod val="25000"/>
                            </a:schemeClr>
                          </a:solidFill>
                        </a:rPr>
                        <a:t> is the sole domestic CRA (since 2015 lineup unchanged).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Moody's, S&amp;P, Fitch for sovereign and large-cap cross-border issuance.</a:t>
                      </a:r>
                    </a:p>
                    <a:p>
                      <a:pPr marL="0" marR="0" lvl="0" indent="0" algn="l" rtl="0">
                        <a:lnSpc>
                          <a:spcPct val="100000"/>
                        </a:lnSpc>
                        <a:spcBef>
                          <a:spcPts val="300"/>
                        </a:spcBef>
                        <a:spcAft>
                          <a:spcPts val="300"/>
                        </a:spcAft>
                        <a:buNone/>
                      </a:pPr>
                      <a:endParaRPr lang="en-US" sz="1600" dirty="0">
                        <a:solidFill>
                          <a:schemeClr val="accent4">
                            <a:lumMod val="25000"/>
                          </a:schemeClr>
                        </a:solidFill>
                      </a:endParaRPr>
                    </a:p>
                  </a:txBody>
                  <a:tcPr marL="274314" marR="0" marT="0" marB="0">
                    <a:solidFill>
                      <a:schemeClr val="bg1"/>
                    </a:solidFill>
                  </a:tcPr>
                </a:tc>
                <a:extLst>
                  <a:ext uri="{0D108BD9-81ED-4DB2-BD59-A6C34878D82A}">
                    <a16:rowId xmlns:a16="http://schemas.microsoft.com/office/drawing/2014/main" val="270594391"/>
                  </a:ext>
                </a:extLst>
              </a:tr>
              <a:tr h="2050607">
                <a:tc>
                  <a:txBody>
                    <a:bodyPr/>
                    <a:lstStyle/>
                    <a:p>
                      <a:pPr marL="0" marR="0" lvl="0" indent="0" algn="l" rtl="0">
                        <a:lnSpc>
                          <a:spcPct val="100000"/>
                        </a:lnSpc>
                        <a:spcBef>
                          <a:spcPts val="300"/>
                        </a:spcBef>
                        <a:spcAft>
                          <a:spcPts val="300"/>
                        </a:spcAft>
                        <a:buNone/>
                      </a:pPr>
                      <a:r>
                        <a:rPr lang="en-US" sz="1600" dirty="0">
                          <a:solidFill>
                            <a:schemeClr val="accent4">
                              <a:lumMod val="25000"/>
                            </a:schemeClr>
                          </a:solidFill>
                        </a:rPr>
                        <a:t>Solid domestic corporate access for blue-chips and local institutions. International brokers + largest domestic houses provide reasonable engagement support for issuers and institutional investors.</a:t>
                      </a:r>
                    </a:p>
                    <a:p>
                      <a:pPr marL="0" marR="0" lvl="0" indent="0" algn="l" rtl="0">
                        <a:lnSpc>
                          <a:spcPct val="100000"/>
                        </a:lnSpc>
                        <a:spcBef>
                          <a:spcPts val="300"/>
                        </a:spcBef>
                        <a:spcAft>
                          <a:spcPts val="300"/>
                        </a:spcAft>
                        <a:buNone/>
                      </a:pPr>
                      <a:endParaRPr lang="en-US" sz="1600" dirty="0">
                        <a:solidFill>
                          <a:schemeClr val="accent4">
                            <a:lumMod val="25000"/>
                          </a:schemeClr>
                        </a:solidFill>
                      </a:endParaRPr>
                    </a:p>
                  </a:txBody>
                  <a:tcPr marL="274314" marR="0" marT="0" marB="0">
                    <a:solidFill>
                      <a:schemeClr val="bg1"/>
                    </a:solidFill>
                  </a:tcPr>
                </a:tc>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Strong in structuring, regulatory execution, documentation, distribution for domestic C-bonds and follow-on equity.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Capability built through repeat issuance by conglomerates, banks, and quasi-sovereigns.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English-language as a standard means low friction for foreign issuers.</a:t>
                      </a:r>
                    </a:p>
                  </a:txBody>
                  <a:tcPr marL="274314" marR="0" marT="0" marB="0">
                    <a:solidFill>
                      <a:schemeClr val="bg1"/>
                    </a:solidFill>
                  </a:tcPr>
                </a:tc>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Adequate equity research capacity for large-caps and index names.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Strong relationships with listed conglomerates and FIs.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English-language as a standard means low friction for foreign issuers.</a:t>
                      </a:r>
                    </a:p>
                    <a:p>
                      <a:pPr marL="0" marR="0" lvl="0" indent="0" algn="l" rtl="0">
                        <a:lnSpc>
                          <a:spcPct val="100000"/>
                        </a:lnSpc>
                        <a:spcBef>
                          <a:spcPts val="300"/>
                        </a:spcBef>
                        <a:spcAft>
                          <a:spcPts val="300"/>
                        </a:spcAft>
                        <a:buNone/>
                      </a:pPr>
                      <a:endParaRPr sz="1600" dirty="0">
                        <a:solidFill>
                          <a:schemeClr val="accent4">
                            <a:lumMod val="25000"/>
                          </a:schemeClr>
                        </a:solidFill>
                      </a:endParaRPr>
                    </a:p>
                  </a:txBody>
                  <a:tcPr marL="274314" marR="0" marT="0" marB="0">
                    <a:solidFill>
                      <a:schemeClr val="bg1"/>
                    </a:solidFill>
                  </a:tcPr>
                </a:tc>
                <a:tc>
                  <a:txBody>
                    <a:bodyPr/>
                    <a:lstStyle/>
                    <a:p>
                      <a:pPr marL="0" marR="0" lvl="0" indent="0" algn="l" rtl="0">
                        <a:lnSpc>
                          <a:spcPct val="100000"/>
                        </a:lnSpc>
                        <a:spcBef>
                          <a:spcPts val="300"/>
                        </a:spcBef>
                        <a:spcAft>
                          <a:spcPts val="300"/>
                        </a:spcAft>
                        <a:buNone/>
                      </a:pPr>
                      <a:r>
                        <a:rPr lang="en-US" sz="1600" dirty="0" err="1">
                          <a:solidFill>
                            <a:schemeClr val="accent4">
                              <a:lumMod val="25000"/>
                            </a:schemeClr>
                          </a:solidFill>
                        </a:rPr>
                        <a:t>PhilRatings</a:t>
                      </a:r>
                      <a:r>
                        <a:rPr lang="en-US" sz="1600" dirty="0">
                          <a:solidFill>
                            <a:schemeClr val="accent4">
                              <a:lumMod val="25000"/>
                            </a:schemeClr>
                          </a:solidFill>
                        </a:rPr>
                        <a:t> has decades of local-market expertise; strong on PH sovereign / bank / corporate credit risk, regulatory frameworks, conglomerate structures, peso-denominated instruments.</a:t>
                      </a:r>
                    </a:p>
                    <a:p>
                      <a:pPr marL="0" marR="0" lvl="0" indent="0" algn="l" rtl="0">
                        <a:lnSpc>
                          <a:spcPct val="100000"/>
                        </a:lnSpc>
                        <a:spcBef>
                          <a:spcPts val="300"/>
                        </a:spcBef>
                        <a:spcAft>
                          <a:spcPts val="300"/>
                        </a:spcAft>
                        <a:buNone/>
                      </a:pPr>
                      <a:endParaRPr lang="en-US" sz="1600" dirty="0">
                        <a:solidFill>
                          <a:schemeClr val="accent4">
                            <a:lumMod val="25000"/>
                          </a:schemeClr>
                        </a:solidFill>
                      </a:endParaRPr>
                    </a:p>
                  </a:txBody>
                  <a:tcPr marL="274314" marR="0" marT="0" marB="0">
                    <a:solidFill>
                      <a:schemeClr val="bg1"/>
                    </a:solidFill>
                  </a:tcPr>
                </a:tc>
                <a:extLst>
                  <a:ext uri="{0D108BD9-81ED-4DB2-BD59-A6C34878D82A}">
                    <a16:rowId xmlns:a16="http://schemas.microsoft.com/office/drawing/2014/main" val="234797708"/>
                  </a:ext>
                </a:extLst>
              </a:tr>
              <a:tr h="0">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Small institutional investor base, low liquidity and infrequent large-cap deals make diverse institutional participation hard.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Roadshow / non-deal infrastructure shallow vs regional peers.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Market-makers cannot short bonds; unhedged inventory risk forces dealers out during volatility.</a:t>
                      </a:r>
                    </a:p>
                  </a:txBody>
                  <a:tcPr marL="274314" marR="0" marT="0" marB="0">
                    <a:solidFill>
                      <a:schemeClr val="bg1"/>
                    </a:solidFill>
                  </a:tcPr>
                </a:tc>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Skills development limited in large/complex/growth IPOs and structured products (narrow institutional base, shallow secondaries).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Structural conflict as bank-affiliated IBs prioritize bank loans over capital-market solutions for parent-bank clients, focusing on Blue Chip issuers that fit parent risk appetite; mid-cap issuance pipeline weakens.</a:t>
                      </a:r>
                    </a:p>
                  </a:txBody>
                  <a:tcPr marL="274314" marR="0" marT="0" marB="0">
                    <a:solidFill>
                      <a:schemeClr val="bg1"/>
                    </a:solidFill>
                  </a:tcPr>
                </a:tc>
                <a:tc>
                  <a:txBody>
                    <a:bodyPr/>
                    <a:lstStyle/>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Coverage heavily skewed to large-caps; mid- and small-caps largely uncovered leading to information asymmetry, deterring institutional capital, weakening price discovery. </a:t>
                      </a:r>
                    </a:p>
                    <a:p>
                      <a:pPr marL="285750" marR="0" lvl="0" indent="-285750" algn="l" rtl="0">
                        <a:lnSpc>
                          <a:spcPct val="100000"/>
                        </a:lnSpc>
                        <a:spcBef>
                          <a:spcPts val="300"/>
                        </a:spcBef>
                        <a:spcAft>
                          <a:spcPts val="300"/>
                        </a:spcAft>
                        <a:buFont typeface="Arial" panose="020B0604020202020204" pitchFamily="34" charset="0"/>
                        <a:buChar char="•"/>
                      </a:pPr>
                      <a:r>
                        <a:rPr lang="en-US" sz="1600" dirty="0">
                          <a:solidFill>
                            <a:schemeClr val="accent4">
                              <a:lumMod val="25000"/>
                            </a:schemeClr>
                          </a:solidFill>
                        </a:rPr>
                        <a:t>Corporate-bond research is thin leading to limited price transparency and infrequent issuance. Prevents robust credit curves or continuous spread analysis.</a:t>
                      </a:r>
                    </a:p>
                  </a:txBody>
                  <a:tcPr marL="274314" marR="0" marT="0" marB="0">
                    <a:solidFill>
                      <a:schemeClr val="bg1"/>
                    </a:solidFill>
                  </a:tcPr>
                </a:tc>
                <a:tc>
                  <a:txBody>
                    <a:bodyPr/>
                    <a:lstStyle/>
                    <a:p>
                      <a:pPr marL="285750" marR="0" lvl="0" indent="-28575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lang="en-US" sz="1600" dirty="0">
                          <a:solidFill>
                            <a:schemeClr val="accent4">
                              <a:lumMod val="25000"/>
                            </a:schemeClr>
                          </a:solidFill>
                        </a:rPr>
                        <a:t>"High-quality bias" as domestic ratings cluster at top of scale; narrow spreads even within AAA tier. </a:t>
                      </a:r>
                    </a:p>
                    <a:p>
                      <a:pPr marL="285750" marR="0" lvl="0" indent="-28575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lang="en-US" sz="1600" dirty="0">
                          <a:solidFill>
                            <a:schemeClr val="accent4">
                              <a:lumMod val="25000"/>
                            </a:schemeClr>
                          </a:solidFill>
                        </a:rPr>
                        <a:t>Mid-sized firms locked out because insurers/pensions face stiff capital charges for sub-AAA paper. </a:t>
                      </a:r>
                    </a:p>
                    <a:p>
                      <a:pPr marL="285750" marR="0" lvl="0" indent="-28575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lang="en-US" sz="1600" dirty="0">
                          <a:solidFill>
                            <a:schemeClr val="accent4">
                              <a:lumMod val="25000"/>
                            </a:schemeClr>
                          </a:solidFill>
                        </a:rPr>
                        <a:t>Limited capacity for complex instruments (project bonds, securitization, blended finance). </a:t>
                      </a:r>
                    </a:p>
                    <a:p>
                      <a:pPr marL="285750" marR="0" lvl="0" indent="-28575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lang="en-US" sz="1600" dirty="0">
                          <a:solidFill>
                            <a:schemeClr val="accent4">
                              <a:lumMod val="25000"/>
                            </a:schemeClr>
                          </a:solidFill>
                        </a:rPr>
                        <a:t>No mandatory rating regime for private bonds → DFIs forced into bespoke due diligence.</a:t>
                      </a:r>
                    </a:p>
                  </a:txBody>
                  <a:tcPr marL="274314" marR="0" marT="0" marB="0">
                    <a:solidFill>
                      <a:schemeClr val="bg1"/>
                    </a:solidFill>
                  </a:tcPr>
                </a:tc>
                <a:extLst>
                  <a:ext uri="{0D108BD9-81ED-4DB2-BD59-A6C34878D82A}">
                    <a16:rowId xmlns:a16="http://schemas.microsoft.com/office/drawing/2014/main" val="1446588321"/>
                  </a:ext>
                </a:extLst>
              </a:tr>
            </a:tbl>
          </a:graphicData>
        </a:graphic>
      </p:graphicFrame>
      <p:sp>
        <p:nvSpPr>
          <p:cNvPr id="22" name="Rectangle 21">
            <a:extLst>
              <a:ext uri="{FF2B5EF4-FFF2-40B4-BE49-F238E27FC236}">
                <a16:creationId xmlns:a16="http://schemas.microsoft.com/office/drawing/2014/main" id="{2B4549AD-C79D-3C19-A2AE-1D84403FEA1D}"/>
              </a:ext>
            </a:extLst>
          </p:cNvPr>
          <p:cNvSpPr/>
          <p:nvPr/>
        </p:nvSpPr>
        <p:spPr>
          <a:xfrm>
            <a:off x="824459" y="4989453"/>
            <a:ext cx="675318" cy="2022960"/>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solidFill>
                <a:schemeClr val="bg1">
                  <a:lumMod val="95000"/>
                </a:schemeClr>
              </a:solidFill>
            </a:endParaRPr>
          </a:p>
        </p:txBody>
      </p:sp>
      <p:sp>
        <p:nvSpPr>
          <p:cNvPr id="23" name="TextBox 22">
            <a:extLst>
              <a:ext uri="{FF2B5EF4-FFF2-40B4-BE49-F238E27FC236}">
                <a16:creationId xmlns:a16="http://schemas.microsoft.com/office/drawing/2014/main" id="{681DB754-A7A3-83A0-1BFC-190E0FC7C9B2}"/>
              </a:ext>
            </a:extLst>
          </p:cNvPr>
          <p:cNvSpPr txBox="1"/>
          <p:nvPr/>
        </p:nvSpPr>
        <p:spPr>
          <a:xfrm rot="16200000">
            <a:off x="15379" y="5506951"/>
            <a:ext cx="2303038" cy="707886"/>
          </a:xfrm>
          <a:prstGeom prst="rect">
            <a:avLst/>
          </a:prstGeom>
          <a:noFill/>
          <a:ln>
            <a:noFill/>
          </a:ln>
        </p:spPr>
        <p:txBody>
          <a:bodyPr wrap="square" rtlCol="0" anchor="ctr" anchorCtr="0">
            <a:spAutoFit/>
          </a:bodyPr>
          <a:lstStyle/>
          <a:p>
            <a:pPr algn="ctr"/>
            <a:r>
              <a:rPr lang="en-US" sz="2000" b="1" dirty="0">
                <a:solidFill>
                  <a:schemeClr val="bg2"/>
                </a:solidFill>
                <a:latin typeface="+mn-lt"/>
                <a:ea typeface="League Spartan" charset="0"/>
                <a:cs typeface="Poppins" pitchFamily="2" charset="77"/>
              </a:rPr>
              <a:t>Capacity &amp; Expertise</a:t>
            </a:r>
          </a:p>
        </p:txBody>
      </p:sp>
      <p:sp>
        <p:nvSpPr>
          <p:cNvPr id="29" name="Rectangle 28">
            <a:extLst>
              <a:ext uri="{FF2B5EF4-FFF2-40B4-BE49-F238E27FC236}">
                <a16:creationId xmlns:a16="http://schemas.microsoft.com/office/drawing/2014/main" id="{7D7640D1-12AB-CA45-8C9F-10061EB7AE27}"/>
              </a:ext>
            </a:extLst>
          </p:cNvPr>
          <p:cNvSpPr/>
          <p:nvPr/>
        </p:nvSpPr>
        <p:spPr>
          <a:xfrm>
            <a:off x="812983" y="6895476"/>
            <a:ext cx="675318" cy="2985422"/>
          </a:xfrm>
          <a:prstGeom prst="rect">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solidFill>
                <a:schemeClr val="bg1">
                  <a:lumMod val="95000"/>
                </a:schemeClr>
              </a:solidFill>
            </a:endParaRPr>
          </a:p>
        </p:txBody>
      </p:sp>
      <p:sp>
        <p:nvSpPr>
          <p:cNvPr id="30" name="TextBox 29">
            <a:extLst>
              <a:ext uri="{FF2B5EF4-FFF2-40B4-BE49-F238E27FC236}">
                <a16:creationId xmlns:a16="http://schemas.microsoft.com/office/drawing/2014/main" id="{4012F8F3-B944-F345-AA4E-6B4017AFF1BC}"/>
              </a:ext>
            </a:extLst>
          </p:cNvPr>
          <p:cNvSpPr txBox="1"/>
          <p:nvPr/>
        </p:nvSpPr>
        <p:spPr>
          <a:xfrm rot="16200000">
            <a:off x="63109" y="8164852"/>
            <a:ext cx="2303038" cy="400110"/>
          </a:xfrm>
          <a:prstGeom prst="rect">
            <a:avLst/>
          </a:prstGeom>
          <a:noFill/>
          <a:ln>
            <a:noFill/>
          </a:ln>
        </p:spPr>
        <p:txBody>
          <a:bodyPr wrap="square" rtlCol="0" anchor="ctr" anchorCtr="0">
            <a:spAutoFit/>
          </a:bodyPr>
          <a:lstStyle/>
          <a:p>
            <a:pPr algn="ctr"/>
            <a:r>
              <a:rPr lang="en-US" sz="2000" b="1" dirty="0">
                <a:solidFill>
                  <a:schemeClr val="bg2"/>
                </a:solidFill>
                <a:latin typeface="+mn-lt"/>
                <a:ea typeface="League Spartan" charset="0"/>
                <a:cs typeface="Poppins" pitchFamily="2" charset="77"/>
              </a:rPr>
              <a:t>Constraints </a:t>
            </a:r>
          </a:p>
        </p:txBody>
      </p:sp>
      <p:sp>
        <p:nvSpPr>
          <p:cNvPr id="31" name="TextBox 30">
            <a:extLst>
              <a:ext uri="{FF2B5EF4-FFF2-40B4-BE49-F238E27FC236}">
                <a16:creationId xmlns:a16="http://schemas.microsoft.com/office/drawing/2014/main" id="{2E3C8EB2-8756-5B26-733C-018C8F1FE394}"/>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01</a:t>
            </a:r>
          </a:p>
        </p:txBody>
      </p:sp>
      <p:sp>
        <p:nvSpPr>
          <p:cNvPr id="35" name="Text Placeholder 15">
            <a:extLst>
              <a:ext uri="{FF2B5EF4-FFF2-40B4-BE49-F238E27FC236}">
                <a16:creationId xmlns:a16="http://schemas.microsoft.com/office/drawing/2014/main" id="{31FBDC20-94FF-DF20-FAEC-C29DC58CE2B9}"/>
              </a:ext>
            </a:extLst>
          </p:cNvPr>
          <p:cNvSpPr txBox="1">
            <a:spLocks/>
          </p:cNvSpPr>
          <p:nvPr/>
        </p:nvSpPr>
        <p:spPr>
          <a:xfrm>
            <a:off x="824459" y="1416044"/>
            <a:ext cx="16451534" cy="376238"/>
          </a:xfrm>
          <a:prstGeom prst="rect">
            <a:avLst/>
          </a:prstGeom>
        </p:spPr>
        <p:txBody>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A2D7FA"/>
              </a:buClr>
              <a:buFont typeface="Wingdings" panose="05000000000000000000" pitchFamily="2" charset="2"/>
              <a:buChar char="§"/>
              <a:defRPr sz="2000" b="0" i="0" u="none" strike="noStrike" cap="none">
                <a:solidFill>
                  <a:srgbClr val="292929"/>
                </a:solidFill>
                <a:latin typeface="+mn-lt"/>
                <a:ea typeface=".Helvetica Light" panose="020B0403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a:lstStyle>
          <a:p>
            <a:pPr marL="114300" indent="0">
              <a:lnSpc>
                <a:spcPct val="115000"/>
              </a:lnSpc>
              <a:buClr>
                <a:schemeClr val="dk2"/>
              </a:buClr>
              <a:buSzPts val="1800"/>
              <a:buNone/>
            </a:pPr>
            <a:r>
              <a:rPr lang="en-US" b="1" dirty="0">
                <a:solidFill>
                  <a:srgbClr val="093461"/>
                </a:solidFill>
                <a:latin typeface="Aptos" panose="020B0004020202020204" pitchFamily="34" charset="0"/>
              </a:rPr>
              <a:t>Chart 27: Intermediaries’ profiles</a:t>
            </a:r>
          </a:p>
        </p:txBody>
      </p:sp>
      <p:sp>
        <p:nvSpPr>
          <p:cNvPr id="36" name="TextBox 35">
            <a:extLst>
              <a:ext uri="{FF2B5EF4-FFF2-40B4-BE49-F238E27FC236}">
                <a16:creationId xmlns:a16="http://schemas.microsoft.com/office/drawing/2014/main" id="{C8E0280F-0276-D41A-5DB2-869EC3FE3AA7}"/>
              </a:ext>
            </a:extLst>
          </p:cNvPr>
          <p:cNvSpPr txBox="1"/>
          <p:nvPr/>
        </p:nvSpPr>
        <p:spPr>
          <a:xfrm>
            <a:off x="993042" y="9953481"/>
            <a:ext cx="16608917" cy="276999"/>
          </a:xfrm>
          <a:prstGeom prst="rect">
            <a:avLst/>
          </a:prstGeom>
          <a:noFill/>
        </p:spPr>
        <p:txBody>
          <a:bodyPr wrap="square" rtlCol="0">
            <a:spAutoFit/>
          </a:bodyPr>
          <a:lstStyle/>
          <a:p>
            <a:r>
              <a:rPr lang="en-US" sz="1200" i="1" dirty="0">
                <a:solidFill>
                  <a:schemeClr val="tx1"/>
                </a:solidFill>
                <a:latin typeface="Aptos" panose="020B0004020202020204" pitchFamily="34" charset="0"/>
              </a:rPr>
              <a:t>Source: Stakeholder interviews, intermediaries’ reports</a:t>
            </a:r>
            <a:endParaRPr lang="en-US" sz="1200" dirty="0">
              <a:solidFill>
                <a:schemeClr val="tx1"/>
              </a:solidFill>
              <a:latin typeface="Aptos" panose="020B0004020202020204" pitchFamily="34" charset="0"/>
            </a:endParaRPr>
          </a:p>
        </p:txBody>
      </p:sp>
    </p:spTree>
    <p:extLst>
      <p:ext uri="{BB962C8B-B14F-4D97-AF65-F5344CB8AC3E}">
        <p14:creationId xmlns:p14="http://schemas.microsoft.com/office/powerpoint/2010/main" val="2923618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B9ADA-344E-B12E-61E7-80FEC5CB27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B432DB-41C3-B6B9-C87C-9197F47B68D0}"/>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sp>
        <p:nvSpPr>
          <p:cNvPr id="7" name="Text Placeholder 6">
            <a:extLst>
              <a:ext uri="{FF2B5EF4-FFF2-40B4-BE49-F238E27FC236}">
                <a16:creationId xmlns:a16="http://schemas.microsoft.com/office/drawing/2014/main" id="{90D7CD2F-EC53-677B-4D38-D34AFB528B41}"/>
              </a:ext>
            </a:extLst>
          </p:cNvPr>
          <p:cNvSpPr>
            <a:spLocks noGrp="1"/>
          </p:cNvSpPr>
          <p:nvPr>
            <p:ph type="body" sz="quarter" idx="17"/>
          </p:nvPr>
        </p:nvSpPr>
        <p:spPr/>
        <p:txBody>
          <a:bodyPr/>
          <a:lstStyle/>
          <a:p>
            <a:r>
              <a:rPr lang="en-US" dirty="0"/>
              <a:t>2.3 Philippines – Intermediaries and Market Infrastructure</a:t>
            </a:r>
          </a:p>
        </p:txBody>
      </p:sp>
      <p:sp>
        <p:nvSpPr>
          <p:cNvPr id="16" name="Text Placeholder 15">
            <a:extLst>
              <a:ext uri="{FF2B5EF4-FFF2-40B4-BE49-F238E27FC236}">
                <a16:creationId xmlns:a16="http://schemas.microsoft.com/office/drawing/2014/main" id="{A389CC50-EA87-BB81-F1C2-6F4C64FB8CF9}"/>
              </a:ext>
            </a:extLst>
          </p:cNvPr>
          <p:cNvSpPr>
            <a:spLocks noGrp="1"/>
          </p:cNvSpPr>
          <p:nvPr>
            <p:ph type="body" sz="quarter" idx="10"/>
          </p:nvPr>
        </p:nvSpPr>
        <p:spPr/>
        <p:txBody>
          <a:bodyPr/>
          <a:lstStyle/>
          <a:p>
            <a:r>
              <a:rPr lang="vi-VN" sz="2000" dirty="0"/>
              <a:t>Chart </a:t>
            </a:r>
            <a:r>
              <a:rPr lang="en-US" sz="2000" dirty="0"/>
              <a:t>28</a:t>
            </a:r>
            <a:r>
              <a:rPr lang="vi-VN" sz="2000" dirty="0"/>
              <a:t>: </a:t>
            </a:r>
            <a:r>
              <a:rPr lang="en-US" sz="2000" dirty="0"/>
              <a:t>The Philippines’ Capital Market Infrastructure</a:t>
            </a:r>
          </a:p>
        </p:txBody>
      </p:sp>
      <p:sp>
        <p:nvSpPr>
          <p:cNvPr id="8" name="Text Placeholder 7">
            <a:extLst>
              <a:ext uri="{FF2B5EF4-FFF2-40B4-BE49-F238E27FC236}">
                <a16:creationId xmlns:a16="http://schemas.microsoft.com/office/drawing/2014/main" id="{925D7B44-BB1E-5E8A-2013-7574D80E6252}"/>
              </a:ext>
            </a:extLst>
          </p:cNvPr>
          <p:cNvSpPr>
            <a:spLocks noGrp="1"/>
          </p:cNvSpPr>
          <p:nvPr>
            <p:ph type="body" sz="quarter" idx="18"/>
          </p:nvPr>
        </p:nvSpPr>
        <p:spPr>
          <a:xfrm>
            <a:off x="2162177" y="614262"/>
            <a:ext cx="13104814" cy="741966"/>
          </a:xfrm>
        </p:spPr>
        <p:txBody>
          <a:bodyPr/>
          <a:lstStyle/>
          <a:p>
            <a:r>
              <a:rPr lang="en-US" sz="2200" dirty="0"/>
              <a:t>Core infrastructure works for current volumes, key building blocks for short selling, derivatives are absent</a:t>
            </a:r>
          </a:p>
        </p:txBody>
      </p:sp>
      <p:graphicFrame>
        <p:nvGraphicFramePr>
          <p:cNvPr id="18" name="Google Shape;4309;p181">
            <a:extLst>
              <a:ext uri="{FF2B5EF4-FFF2-40B4-BE49-F238E27FC236}">
                <a16:creationId xmlns:a16="http://schemas.microsoft.com/office/drawing/2014/main" id="{AD205197-99EF-99A8-97FF-BEB29A2E6B3B}"/>
              </a:ext>
            </a:extLst>
          </p:cNvPr>
          <p:cNvGraphicFramePr/>
          <p:nvPr>
            <p:extLst>
              <p:ext uri="{D42A27DB-BD31-4B8C-83A1-F6EECF244321}">
                <p14:modId xmlns:p14="http://schemas.microsoft.com/office/powerpoint/2010/main" val="2956730279"/>
              </p:ext>
            </p:extLst>
          </p:nvPr>
        </p:nvGraphicFramePr>
        <p:xfrm>
          <a:off x="813597" y="2120267"/>
          <a:ext cx="16719491" cy="7015538"/>
        </p:xfrm>
        <a:graphic>
          <a:graphicData uri="http://schemas.openxmlformats.org/drawingml/2006/table">
            <a:tbl>
              <a:tblPr>
                <a:tableStyleId>{22838BEF-8BB2-4498-84A7-C5851F593DF1}</a:tableStyleId>
              </a:tblPr>
              <a:tblGrid>
                <a:gridCol w="2072478">
                  <a:extLst>
                    <a:ext uri="{9D8B030D-6E8A-4147-A177-3AD203B41FA5}">
                      <a16:colId xmlns:a16="http://schemas.microsoft.com/office/drawing/2014/main" val="2203387173"/>
                    </a:ext>
                  </a:extLst>
                </a:gridCol>
                <a:gridCol w="6829425">
                  <a:extLst>
                    <a:ext uri="{9D8B030D-6E8A-4147-A177-3AD203B41FA5}">
                      <a16:colId xmlns:a16="http://schemas.microsoft.com/office/drawing/2014/main" val="20002"/>
                    </a:ext>
                  </a:extLst>
                </a:gridCol>
                <a:gridCol w="7817588">
                  <a:extLst>
                    <a:ext uri="{9D8B030D-6E8A-4147-A177-3AD203B41FA5}">
                      <a16:colId xmlns:a16="http://schemas.microsoft.com/office/drawing/2014/main" val="20003"/>
                    </a:ext>
                  </a:extLst>
                </a:gridCol>
              </a:tblGrid>
              <a:tr h="619818">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FFFFFF"/>
                          </a:solidFill>
                          <a:latin typeface="+mn-lt"/>
                          <a:ea typeface="+mn-ea"/>
                          <a:cs typeface="+mn-cs"/>
                          <a:sym typeface="Arial"/>
                        </a:rPr>
                        <a:t>Component</a:t>
                      </a:r>
                    </a:p>
                  </a:txBody>
                  <a:tcPr marL="274314" marR="0" marT="0" marB="0" anchor="ctr">
                    <a:solidFill>
                      <a:srgbClr val="034EA2"/>
                    </a:solidFill>
                  </a:tcPr>
                </a:tc>
                <a:tc>
                  <a:txBody>
                    <a:bodyPr/>
                    <a:lstStyle/>
                    <a:p>
                      <a:pPr marL="0" marR="0" lvl="0" indent="0" algn="ctr" rtl="0">
                        <a:lnSpc>
                          <a:spcPct val="100000"/>
                        </a:lnSpc>
                        <a:spcBef>
                          <a:spcPts val="0"/>
                        </a:spcBef>
                        <a:spcAft>
                          <a:spcPts val="0"/>
                        </a:spcAft>
                        <a:buClr>
                          <a:srgbClr val="000000"/>
                        </a:buClr>
                        <a:buFont typeface="Arial"/>
                        <a:buNone/>
                      </a:pPr>
                      <a:r>
                        <a:rPr lang="en-US" sz="1800" b="1" i="0" u="none" strike="noStrike" cap="none" dirty="0">
                          <a:solidFill>
                            <a:srgbClr val="FFFFFF"/>
                          </a:solidFill>
                          <a:latin typeface="+mn-lt"/>
                          <a:ea typeface="+mn-ea"/>
                          <a:cs typeface="+mn-cs"/>
                          <a:sym typeface="Arial"/>
                        </a:rPr>
                        <a:t>Capacity </a:t>
                      </a:r>
                    </a:p>
                  </a:txBody>
                  <a:tcPr marL="274314" marR="0" marT="0" marB="0" anchor="ctr">
                    <a:solidFill>
                      <a:srgbClr val="034EA2"/>
                    </a:solidFill>
                  </a:tcPr>
                </a:tc>
                <a:tc>
                  <a:txBody>
                    <a:bodyPr/>
                    <a:lstStyle/>
                    <a:p>
                      <a:pPr marL="0" marR="0" lvl="0" indent="0" algn="ctr" rtl="0">
                        <a:spcBef>
                          <a:spcPts val="0"/>
                        </a:spcBef>
                        <a:spcAft>
                          <a:spcPts val="0"/>
                        </a:spcAft>
                        <a:buNone/>
                      </a:pPr>
                      <a:r>
                        <a:rPr lang="en-US" sz="1800" b="1" u="none" strike="noStrike" cap="none" dirty="0">
                          <a:solidFill>
                            <a:srgbClr val="FFFFFF"/>
                          </a:solidFill>
                          <a:sym typeface="Open Sans"/>
                        </a:rPr>
                        <a:t>Constraints </a:t>
                      </a:r>
                      <a:endParaRPr lang="en-US" sz="3200" b="1" dirty="0"/>
                    </a:p>
                  </a:txBody>
                  <a:tcPr marL="274314" marR="0" marT="0" marB="0" anchor="ctr">
                    <a:solidFill>
                      <a:srgbClr val="034EA2"/>
                    </a:solidFill>
                  </a:tcPr>
                </a:tc>
                <a:extLst>
                  <a:ext uri="{0D108BD9-81ED-4DB2-BD59-A6C34878D82A}">
                    <a16:rowId xmlns:a16="http://schemas.microsoft.com/office/drawing/2014/main" val="10000"/>
                  </a:ext>
                </a:extLst>
              </a:tr>
              <a:tr h="619818">
                <a:tc>
                  <a:txBody>
                    <a:bodyPr/>
                    <a:lstStyle/>
                    <a:p>
                      <a:pPr algn="l" fontAlgn="ctr">
                        <a:buNone/>
                      </a:pPr>
                      <a:r>
                        <a:rPr lang="en-PH" sz="1800" b="1" i="0" u="none" strike="noStrike">
                          <a:solidFill>
                            <a:srgbClr val="093461"/>
                          </a:solidFill>
                          <a:effectLst/>
                          <a:latin typeface="+mn-lt"/>
                        </a:rPr>
                        <a:t>Trading Platform, Equity</a:t>
                      </a:r>
                      <a:r>
                        <a:rPr lang="en-PH" sz="1800" b="0" i="0" u="none" strike="noStrike">
                          <a:solidFill>
                            <a:srgbClr val="093461"/>
                          </a:solidFill>
                          <a:effectLst/>
                          <a:latin typeface="+mn-lt"/>
                        </a:rPr>
                        <a:t> </a:t>
                      </a:r>
                      <a:r>
                        <a:rPr lang="en-PH" sz="1800" b="0" i="1" u="none" strike="noStrike">
                          <a:solidFill>
                            <a:srgbClr val="093461"/>
                          </a:solidFill>
                          <a:effectLst/>
                          <a:latin typeface="+mn-lt"/>
                        </a:rPr>
                        <a:t>(PSE)</a:t>
                      </a:r>
                      <a:endParaRPr lang="en-PH" sz="1800" b="1" i="0" u="none" strike="noStrike">
                        <a:solidFill>
                          <a:srgbClr val="093461"/>
                        </a:solidFill>
                        <a:effectLst/>
                        <a:latin typeface="+mn-lt"/>
                      </a:endParaRPr>
                    </a:p>
                  </a:txBody>
                  <a:tcPr marL="6350" marR="6350" marT="6350" marB="0" anchor="ctr">
                    <a:solidFill>
                      <a:schemeClr val="bg1"/>
                    </a:solidFill>
                  </a:tcPr>
                </a:tc>
                <a:tc>
                  <a:txBody>
                    <a:bodyPr/>
                    <a:lstStyle/>
                    <a:p>
                      <a:pPr marL="285750" indent="-285750" algn="l" fontAlgn="ctr">
                        <a:spcBef>
                          <a:spcPts val="300"/>
                        </a:spcBef>
                        <a:spcAft>
                          <a:spcPts val="300"/>
                        </a:spcAft>
                        <a:buFont typeface="Arial" panose="020B0604020202020204" pitchFamily="34" charset="0"/>
                        <a:buChar char="•"/>
                      </a:pPr>
                      <a:r>
                        <a:rPr lang="en-PH" sz="1800" b="0" i="0" u="none" strike="noStrike" dirty="0">
                          <a:solidFill>
                            <a:srgbClr val="000000"/>
                          </a:solidFill>
                          <a:effectLst/>
                          <a:latin typeface="+mn-lt"/>
                        </a:rPr>
                        <a:t>PSE on Nasdaq X-stream, supporting current volumes. 2025 upgrade to Nasdaq </a:t>
                      </a:r>
                      <a:r>
                        <a:rPr lang="en-PH" sz="1800" b="0" i="0" u="none" strike="noStrike" dirty="0" err="1">
                          <a:solidFill>
                            <a:srgbClr val="000000"/>
                          </a:solidFill>
                          <a:effectLst/>
                          <a:latin typeface="+mn-lt"/>
                        </a:rPr>
                        <a:t>Eqlipse</a:t>
                      </a:r>
                      <a:r>
                        <a:rPr lang="en-PH" sz="1800" b="0" i="0" u="none" strike="noStrike" dirty="0">
                          <a:solidFill>
                            <a:srgbClr val="000000"/>
                          </a:solidFill>
                          <a:effectLst/>
                          <a:latin typeface="+mn-lt"/>
                        </a:rPr>
                        <a:t> announced; improves resilience, pre-trade risk management, and advanced functionality. </a:t>
                      </a:r>
                    </a:p>
                    <a:p>
                      <a:pPr marL="285750" indent="-285750" algn="l" fontAlgn="ctr">
                        <a:spcBef>
                          <a:spcPts val="300"/>
                        </a:spcBef>
                        <a:spcAft>
                          <a:spcPts val="300"/>
                        </a:spcAft>
                        <a:buFont typeface="Arial" panose="020B0604020202020204" pitchFamily="34" charset="0"/>
                        <a:buChar char="•"/>
                      </a:pPr>
                      <a:r>
                        <a:rPr lang="en-PH" sz="1800" b="0" i="0" u="none" strike="noStrike" dirty="0">
                          <a:solidFill>
                            <a:srgbClr val="000000"/>
                          </a:solidFill>
                          <a:effectLst/>
                          <a:latin typeface="+mn-lt"/>
                        </a:rPr>
                        <a:t>PSE-PDS Group consolidation (2023) integrated equity and fixed-income under one operator.</a:t>
                      </a:r>
                    </a:p>
                  </a:txBody>
                  <a:tcPr marL="6350" marR="6350" marT="6350" marB="0" anchor="ctr">
                    <a:solidFill>
                      <a:schemeClr val="bg1"/>
                    </a:solidFill>
                  </a:tcPr>
                </a:tc>
                <a:tc>
                  <a:txBody>
                    <a:bodyPr/>
                    <a:lstStyle/>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Liquidity thin outside blue-chips. Short selling, SBL, and derivatives development slow due to regulatory conservatism.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PH is the only ASEAN peer without exchange-traded derivatives; </a:t>
                      </a:r>
                      <a:r>
                        <a:rPr lang="en-US" sz="1800" b="0" i="0" u="none" strike="noStrike" dirty="0" err="1">
                          <a:solidFill>
                            <a:srgbClr val="000000"/>
                          </a:solidFill>
                          <a:effectLst/>
                          <a:latin typeface="+mn-lt"/>
                        </a:rPr>
                        <a:t>PSEi</a:t>
                      </a:r>
                      <a:r>
                        <a:rPr lang="en-US" sz="1800" b="0" i="0" u="none" strike="noStrike" dirty="0">
                          <a:solidFill>
                            <a:srgbClr val="000000"/>
                          </a:solidFill>
                          <a:effectLst/>
                          <a:latin typeface="+mn-lt"/>
                        </a:rPr>
                        <a:t> Index Future targeted via HKEX 2025/26 as interim.</a:t>
                      </a:r>
                    </a:p>
                  </a:txBody>
                  <a:tcPr marL="6350" marR="6350" marT="6350" marB="0">
                    <a:solidFill>
                      <a:schemeClr val="bg1"/>
                    </a:solidFill>
                  </a:tcPr>
                </a:tc>
                <a:extLst>
                  <a:ext uri="{0D108BD9-81ED-4DB2-BD59-A6C34878D82A}">
                    <a16:rowId xmlns:a16="http://schemas.microsoft.com/office/drawing/2014/main" val="10001"/>
                  </a:ext>
                </a:extLst>
              </a:tr>
              <a:tr h="619818">
                <a:tc>
                  <a:txBody>
                    <a:bodyPr/>
                    <a:lstStyle/>
                    <a:p>
                      <a:pPr algn="l" fontAlgn="ctr">
                        <a:buNone/>
                      </a:pPr>
                      <a:r>
                        <a:rPr lang="en-US" sz="1800" b="1" i="0" u="none" strike="noStrike">
                          <a:solidFill>
                            <a:srgbClr val="093461"/>
                          </a:solidFill>
                          <a:effectLst/>
                          <a:latin typeface="+mn-lt"/>
                        </a:rPr>
                        <a:t>Trading Platform, Fixed Income</a:t>
                      </a:r>
                      <a:r>
                        <a:rPr lang="en-US" sz="1800" b="0" i="0" u="none" strike="noStrike">
                          <a:solidFill>
                            <a:srgbClr val="093461"/>
                          </a:solidFill>
                          <a:effectLst/>
                          <a:latin typeface="+mn-lt"/>
                        </a:rPr>
                        <a:t> </a:t>
                      </a:r>
                      <a:r>
                        <a:rPr lang="en-US" sz="1800" b="0" i="1" u="none" strike="noStrike">
                          <a:solidFill>
                            <a:srgbClr val="093461"/>
                          </a:solidFill>
                          <a:effectLst/>
                          <a:latin typeface="+mn-lt"/>
                        </a:rPr>
                        <a:t>(</a:t>
                      </a:r>
                      <a:r>
                        <a:rPr lang="en-US" sz="1800" b="0" i="1" u="none" strike="noStrike" err="1">
                          <a:solidFill>
                            <a:srgbClr val="093461"/>
                          </a:solidFill>
                          <a:effectLst/>
                          <a:latin typeface="+mn-lt"/>
                        </a:rPr>
                        <a:t>PDEx</a:t>
                      </a:r>
                      <a:r>
                        <a:rPr lang="en-US" sz="1800" b="0" i="1" u="none" strike="noStrike">
                          <a:solidFill>
                            <a:srgbClr val="093461"/>
                          </a:solidFill>
                          <a:effectLst/>
                          <a:latin typeface="+mn-lt"/>
                        </a:rPr>
                        <a:t>)</a:t>
                      </a:r>
                      <a:endParaRPr lang="en-US" sz="1800" b="1" i="0" u="none" strike="noStrike">
                        <a:solidFill>
                          <a:srgbClr val="093461"/>
                        </a:solidFill>
                        <a:effectLst/>
                        <a:latin typeface="+mn-lt"/>
                      </a:endParaRPr>
                    </a:p>
                  </a:txBody>
                  <a:tcPr marL="6350" marR="6350" marT="6350" marB="0" anchor="ctr">
                    <a:solidFill>
                      <a:srgbClr val="E1F4FD"/>
                    </a:solidFill>
                  </a:tcPr>
                </a:tc>
                <a:tc>
                  <a:txBody>
                    <a:bodyPr/>
                    <a:lstStyle/>
                    <a:p>
                      <a:pPr marL="285750" indent="-285750" algn="l" fontAlgn="ctr">
                        <a:spcBef>
                          <a:spcPts val="300"/>
                        </a:spcBef>
                        <a:spcAft>
                          <a:spcPts val="300"/>
                        </a:spcAft>
                        <a:buFont typeface="Arial" panose="020B0604020202020204" pitchFamily="34" charset="0"/>
                        <a:buChar char="•"/>
                      </a:pPr>
                      <a:r>
                        <a:rPr lang="en-PH" sz="1800" b="0" i="0" u="none" strike="noStrike" dirty="0" err="1">
                          <a:solidFill>
                            <a:srgbClr val="000000"/>
                          </a:solidFill>
                          <a:effectLst/>
                          <a:latin typeface="+mn-lt"/>
                        </a:rPr>
                        <a:t>PDEx</a:t>
                      </a:r>
                      <a:r>
                        <a:rPr lang="en-PH" sz="1800" b="0" i="0" u="none" strike="noStrike" dirty="0">
                          <a:solidFill>
                            <a:srgbClr val="000000"/>
                          </a:solidFill>
                          <a:effectLst/>
                          <a:latin typeface="+mn-lt"/>
                        </a:rPr>
                        <a:t> is </a:t>
                      </a:r>
                      <a:r>
                        <a:rPr lang="en-PH" sz="1800" b="0" i="0" u="none" strike="noStrike" dirty="0" err="1">
                          <a:solidFill>
                            <a:srgbClr val="000000"/>
                          </a:solidFill>
                          <a:effectLst/>
                          <a:latin typeface="+mn-lt"/>
                        </a:rPr>
                        <a:t>centralised</a:t>
                      </a:r>
                      <a:r>
                        <a:rPr lang="en-PH" sz="1800" b="0" i="0" u="none" strike="noStrike" dirty="0">
                          <a:solidFill>
                            <a:srgbClr val="000000"/>
                          </a:solidFill>
                          <a:effectLst/>
                          <a:latin typeface="+mn-lt"/>
                        </a:rPr>
                        <a:t> FI trading + listing for government and corporate bonds. </a:t>
                      </a:r>
                    </a:p>
                    <a:p>
                      <a:pPr marL="285750" indent="-285750" algn="l" fontAlgn="ctr">
                        <a:spcBef>
                          <a:spcPts val="300"/>
                        </a:spcBef>
                        <a:spcAft>
                          <a:spcPts val="300"/>
                        </a:spcAft>
                        <a:buFont typeface="Arial" panose="020B0604020202020204" pitchFamily="34" charset="0"/>
                        <a:buChar char="•"/>
                      </a:pPr>
                      <a:r>
                        <a:rPr lang="en-PH" sz="1800" b="0" i="0" u="none" strike="noStrike" dirty="0">
                          <a:solidFill>
                            <a:srgbClr val="000000"/>
                          </a:solidFill>
                          <a:effectLst/>
                          <a:latin typeface="+mn-lt"/>
                        </a:rPr>
                        <a:t>Electronic order-matching with continuous dealer quotation. </a:t>
                      </a:r>
                    </a:p>
                    <a:p>
                      <a:pPr marL="285750" indent="-285750" algn="l" fontAlgn="ctr">
                        <a:spcBef>
                          <a:spcPts val="300"/>
                        </a:spcBef>
                        <a:spcAft>
                          <a:spcPts val="300"/>
                        </a:spcAft>
                        <a:buFont typeface="Arial" panose="020B0604020202020204" pitchFamily="34" charset="0"/>
                        <a:buChar char="•"/>
                      </a:pPr>
                      <a:r>
                        <a:rPr lang="en-PH" sz="1800" b="0" i="0" u="none" strike="noStrike" dirty="0">
                          <a:solidFill>
                            <a:srgbClr val="000000"/>
                          </a:solidFill>
                          <a:effectLst/>
                          <a:latin typeface="+mn-lt"/>
                        </a:rPr>
                        <a:t>Bond Forward </a:t>
                      </a:r>
                      <a:r>
                        <a:rPr lang="en-PH" sz="1800" b="0" i="0" u="none" strike="noStrike" dirty="0" err="1">
                          <a:solidFill>
                            <a:srgbClr val="000000"/>
                          </a:solidFill>
                          <a:effectLst/>
                          <a:latin typeface="+mn-lt"/>
                        </a:rPr>
                        <a:t>Programme</a:t>
                      </a:r>
                      <a:r>
                        <a:rPr lang="en-PH" sz="1800" b="0" i="0" u="none" strike="noStrike" dirty="0">
                          <a:solidFill>
                            <a:srgbClr val="000000"/>
                          </a:solidFill>
                          <a:effectLst/>
                          <a:latin typeface="+mn-lt"/>
                        </a:rPr>
                        <a:t> in development; multi-currency framework expanding (AMBIF-eligible PHP issuances).</a:t>
                      </a:r>
                    </a:p>
                  </a:txBody>
                  <a:tcPr marL="6350" marR="6350" marT="6350" marB="0" anchor="ctr">
                    <a:solidFill>
                      <a:srgbClr val="E1F4FD"/>
                    </a:solidFill>
                  </a:tcPr>
                </a:tc>
                <a:tc>
                  <a:txBody>
                    <a:bodyPr/>
                    <a:lstStyle/>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Active issuers down 67 → 49 (2019 → FY2025).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Min deal size PHP 3–5B (~USD 55–90M) locks out mid-caps.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Secondary market shallow; most holders buy-and-hold.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Private placement residual (USD 0.9B vs USD 4.7B in 2015).</a:t>
                      </a:r>
                    </a:p>
                  </a:txBody>
                  <a:tcPr marL="6350" marR="6350" marT="6350" marB="0">
                    <a:solidFill>
                      <a:srgbClr val="E1F4FD"/>
                    </a:solidFill>
                  </a:tcPr>
                </a:tc>
                <a:extLst>
                  <a:ext uri="{0D108BD9-81ED-4DB2-BD59-A6C34878D82A}">
                    <a16:rowId xmlns:a16="http://schemas.microsoft.com/office/drawing/2014/main" val="10002"/>
                  </a:ext>
                </a:extLst>
              </a:tr>
              <a:tr h="619818">
                <a:tc>
                  <a:txBody>
                    <a:bodyPr/>
                    <a:lstStyle/>
                    <a:p>
                      <a:pPr algn="l" fontAlgn="ctr">
                        <a:buNone/>
                      </a:pPr>
                      <a:r>
                        <a:rPr lang="en-PH" sz="1800" b="1" i="0" u="none" strike="noStrike">
                          <a:solidFill>
                            <a:srgbClr val="093461"/>
                          </a:solidFill>
                          <a:effectLst/>
                          <a:latin typeface="+mn-lt"/>
                        </a:rPr>
                        <a:t>Settlement &amp; Clearing</a:t>
                      </a:r>
                      <a:r>
                        <a:rPr lang="en-PH" sz="1800" b="0" i="0" u="none" strike="noStrike">
                          <a:solidFill>
                            <a:srgbClr val="093461"/>
                          </a:solidFill>
                          <a:effectLst/>
                          <a:latin typeface="+mn-lt"/>
                        </a:rPr>
                        <a:t> </a:t>
                      </a:r>
                      <a:r>
                        <a:rPr lang="en-PH" sz="1800" b="0" i="1" u="none" strike="noStrike">
                          <a:solidFill>
                            <a:srgbClr val="093461"/>
                          </a:solidFill>
                          <a:effectLst/>
                          <a:latin typeface="+mn-lt"/>
                        </a:rPr>
                        <a:t>(SCCP, PDTC)</a:t>
                      </a:r>
                      <a:endParaRPr lang="en-PH" sz="1800" b="1" i="0" u="none" strike="noStrike">
                        <a:solidFill>
                          <a:srgbClr val="093461"/>
                        </a:solidFill>
                        <a:effectLst/>
                        <a:latin typeface="+mn-lt"/>
                      </a:endParaRPr>
                    </a:p>
                  </a:txBody>
                  <a:tcPr marL="6350" marR="6350" marT="6350" marB="0" anchor="ctr">
                    <a:solidFill>
                      <a:schemeClr val="bg1"/>
                    </a:solidFill>
                  </a:tcPr>
                </a:tc>
                <a:tc>
                  <a:txBody>
                    <a:bodyPr/>
                    <a:lstStyle/>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SCCP is CCP for equity (PSE subsidiary).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Stable and fit for current volumes, multi-currency settlement live.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PDTC as central depository for both equity and FI.</a:t>
                      </a:r>
                    </a:p>
                  </a:txBody>
                  <a:tcPr marL="6350" marR="6350" marT="6350" marB="0" anchor="ctr">
                    <a:solidFill>
                      <a:schemeClr val="bg1"/>
                    </a:solidFill>
                  </a:tcPr>
                </a:tc>
                <a:tc>
                  <a:txBody>
                    <a:bodyPr/>
                    <a:lstStyle/>
                    <a:p>
                      <a:pPr marL="285750" indent="-285750" algn="l" fontAlgn="ctr">
                        <a:spcBef>
                          <a:spcPts val="300"/>
                        </a:spcBef>
                        <a:spcAft>
                          <a:spcPts val="300"/>
                        </a:spcAft>
                        <a:buFont typeface="Arial" panose="020B0604020202020204" pitchFamily="34" charset="0"/>
                        <a:buChar char="•"/>
                      </a:pPr>
                      <a:r>
                        <a:rPr lang="en-PH" sz="1800" b="0" i="0" u="none" strike="noStrike" dirty="0">
                          <a:solidFill>
                            <a:srgbClr val="000000"/>
                          </a:solidFill>
                          <a:effectLst/>
                          <a:latin typeface="+mn-lt"/>
                        </a:rPr>
                        <a:t>Conservative by design; limited support for SBL, short selling, advanced post-trade. </a:t>
                      </a:r>
                    </a:p>
                    <a:p>
                      <a:pPr marL="285750" indent="-285750" algn="l" fontAlgn="ctr">
                        <a:spcBef>
                          <a:spcPts val="300"/>
                        </a:spcBef>
                        <a:spcAft>
                          <a:spcPts val="300"/>
                        </a:spcAft>
                        <a:buFont typeface="Arial" panose="020B0604020202020204" pitchFamily="34" charset="0"/>
                        <a:buChar char="•"/>
                      </a:pPr>
                      <a:r>
                        <a:rPr lang="en-PH" sz="1800" b="0" i="0" u="none" strike="noStrike" dirty="0">
                          <a:solidFill>
                            <a:srgbClr val="000000"/>
                          </a:solidFill>
                          <a:effectLst/>
                          <a:latin typeface="+mn-lt"/>
                        </a:rPr>
                        <a:t>SBL regulatorily live (52 names) but operationally frozen by BIR per-trade tax-cert delays. </a:t>
                      </a:r>
                    </a:p>
                    <a:p>
                      <a:pPr marL="285750" indent="-285750" algn="l" fontAlgn="ctr">
                        <a:spcBef>
                          <a:spcPts val="300"/>
                        </a:spcBef>
                        <a:spcAft>
                          <a:spcPts val="300"/>
                        </a:spcAft>
                        <a:buFont typeface="Arial" panose="020B0604020202020204" pitchFamily="34" charset="0"/>
                        <a:buChar char="•"/>
                      </a:pPr>
                      <a:r>
                        <a:rPr lang="en-PH" sz="1800" b="0" i="0" u="none" strike="noStrike" dirty="0" err="1">
                          <a:solidFill>
                            <a:srgbClr val="000000"/>
                          </a:solidFill>
                          <a:effectLst/>
                          <a:latin typeface="+mn-lt"/>
                        </a:rPr>
                        <a:t>Centralised</a:t>
                      </a:r>
                      <a:r>
                        <a:rPr lang="en-PH" sz="1800" b="0" i="0" u="none" strike="noStrike" dirty="0">
                          <a:solidFill>
                            <a:srgbClr val="000000"/>
                          </a:solidFill>
                          <a:effectLst/>
                          <a:latin typeface="+mn-lt"/>
                        </a:rPr>
                        <a:t> SBL agency (Taiwan/Korea model) targeted 2026 to bypass BIR friction.</a:t>
                      </a:r>
                    </a:p>
                  </a:txBody>
                  <a:tcPr marL="6350" marR="6350" marT="6350" marB="0">
                    <a:solidFill>
                      <a:schemeClr val="bg1"/>
                    </a:solidFill>
                  </a:tcPr>
                </a:tc>
                <a:extLst>
                  <a:ext uri="{0D108BD9-81ED-4DB2-BD59-A6C34878D82A}">
                    <a16:rowId xmlns:a16="http://schemas.microsoft.com/office/drawing/2014/main" val="3352830348"/>
                  </a:ext>
                </a:extLst>
              </a:tr>
              <a:tr h="619818">
                <a:tc>
                  <a:txBody>
                    <a:bodyPr/>
                    <a:lstStyle/>
                    <a:p>
                      <a:pPr algn="l" fontAlgn="ctr">
                        <a:buNone/>
                      </a:pPr>
                      <a:r>
                        <a:rPr lang="en-PH" sz="1800" b="1" i="0" u="none" strike="noStrike">
                          <a:solidFill>
                            <a:srgbClr val="093461"/>
                          </a:solidFill>
                          <a:effectLst/>
                          <a:latin typeface="+mn-lt"/>
                        </a:rPr>
                        <a:t>Data, Disclosure &amp; Information</a:t>
                      </a:r>
                      <a:r>
                        <a:rPr lang="en-PH" sz="1800" b="0" i="0" u="none" strike="noStrike">
                          <a:solidFill>
                            <a:srgbClr val="093461"/>
                          </a:solidFill>
                          <a:effectLst/>
                          <a:latin typeface="+mn-lt"/>
                        </a:rPr>
                        <a:t> </a:t>
                      </a:r>
                      <a:r>
                        <a:rPr lang="en-PH" sz="1800" b="0" i="1" u="none" strike="noStrike">
                          <a:solidFill>
                            <a:srgbClr val="093461"/>
                          </a:solidFill>
                          <a:effectLst/>
                          <a:latin typeface="+mn-lt"/>
                        </a:rPr>
                        <a:t>(PSE EDGE, EIP)</a:t>
                      </a:r>
                      <a:endParaRPr lang="en-PH" sz="1800" b="1" i="0" u="none" strike="noStrike">
                        <a:solidFill>
                          <a:srgbClr val="093461"/>
                        </a:solidFill>
                        <a:effectLst/>
                        <a:latin typeface="+mn-lt"/>
                      </a:endParaRPr>
                    </a:p>
                  </a:txBody>
                  <a:tcPr marL="6350" marR="6350" marT="6350" marB="0" anchor="ctr">
                    <a:solidFill>
                      <a:srgbClr val="E1F4FD"/>
                    </a:solidFill>
                  </a:tcPr>
                </a:tc>
                <a:tc>
                  <a:txBody>
                    <a:bodyPr/>
                    <a:lstStyle/>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PSE EDGE is </a:t>
                      </a:r>
                      <a:r>
                        <a:rPr lang="en-US" sz="1800" b="0" i="0" u="none" strike="noStrike" dirty="0" err="1">
                          <a:solidFill>
                            <a:srgbClr val="000000"/>
                          </a:solidFill>
                          <a:effectLst/>
                          <a:latin typeface="+mn-lt"/>
                        </a:rPr>
                        <a:t>centralised</a:t>
                      </a:r>
                      <a:r>
                        <a:rPr lang="en-US" sz="1800" b="0" i="0" u="none" strike="noStrike" dirty="0">
                          <a:solidFill>
                            <a:srgbClr val="000000"/>
                          </a:solidFill>
                          <a:effectLst/>
                          <a:latin typeface="+mn-lt"/>
                        </a:rPr>
                        <a:t> disclosure portal; advanced vs frontier peers.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EIP delivers real-time + historical prices, disclosures, indices, issuer data. Reliable for regulatory-grade information.</a:t>
                      </a:r>
                    </a:p>
                  </a:txBody>
                  <a:tcPr marL="6350" marR="6350" marT="6350" marB="0" anchor="ctr">
                    <a:solidFill>
                      <a:srgbClr val="E1F4FD"/>
                    </a:solidFill>
                  </a:tcPr>
                </a:tc>
                <a:tc>
                  <a:txBody>
                    <a:bodyPr/>
                    <a:lstStyle/>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PSE EDGE only 2-yr search window.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Limited intraday/order-book depth; institutions rely on Bloomberg / Refinitiv.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Private-placement C-bond data only deal-by-deal (no aggregation). </a:t>
                      </a:r>
                    </a:p>
                    <a:p>
                      <a:pPr marL="285750" indent="-285750" algn="l" fontAlgn="ctr">
                        <a:spcBef>
                          <a:spcPts val="300"/>
                        </a:spcBef>
                        <a:spcAft>
                          <a:spcPts val="300"/>
                        </a:spcAft>
                        <a:buFont typeface="Arial" panose="020B0604020202020204" pitchFamily="34" charset="0"/>
                        <a:buChar char="•"/>
                      </a:pPr>
                      <a:r>
                        <a:rPr lang="en-US" sz="1800" b="0" i="0" u="none" strike="noStrike" dirty="0">
                          <a:solidFill>
                            <a:srgbClr val="000000"/>
                          </a:solidFill>
                          <a:effectLst/>
                          <a:latin typeface="+mn-lt"/>
                        </a:rPr>
                        <a:t>No consolidated credit-rating coverage; investors fall back on internal models.</a:t>
                      </a:r>
                    </a:p>
                  </a:txBody>
                  <a:tcPr marL="6350" marR="6350" marT="6350" marB="0">
                    <a:solidFill>
                      <a:srgbClr val="E1F4FD"/>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F884CDAC-55B3-3AAD-03EA-B2E741C81779}"/>
              </a:ext>
            </a:extLst>
          </p:cNvPr>
          <p:cNvSpPr txBox="1"/>
          <p:nvPr/>
        </p:nvSpPr>
        <p:spPr>
          <a:xfrm>
            <a:off x="813597" y="9364961"/>
            <a:ext cx="14366368" cy="307777"/>
          </a:xfrm>
          <a:prstGeom prst="rect">
            <a:avLst/>
          </a:prstGeom>
          <a:noFill/>
        </p:spPr>
        <p:txBody>
          <a:bodyPr wrap="square" rtlCol="0">
            <a:spAutoFit/>
          </a:bodyPr>
          <a:lstStyle/>
          <a:p>
            <a:r>
              <a:rPr lang="en-US" sz="1400" i="1" dirty="0">
                <a:solidFill>
                  <a:srgbClr val="292929"/>
                </a:solidFill>
                <a:latin typeface="+mn-lt"/>
              </a:rPr>
              <a:t>Source: Philippine Stock Exchange Group (PSE, </a:t>
            </a:r>
            <a:r>
              <a:rPr lang="en-US" sz="1400" i="1" dirty="0" err="1">
                <a:solidFill>
                  <a:srgbClr val="292929"/>
                </a:solidFill>
                <a:latin typeface="+mn-lt"/>
              </a:rPr>
              <a:t>PDEx</a:t>
            </a:r>
            <a:r>
              <a:rPr lang="en-US" sz="1400" i="1" dirty="0">
                <a:solidFill>
                  <a:srgbClr val="292929"/>
                </a:solidFill>
                <a:latin typeface="+mn-lt"/>
              </a:rPr>
              <a:t>, SCCP), Ipsos Analysis</a:t>
            </a:r>
            <a:endParaRPr lang="en-PH" sz="1400" i="1" dirty="0">
              <a:solidFill>
                <a:srgbClr val="292929"/>
              </a:solidFill>
              <a:latin typeface="+mn-lt"/>
            </a:endParaRPr>
          </a:p>
        </p:txBody>
      </p:sp>
    </p:spTree>
    <p:extLst>
      <p:ext uri="{BB962C8B-B14F-4D97-AF65-F5344CB8AC3E}">
        <p14:creationId xmlns:p14="http://schemas.microsoft.com/office/powerpoint/2010/main" val="24455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9EB6-273C-0BF4-56E6-A46699D3EB25}"/>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9D81817B-D5F1-893B-8507-F28A5DD85891}"/>
              </a:ext>
            </a:extLst>
          </p:cNvPr>
          <p:cNvSpPr>
            <a:spLocks noGrp="1"/>
          </p:cNvSpPr>
          <p:nvPr>
            <p:ph type="body" sz="quarter" idx="17"/>
          </p:nvPr>
        </p:nvSpPr>
        <p:spPr/>
        <p:txBody>
          <a:bodyPr/>
          <a:lstStyle/>
          <a:p>
            <a:r>
              <a:rPr lang="en-US" dirty="0"/>
              <a:t>2.4 Philippines - Synthesis of DFI Interventions</a:t>
            </a:r>
          </a:p>
        </p:txBody>
      </p:sp>
      <p:sp>
        <p:nvSpPr>
          <p:cNvPr id="13" name="Text Placeholder 12">
            <a:extLst>
              <a:ext uri="{FF2B5EF4-FFF2-40B4-BE49-F238E27FC236}">
                <a16:creationId xmlns:a16="http://schemas.microsoft.com/office/drawing/2014/main" id="{58B600B1-CE55-0181-7ED7-2B16AC8B8BF3}"/>
              </a:ext>
            </a:extLst>
          </p:cNvPr>
          <p:cNvSpPr>
            <a:spLocks noGrp="1"/>
          </p:cNvSpPr>
          <p:nvPr>
            <p:ph type="body" sz="quarter" idx="10"/>
          </p:nvPr>
        </p:nvSpPr>
        <p:spPr>
          <a:xfrm>
            <a:off x="677191" y="1755002"/>
            <a:ext cx="16451534" cy="376238"/>
          </a:xfrm>
        </p:spPr>
        <p:txBody>
          <a:bodyPr/>
          <a:lstStyle/>
          <a:p>
            <a:r>
              <a:rPr lang="vi-VN" sz="2000" dirty="0"/>
              <a:t>Chart </a:t>
            </a:r>
            <a:r>
              <a:rPr lang="en-US" sz="2000" dirty="0"/>
              <a:t>29</a:t>
            </a:r>
            <a:r>
              <a:rPr lang="vi-VN" sz="2000" dirty="0"/>
              <a:t>: </a:t>
            </a:r>
            <a:r>
              <a:rPr lang="en-US" sz="2000" dirty="0"/>
              <a:t>: Composition of DFI-Recorded Deals in the Philippines by Product Type, 2022 - 2025</a:t>
            </a:r>
          </a:p>
        </p:txBody>
      </p:sp>
      <p:sp>
        <p:nvSpPr>
          <p:cNvPr id="15" name="Text Placeholder 14">
            <a:extLst>
              <a:ext uri="{FF2B5EF4-FFF2-40B4-BE49-F238E27FC236}">
                <a16:creationId xmlns:a16="http://schemas.microsoft.com/office/drawing/2014/main" id="{DFEFA326-2819-5708-E222-72DBCCB6C31A}"/>
              </a:ext>
            </a:extLst>
          </p:cNvPr>
          <p:cNvSpPr>
            <a:spLocks noGrp="1"/>
          </p:cNvSpPr>
          <p:nvPr>
            <p:ph type="body" sz="quarter" idx="14"/>
          </p:nvPr>
        </p:nvSpPr>
        <p:spPr>
          <a:xfrm>
            <a:off x="10475839" y="2340576"/>
            <a:ext cx="3719846" cy="7091067"/>
          </a:xfrm>
        </p:spPr>
        <p:txBody>
          <a:bodyPr/>
          <a:lstStyle/>
          <a:p>
            <a:pPr marL="114300" indent="0">
              <a:buNone/>
            </a:pPr>
            <a:r>
              <a:rPr lang="en-US" sz="2000" b="1" dirty="0"/>
              <a:t>Gaps:</a:t>
            </a:r>
          </a:p>
          <a:p>
            <a:r>
              <a:rPr lang="en-US" sz="1800" b="1" dirty="0"/>
              <a:t>Limited Institutional Structures.</a:t>
            </a:r>
            <a:r>
              <a:rPr lang="en-US" sz="1800" dirty="0"/>
              <a:t> No blended-finance / project bonds; infra trapped in bank loans under SBL caps.</a:t>
            </a:r>
          </a:p>
          <a:p>
            <a:r>
              <a:rPr lang="en-US" sz="1800" b="1" dirty="0"/>
              <a:t>"Dry" Exits. </a:t>
            </a:r>
            <a:r>
              <a:rPr lang="en-US" sz="1800" dirty="0"/>
              <a:t>Only 3–4 IPOs/year; DFI exits forced into strategic sales or buybacks.</a:t>
            </a:r>
          </a:p>
          <a:p>
            <a:r>
              <a:rPr lang="en-US" sz="1800" b="1" dirty="0"/>
              <a:t>No Derivatives / FX Hedging.</a:t>
            </a:r>
            <a:r>
              <a:rPr lang="en-US" sz="1800" dirty="0"/>
              <a:t> No exchange-traded futures; no long-dated FX hedging beyond short-term NDFs.</a:t>
            </a:r>
          </a:p>
          <a:p>
            <a:r>
              <a:rPr lang="en-US" sz="1800" b="1" dirty="0"/>
              <a:t>Rating Blind Spots.</a:t>
            </a:r>
            <a:r>
              <a:rPr lang="en-US" sz="1800" dirty="0"/>
              <a:t> No mandatory ratings for private bonds; DFIs locked to top-tier conglomerates.</a:t>
            </a:r>
          </a:p>
        </p:txBody>
      </p:sp>
      <p:sp>
        <p:nvSpPr>
          <p:cNvPr id="17" name="Text Placeholder 16">
            <a:extLst>
              <a:ext uri="{FF2B5EF4-FFF2-40B4-BE49-F238E27FC236}">
                <a16:creationId xmlns:a16="http://schemas.microsoft.com/office/drawing/2014/main" id="{CB554070-74E0-8195-31B0-C888C00014A7}"/>
              </a:ext>
            </a:extLst>
          </p:cNvPr>
          <p:cNvSpPr>
            <a:spLocks noGrp="1"/>
          </p:cNvSpPr>
          <p:nvPr>
            <p:ph type="body" sz="quarter" idx="18"/>
          </p:nvPr>
        </p:nvSpPr>
        <p:spPr>
          <a:xfrm>
            <a:off x="2162177" y="723276"/>
            <a:ext cx="13104814" cy="495970"/>
          </a:xfrm>
        </p:spPr>
        <p:txBody>
          <a:bodyPr/>
          <a:lstStyle/>
          <a:p>
            <a:r>
              <a:rPr lang="en-US" dirty="0" err="1"/>
              <a:t>Characterised</a:t>
            </a:r>
            <a:r>
              <a:rPr lang="en-US" dirty="0"/>
              <a:t> by large-ticket investment in FIs and renewable energy, skewed towards large corps </a:t>
            </a:r>
          </a:p>
        </p:txBody>
      </p:sp>
      <p:sp>
        <p:nvSpPr>
          <p:cNvPr id="2" name="TextBox 1">
            <a:extLst>
              <a:ext uri="{FF2B5EF4-FFF2-40B4-BE49-F238E27FC236}">
                <a16:creationId xmlns:a16="http://schemas.microsoft.com/office/drawing/2014/main" id="{BF2D3551-6EAE-1F02-CDA9-86DA001B3508}"/>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02</a:t>
            </a:r>
          </a:p>
        </p:txBody>
      </p:sp>
      <p:sp>
        <p:nvSpPr>
          <p:cNvPr id="3" name="TextBox 2">
            <a:extLst>
              <a:ext uri="{FF2B5EF4-FFF2-40B4-BE49-F238E27FC236}">
                <a16:creationId xmlns:a16="http://schemas.microsoft.com/office/drawing/2014/main" id="{AF6336E0-6F84-E4E5-3CE1-5D74F5E9B16E}"/>
              </a:ext>
            </a:extLst>
          </p:cNvPr>
          <p:cNvSpPr txBox="1"/>
          <p:nvPr/>
        </p:nvSpPr>
        <p:spPr>
          <a:xfrm>
            <a:off x="677191" y="9139254"/>
            <a:ext cx="8393963" cy="584775"/>
          </a:xfrm>
          <a:prstGeom prst="rect">
            <a:avLst/>
          </a:prstGeom>
          <a:noFill/>
        </p:spPr>
        <p:txBody>
          <a:bodyPr wrap="square" rtlCol="0">
            <a:spAutoFit/>
          </a:bodyPr>
          <a:lstStyle/>
          <a:p>
            <a:pPr algn="l"/>
            <a:r>
              <a:rPr lang="en-US" sz="1600" i="1" dirty="0">
                <a:solidFill>
                  <a:srgbClr val="292929"/>
                </a:solidFill>
                <a:latin typeface="+mn-lt"/>
              </a:rPr>
              <a:t>Source: IPSOS’ compilation. Note: Excludes investments made via private equity funds with multi-countries mandates.</a:t>
            </a:r>
            <a:endParaRPr lang="en-PH" sz="1600" i="1" dirty="0">
              <a:solidFill>
                <a:srgbClr val="292929"/>
              </a:solidFill>
              <a:latin typeface="+mn-lt"/>
            </a:endParaRPr>
          </a:p>
        </p:txBody>
      </p:sp>
      <p:sp>
        <p:nvSpPr>
          <p:cNvPr id="4" name="Text Placeholder 14">
            <a:extLst>
              <a:ext uri="{FF2B5EF4-FFF2-40B4-BE49-F238E27FC236}">
                <a16:creationId xmlns:a16="http://schemas.microsoft.com/office/drawing/2014/main" id="{C6BA633D-7D46-996B-95BB-03B4559126D9}"/>
              </a:ext>
            </a:extLst>
          </p:cNvPr>
          <p:cNvSpPr txBox="1">
            <a:spLocks/>
          </p:cNvSpPr>
          <p:nvPr/>
        </p:nvSpPr>
        <p:spPr>
          <a:xfrm>
            <a:off x="14195685" y="2340575"/>
            <a:ext cx="3670890" cy="7091067"/>
          </a:xfrm>
          <a:prstGeom prst="rect">
            <a:avLst/>
          </a:prstGeom>
          <a:solidFill>
            <a:schemeClr val="tx2"/>
          </a:solidFill>
          <a:ln>
            <a:noFill/>
          </a:ln>
        </p:spPr>
        <p:txBody>
          <a:bodyPr spcFirstLastPara="1" wrap="square" lIns="182880" tIns="182880" rIns="182880" bIns="182880" anchor="t" anchorCtr="0">
            <a:noAutofit/>
          </a:bodyPr>
          <a:lstStyle>
            <a:defPPr marR="0" lvl="0" algn="l" rtl="0">
              <a:lnSpc>
                <a:spcPct val="100000"/>
              </a:lnSpc>
              <a:spcBef>
                <a:spcPts val="0"/>
              </a:spcBef>
              <a:spcAft>
                <a:spcPts val="0"/>
              </a:spcAft>
            </a:defPPr>
            <a:lvl1pPr marL="457200" marR="0" lvl="0" indent="-342900" algn="l" rtl="0">
              <a:lnSpc>
                <a:spcPct val="130000"/>
              </a:lnSpc>
              <a:spcBef>
                <a:spcPts val="0"/>
              </a:spcBef>
              <a:spcAft>
                <a:spcPts val="0"/>
              </a:spcAft>
              <a:buClr>
                <a:srgbClr val="034EA2"/>
              </a:buClr>
              <a:buSzPts val="1800"/>
              <a:buFontTx/>
              <a:buBlip>
                <a:blip>
                  <a:extLst>
                    <a:ext uri="{96DAC541-7B7A-43D3-8B79-37D633B846F1}">
                      <asvg:svgBlip xmlns:asvg="http://schemas.microsoft.com/office/drawing/2016/SVG/main" r:embed="rId2"/>
                    </a:ext>
                  </a:extLst>
                </a:blip>
              </a:buBlip>
              <a:defRPr sz="2100" b="0"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30000"/>
              </a:lnSpc>
              <a:spcBef>
                <a:spcPts val="0"/>
              </a:spcBef>
              <a:spcAft>
                <a:spcPts val="0"/>
              </a:spcAft>
              <a:buClr>
                <a:srgbClr val="034EA2"/>
              </a:buClr>
              <a:buSzPts val="1400"/>
              <a:buFontTx/>
              <a:buBlip>
                <a:blip>
                  <a:extLst>
                    <a:ext uri="{96DAC541-7B7A-43D3-8B79-37D633B846F1}">
                      <asvg:svgBlip xmlns:asvg="http://schemas.microsoft.com/office/drawing/2016/SVG/main" r:embed="rId2"/>
                    </a:ext>
                  </a:extLst>
                </a:blip>
              </a:buBlip>
              <a:defRPr sz="2100" b="0" i="0" u="none" strike="noStrike" cap="none">
                <a:solidFill>
                  <a:srgbClr val="093461"/>
                </a:solidFill>
                <a:latin typeface="Aptos" panose="020B0004020202020204" pitchFamily="34" charset="0"/>
                <a:ea typeface="Arial"/>
                <a:cs typeface="Arial"/>
                <a:sym typeface="Arial"/>
              </a:defRPr>
            </a:lvl2pPr>
            <a:lvl3pPr marL="1371600" marR="0" lvl="2" indent="-317500" algn="l" rtl="0">
              <a:lnSpc>
                <a:spcPct val="130000"/>
              </a:lnSpc>
              <a:spcBef>
                <a:spcPts val="0"/>
              </a:spcBef>
              <a:spcAft>
                <a:spcPts val="0"/>
              </a:spcAft>
              <a:buClr>
                <a:srgbClr val="034EA2"/>
              </a:buClr>
              <a:buSzPts val="1400"/>
              <a:buFontTx/>
              <a:buBlip>
                <a:blip>
                  <a:extLst>
                    <a:ext uri="{96DAC541-7B7A-43D3-8B79-37D633B846F1}">
                      <asvg:svgBlip xmlns:asvg="http://schemas.microsoft.com/office/drawing/2016/SVG/main" r:embed="rId2"/>
                    </a:ext>
                  </a:extLst>
                </a:blip>
              </a:buBlip>
              <a:defRPr sz="2100" b="0" i="0" u="none" strike="noStrike" cap="none">
                <a:solidFill>
                  <a:srgbClr val="093461"/>
                </a:solidFill>
                <a:latin typeface="Aptos" panose="020B0004020202020204" pitchFamily="34" charset="0"/>
                <a:ea typeface="Arial"/>
                <a:cs typeface="Arial"/>
                <a:sym typeface="Arial"/>
              </a:defRPr>
            </a:lvl3pPr>
            <a:lvl4pPr marL="1828800" marR="0" lvl="3" indent="-317500" algn="l" rtl="0">
              <a:lnSpc>
                <a:spcPct val="130000"/>
              </a:lnSpc>
              <a:spcBef>
                <a:spcPts val="0"/>
              </a:spcBef>
              <a:spcAft>
                <a:spcPts val="0"/>
              </a:spcAft>
              <a:buClr>
                <a:srgbClr val="034EA2"/>
              </a:buClr>
              <a:buSzPts val="1400"/>
              <a:buFontTx/>
              <a:buBlip>
                <a:blip>
                  <a:extLst>
                    <a:ext uri="{96DAC541-7B7A-43D3-8B79-37D633B846F1}">
                      <asvg:svgBlip xmlns:asvg="http://schemas.microsoft.com/office/drawing/2016/SVG/main" r:embed="rId2"/>
                    </a:ext>
                  </a:extLst>
                </a:blip>
              </a:buBlip>
              <a:defRPr sz="2100" b="0" i="0" u="none" strike="noStrike" cap="none">
                <a:solidFill>
                  <a:srgbClr val="093461"/>
                </a:solidFill>
                <a:latin typeface="Aptos" panose="020B0004020202020204" pitchFamily="34" charset="0"/>
                <a:ea typeface="Arial"/>
                <a:cs typeface="Arial"/>
                <a:sym typeface="Arial"/>
              </a:defRPr>
            </a:lvl4pPr>
            <a:lvl5pPr marL="2286000" marR="0" lvl="4" indent="-317500" algn="l" rtl="0">
              <a:lnSpc>
                <a:spcPct val="130000"/>
              </a:lnSpc>
              <a:spcBef>
                <a:spcPts val="0"/>
              </a:spcBef>
              <a:spcAft>
                <a:spcPts val="0"/>
              </a:spcAft>
              <a:buClr>
                <a:srgbClr val="034EA2"/>
              </a:buClr>
              <a:buSzPts val="1400"/>
              <a:buFontTx/>
              <a:buBlip>
                <a:blip>
                  <a:extLst>
                    <a:ext uri="{96DAC541-7B7A-43D3-8B79-37D633B846F1}">
                      <asvg:svgBlip xmlns:asvg="http://schemas.microsoft.com/office/drawing/2016/SVG/main" r:embed="rId2"/>
                    </a:ext>
                  </a:extLst>
                </a:blip>
              </a:buBlip>
              <a:defRPr sz="2100" b="0" i="0" u="none" strike="noStrike" cap="none">
                <a:solidFill>
                  <a:srgbClr val="093461"/>
                </a:solidFill>
                <a:latin typeface="Aptos" panose="020B0004020202020204" pitchFamily="34" charset="0"/>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pPr marL="114300" indent="0">
              <a:buFontTx/>
              <a:buNone/>
            </a:pPr>
            <a:r>
              <a:rPr lang="en-US" sz="2000" b="1" dirty="0"/>
              <a:t>Opportunities:</a:t>
            </a:r>
          </a:p>
          <a:p>
            <a:r>
              <a:rPr lang="en-US" sz="1800" b="1" dirty="0"/>
              <a:t>ADB Energy Transition Mechanism (ETM)</a:t>
            </a:r>
            <a:r>
              <a:rPr lang="en-US" sz="1800" dirty="0"/>
              <a:t>. PH is a pilot country; concessional capital to retire coal, fund renewables.</a:t>
            </a:r>
          </a:p>
          <a:p>
            <a:r>
              <a:rPr lang="en-US" sz="1800" b="1" dirty="0"/>
              <a:t>REIT Exit Route. </a:t>
            </a:r>
            <a:r>
              <a:rPr lang="en-US" sz="1800" dirty="0"/>
              <a:t>8 listed REITs provide liquid exit path for real estate, energy, and infra assets.</a:t>
            </a:r>
          </a:p>
          <a:p>
            <a:r>
              <a:rPr lang="en-US" sz="1800" b="1" dirty="0"/>
              <a:t>Conglomerate Capital Needs.</a:t>
            </a:r>
            <a:r>
              <a:rPr lang="en-US" sz="1800" dirty="0"/>
              <a:t> Generational transition + balance-sheet </a:t>
            </a:r>
            <a:r>
              <a:rPr lang="en-US" sz="1800" dirty="0" err="1"/>
              <a:t>optimisation</a:t>
            </a:r>
            <a:r>
              <a:rPr lang="en-US" sz="1800" dirty="0"/>
              <a:t> open pre-IPO, cornerstone, and minority-stake entry points.</a:t>
            </a:r>
          </a:p>
        </p:txBody>
      </p:sp>
      <p:graphicFrame>
        <p:nvGraphicFramePr>
          <p:cNvPr id="6" name="Chart 5">
            <a:extLst>
              <a:ext uri="{FF2B5EF4-FFF2-40B4-BE49-F238E27FC236}">
                <a16:creationId xmlns:a16="http://schemas.microsoft.com/office/drawing/2014/main" id="{A98389EC-A25F-D0E4-768A-0A5D5001E600}"/>
              </a:ext>
            </a:extLst>
          </p:cNvPr>
          <p:cNvGraphicFramePr/>
          <p:nvPr>
            <p:extLst>
              <p:ext uri="{D42A27DB-BD31-4B8C-83A1-F6EECF244321}">
                <p14:modId xmlns:p14="http://schemas.microsoft.com/office/powerpoint/2010/main" val="1420622514"/>
              </p:ext>
            </p:extLst>
          </p:nvPr>
        </p:nvGraphicFramePr>
        <p:xfrm>
          <a:off x="1172912" y="2340577"/>
          <a:ext cx="9133272" cy="37842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a:extLst>
              <a:ext uri="{FF2B5EF4-FFF2-40B4-BE49-F238E27FC236}">
                <a16:creationId xmlns:a16="http://schemas.microsoft.com/office/drawing/2014/main" id="{97249DE6-73AF-713D-216B-6A3922CE12E0}"/>
              </a:ext>
            </a:extLst>
          </p:cNvPr>
          <p:cNvGraphicFramePr>
            <a:graphicFrameLocks noGrp="1"/>
          </p:cNvGraphicFramePr>
          <p:nvPr>
            <p:extLst>
              <p:ext uri="{D42A27DB-BD31-4B8C-83A1-F6EECF244321}">
                <p14:modId xmlns:p14="http://schemas.microsoft.com/office/powerpoint/2010/main" val="1808135337"/>
              </p:ext>
            </p:extLst>
          </p:nvPr>
        </p:nvGraphicFramePr>
        <p:xfrm>
          <a:off x="677191" y="6326187"/>
          <a:ext cx="7509546" cy="2644775"/>
        </p:xfrm>
        <a:graphic>
          <a:graphicData uri="http://schemas.openxmlformats.org/drawingml/2006/table">
            <a:tbl>
              <a:tblPr firstRow="1" firstCol="1" bandRow="1">
                <a:tableStyleId>{69012ECD-51FC-41F1-AA8D-1B2483CD663E}</a:tableStyleId>
              </a:tblPr>
              <a:tblGrid>
                <a:gridCol w="1437359">
                  <a:extLst>
                    <a:ext uri="{9D8B030D-6E8A-4147-A177-3AD203B41FA5}">
                      <a16:colId xmlns:a16="http://schemas.microsoft.com/office/drawing/2014/main" val="3423586479"/>
                    </a:ext>
                  </a:extLst>
                </a:gridCol>
                <a:gridCol w="892064">
                  <a:extLst>
                    <a:ext uri="{9D8B030D-6E8A-4147-A177-3AD203B41FA5}">
                      <a16:colId xmlns:a16="http://schemas.microsoft.com/office/drawing/2014/main" val="2413061674"/>
                    </a:ext>
                  </a:extLst>
                </a:gridCol>
                <a:gridCol w="1133750">
                  <a:extLst>
                    <a:ext uri="{9D8B030D-6E8A-4147-A177-3AD203B41FA5}">
                      <a16:colId xmlns:a16="http://schemas.microsoft.com/office/drawing/2014/main" val="897729273"/>
                    </a:ext>
                  </a:extLst>
                </a:gridCol>
                <a:gridCol w="969373">
                  <a:extLst>
                    <a:ext uri="{9D8B030D-6E8A-4147-A177-3AD203B41FA5}">
                      <a16:colId xmlns:a16="http://schemas.microsoft.com/office/drawing/2014/main" val="832995730"/>
                    </a:ext>
                  </a:extLst>
                </a:gridCol>
                <a:gridCol w="884933">
                  <a:extLst>
                    <a:ext uri="{9D8B030D-6E8A-4147-A177-3AD203B41FA5}">
                      <a16:colId xmlns:a16="http://schemas.microsoft.com/office/drawing/2014/main" val="1037466998"/>
                    </a:ext>
                  </a:extLst>
                </a:gridCol>
                <a:gridCol w="1136002">
                  <a:extLst>
                    <a:ext uri="{9D8B030D-6E8A-4147-A177-3AD203B41FA5}">
                      <a16:colId xmlns:a16="http://schemas.microsoft.com/office/drawing/2014/main" val="2887599573"/>
                    </a:ext>
                  </a:extLst>
                </a:gridCol>
                <a:gridCol w="1056065">
                  <a:extLst>
                    <a:ext uri="{9D8B030D-6E8A-4147-A177-3AD203B41FA5}">
                      <a16:colId xmlns:a16="http://schemas.microsoft.com/office/drawing/2014/main" val="2088346853"/>
                    </a:ext>
                  </a:extLst>
                </a:gridCol>
              </a:tblGrid>
              <a:tr h="304165">
                <a:tc>
                  <a:txBody>
                    <a:bodyPr/>
                    <a:lstStyle/>
                    <a:p>
                      <a:pPr marL="0" marR="0">
                        <a:spcBef>
                          <a:spcPts val="100"/>
                        </a:spcBef>
                        <a:spcAft>
                          <a:spcPts val="100"/>
                        </a:spcAft>
                        <a:buNone/>
                      </a:pPr>
                      <a:r>
                        <a:rPr lang="en-US" sz="1600" dirty="0">
                          <a:effectLst/>
                        </a:rPr>
                        <a:t>Unit: USD Mil</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IFC</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ADB</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DFC</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FMO</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DEG</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MOBILIST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58992201"/>
                  </a:ext>
                </a:extLst>
              </a:tr>
              <a:tr h="304165">
                <a:tc>
                  <a:txBody>
                    <a:bodyPr/>
                    <a:lstStyle/>
                    <a:p>
                      <a:pPr marL="0" marR="0">
                        <a:spcBef>
                          <a:spcPts val="100"/>
                        </a:spcBef>
                        <a:spcAft>
                          <a:spcPts val="100"/>
                        </a:spcAft>
                        <a:buNone/>
                      </a:pPr>
                      <a:r>
                        <a:rPr lang="en-US" sz="1600" dirty="0">
                          <a:effectLst/>
                        </a:rPr>
                        <a:t>Loans</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561.1</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422.2</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20.0</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01572924"/>
                  </a:ext>
                </a:extLst>
              </a:tr>
              <a:tr h="304165">
                <a:tc>
                  <a:txBody>
                    <a:bodyPr/>
                    <a:lstStyle/>
                    <a:p>
                      <a:pPr marL="0" marR="0">
                        <a:spcBef>
                          <a:spcPts val="100"/>
                        </a:spcBef>
                        <a:spcAft>
                          <a:spcPts val="100"/>
                        </a:spcAft>
                        <a:buNone/>
                      </a:pPr>
                      <a:r>
                        <a:rPr lang="en-US" sz="1600" dirty="0">
                          <a:effectLst/>
                        </a:rPr>
                        <a:t>Investment Funds/Trusts</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3.0</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5.5</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24369349"/>
                  </a:ext>
                </a:extLst>
              </a:tr>
              <a:tr h="304165">
                <a:tc>
                  <a:txBody>
                    <a:bodyPr/>
                    <a:lstStyle/>
                    <a:p>
                      <a:pPr marL="0" marR="0">
                        <a:spcBef>
                          <a:spcPts val="100"/>
                        </a:spcBef>
                        <a:spcAft>
                          <a:spcPts val="100"/>
                        </a:spcAft>
                        <a:buNone/>
                      </a:pPr>
                      <a:r>
                        <a:rPr lang="en-US" sz="1600" dirty="0">
                          <a:effectLst/>
                        </a:rPr>
                        <a:t>Guarantee/</a:t>
                      </a:r>
                    </a:p>
                    <a:p>
                      <a:pPr marL="0" marR="0">
                        <a:spcBef>
                          <a:spcPts val="100"/>
                        </a:spcBef>
                        <a:spcAft>
                          <a:spcPts val="100"/>
                        </a:spcAft>
                        <a:buNone/>
                      </a:pPr>
                      <a:r>
                        <a:rPr lang="en-US" sz="1600" dirty="0">
                          <a:effectLst/>
                        </a:rPr>
                        <a:t>Credit Enhancement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90.5</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888665025"/>
                  </a:ext>
                </a:extLst>
              </a:tr>
              <a:tr h="304165">
                <a:tc>
                  <a:txBody>
                    <a:bodyPr/>
                    <a:lstStyle/>
                    <a:p>
                      <a:pPr marL="0" marR="0">
                        <a:spcBef>
                          <a:spcPts val="100"/>
                        </a:spcBef>
                        <a:spcAft>
                          <a:spcPts val="100"/>
                        </a:spcAft>
                        <a:buNone/>
                      </a:pPr>
                      <a:r>
                        <a:rPr lang="en-US" sz="1600" dirty="0">
                          <a:effectLst/>
                        </a:rPr>
                        <a:t>Equities</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141.3</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183.8</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27.2</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12.5</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00977292"/>
                  </a:ext>
                </a:extLst>
              </a:tr>
              <a:tr h="304800">
                <a:tc>
                  <a:txBody>
                    <a:bodyPr/>
                    <a:lstStyle/>
                    <a:p>
                      <a:pPr marL="0" marR="0">
                        <a:spcBef>
                          <a:spcPts val="100"/>
                        </a:spcBef>
                        <a:spcAft>
                          <a:spcPts val="100"/>
                        </a:spcAft>
                        <a:buNone/>
                      </a:pPr>
                      <a:r>
                        <a:rPr lang="en-US" sz="1600" dirty="0">
                          <a:effectLst/>
                        </a:rPr>
                        <a:t>Debt Instruments</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554.4</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20.0</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22.5</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100"/>
                        </a:spcBef>
                        <a:spcAft>
                          <a:spcPts val="100"/>
                        </a:spcAft>
                        <a:buNone/>
                      </a:pPr>
                      <a:r>
                        <a:rPr lang="en-US" sz="1600" dirty="0">
                          <a:effectLst/>
                        </a:rPr>
                        <a:t>--</a:t>
                      </a:r>
                      <a:endParaRPr lang="en-US"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683736438"/>
                  </a:ext>
                </a:extLst>
              </a:tr>
            </a:tbl>
          </a:graphicData>
        </a:graphic>
      </p:graphicFrame>
    </p:spTree>
    <p:extLst>
      <p:ext uri="{BB962C8B-B14F-4D97-AF65-F5344CB8AC3E}">
        <p14:creationId xmlns:p14="http://schemas.microsoft.com/office/powerpoint/2010/main" val="1956570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9B909155-5F55-FB13-1BFD-273C7C9C13D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C703EFB-5C26-3DED-A409-75945D540545}"/>
              </a:ext>
            </a:extLst>
          </p:cNvPr>
          <p:cNvGraphicFramePr>
            <a:graphicFrameLocks noGrp="1"/>
          </p:cNvGraphicFramePr>
          <p:nvPr/>
        </p:nvGraphicFramePr>
        <p:xfrm>
          <a:off x="1681825" y="3741485"/>
          <a:ext cx="9494178" cy="2778516"/>
        </p:xfrm>
        <a:graphic>
          <a:graphicData uri="http://schemas.openxmlformats.org/drawingml/2006/table">
            <a:tbl>
              <a:tblPr firstRow="1" bandRow="1">
                <a:tableStyleId>{5C22544A-7EE6-4342-B048-85BDC9FD1C3A}</a:tableStyleId>
              </a:tblPr>
              <a:tblGrid>
                <a:gridCol w="1369998">
                  <a:extLst>
                    <a:ext uri="{9D8B030D-6E8A-4147-A177-3AD203B41FA5}">
                      <a16:colId xmlns:a16="http://schemas.microsoft.com/office/drawing/2014/main" val="1260615579"/>
                    </a:ext>
                  </a:extLst>
                </a:gridCol>
                <a:gridCol w="8124180">
                  <a:extLst>
                    <a:ext uri="{9D8B030D-6E8A-4147-A177-3AD203B41FA5}">
                      <a16:colId xmlns:a16="http://schemas.microsoft.com/office/drawing/2014/main" val="2719830285"/>
                    </a:ext>
                  </a:extLst>
                </a:gridCol>
              </a:tblGrid>
              <a:tr h="94539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Philippines Market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15485667"/>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Comparative Analysis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07522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Actionable Recommendations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4482559"/>
                  </a:ext>
                </a:extLst>
              </a:tr>
            </a:tbl>
          </a:graphicData>
        </a:graphic>
      </p:graphicFrame>
      <p:sp>
        <p:nvSpPr>
          <p:cNvPr id="19" name="Google Shape;2012;p30">
            <a:extLst>
              <a:ext uri="{FF2B5EF4-FFF2-40B4-BE49-F238E27FC236}">
                <a16:creationId xmlns:a16="http://schemas.microsoft.com/office/drawing/2014/main" id="{25EEA08F-5EF6-DE43-1CE8-1BDA80972B4B}"/>
              </a:ext>
            </a:extLst>
          </p:cNvPr>
          <p:cNvSpPr/>
          <p:nvPr/>
        </p:nvSpPr>
        <p:spPr>
          <a:xfrm>
            <a:off x="2708136" y="4920872"/>
            <a:ext cx="54864" cy="457200"/>
          </a:xfrm>
          <a:prstGeom prst="rect">
            <a:avLst/>
          </a:prstGeom>
          <a:solidFill>
            <a:srgbClr val="A0C9EC"/>
          </a:solidFill>
          <a:ln>
            <a:noFill/>
          </a:ln>
        </p:spPr>
        <p:txBody>
          <a:bodyPr spcFirstLastPara="1" wrap="square" lIns="182850" tIns="91400" rIns="182850" bIns="91400" anchor="ctr" anchorCtr="0">
            <a:noAutofit/>
          </a:bodyPr>
          <a:lstStyle/>
          <a:p>
            <a:pPr algn="ctr"/>
            <a:endParaRPr sz="3600">
              <a:solidFill>
                <a:schemeClr val="lt1"/>
              </a:solidFill>
              <a:latin typeface="+mn-lt"/>
              <a:ea typeface="Open Sans"/>
              <a:cs typeface="Open Sans"/>
              <a:sym typeface="Open Sans"/>
            </a:endParaRPr>
          </a:p>
        </p:txBody>
      </p:sp>
      <p:sp>
        <p:nvSpPr>
          <p:cNvPr id="3" name="Google Shape;86;p10">
            <a:extLst>
              <a:ext uri="{FF2B5EF4-FFF2-40B4-BE49-F238E27FC236}">
                <a16:creationId xmlns:a16="http://schemas.microsoft.com/office/drawing/2014/main" id="{E936E31A-5F16-9F76-2CA3-CF7FD41C707B}"/>
              </a:ext>
            </a:extLst>
          </p:cNvPr>
          <p:cNvSpPr txBox="1"/>
          <p:nvPr/>
        </p:nvSpPr>
        <p:spPr>
          <a:xfrm>
            <a:off x="1483992" y="2120886"/>
            <a:ext cx="8254800" cy="935400"/>
          </a:xfrm>
          <a:prstGeom prst="rect">
            <a:avLst/>
          </a:prstGeom>
          <a:noFill/>
          <a:ln>
            <a:noFill/>
          </a:ln>
        </p:spPr>
        <p:txBody>
          <a:bodyPr spcFirstLastPara="1" wrap="square" lIns="182850" tIns="182850" rIns="182850" bIns="182850" anchor="t" anchorCtr="0">
            <a:noAutofit/>
          </a:bodyPr>
          <a:lstStyle/>
          <a:p>
            <a:r>
              <a:rPr lang="en-US" sz="6402" b="1" dirty="0">
                <a:solidFill>
                  <a:srgbClr val="FFFFFF"/>
                </a:solidFill>
                <a:latin typeface="+mn-lt"/>
              </a:rPr>
              <a:t>Content</a:t>
            </a:r>
            <a:endParaRPr sz="6402" b="1" dirty="0">
              <a:solidFill>
                <a:srgbClr val="FFFFFF"/>
              </a:solidFill>
              <a:latin typeface="+mn-lt"/>
            </a:endParaRPr>
          </a:p>
        </p:txBody>
      </p:sp>
    </p:spTree>
    <p:extLst>
      <p:ext uri="{BB962C8B-B14F-4D97-AF65-F5344CB8AC3E}">
        <p14:creationId xmlns:p14="http://schemas.microsoft.com/office/powerpoint/2010/main" val="1180687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6FA4-EF8A-3C37-4911-FEB5B29A21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EBBD9B-6C4B-BD68-8E51-21CC24457E5D}"/>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04</a:t>
            </a:r>
          </a:p>
        </p:txBody>
      </p:sp>
      <p:sp>
        <p:nvSpPr>
          <p:cNvPr id="7" name="Text Placeholder 6">
            <a:extLst>
              <a:ext uri="{FF2B5EF4-FFF2-40B4-BE49-F238E27FC236}">
                <a16:creationId xmlns:a16="http://schemas.microsoft.com/office/drawing/2014/main" id="{1313ABDC-3BA3-72E4-922C-4E05702E219B}"/>
              </a:ext>
            </a:extLst>
          </p:cNvPr>
          <p:cNvSpPr>
            <a:spLocks noGrp="1"/>
          </p:cNvSpPr>
          <p:nvPr>
            <p:ph type="body" sz="quarter" idx="17"/>
          </p:nvPr>
        </p:nvSpPr>
        <p:spPr/>
        <p:txBody>
          <a:bodyPr/>
          <a:lstStyle/>
          <a:p>
            <a:r>
              <a:rPr lang="en-US" dirty="0"/>
              <a:t>Comparative Analysis</a:t>
            </a:r>
          </a:p>
        </p:txBody>
      </p:sp>
      <p:sp>
        <p:nvSpPr>
          <p:cNvPr id="8" name="Text Placeholder 7">
            <a:extLst>
              <a:ext uri="{FF2B5EF4-FFF2-40B4-BE49-F238E27FC236}">
                <a16:creationId xmlns:a16="http://schemas.microsoft.com/office/drawing/2014/main" id="{36C51DB5-ABED-F824-6C79-D22BE0D1C2E1}"/>
              </a:ext>
            </a:extLst>
          </p:cNvPr>
          <p:cNvSpPr>
            <a:spLocks noGrp="1"/>
          </p:cNvSpPr>
          <p:nvPr>
            <p:ph type="body" sz="quarter" idx="18"/>
          </p:nvPr>
        </p:nvSpPr>
        <p:spPr/>
        <p:txBody>
          <a:bodyPr/>
          <a:lstStyle/>
          <a:p>
            <a:r>
              <a:rPr lang="en-US" dirty="0"/>
              <a:t>Vietnam is in a high-growth phase, while Philippines &amp; Indonesia represent more mature EMs</a:t>
            </a:r>
          </a:p>
        </p:txBody>
      </p:sp>
      <p:graphicFrame>
        <p:nvGraphicFramePr>
          <p:cNvPr id="5" name="Table 4">
            <a:extLst>
              <a:ext uri="{FF2B5EF4-FFF2-40B4-BE49-F238E27FC236}">
                <a16:creationId xmlns:a16="http://schemas.microsoft.com/office/drawing/2014/main" id="{F17C2431-DD01-7F4D-F084-1E58B19239C0}"/>
              </a:ext>
            </a:extLst>
          </p:cNvPr>
          <p:cNvGraphicFramePr>
            <a:graphicFrameLocks noGrp="1"/>
          </p:cNvGraphicFramePr>
          <p:nvPr>
            <p:extLst>
              <p:ext uri="{D42A27DB-BD31-4B8C-83A1-F6EECF244321}">
                <p14:modId xmlns:p14="http://schemas.microsoft.com/office/powerpoint/2010/main" val="4056212492"/>
              </p:ext>
            </p:extLst>
          </p:nvPr>
        </p:nvGraphicFramePr>
        <p:xfrm>
          <a:off x="838303" y="1843122"/>
          <a:ext cx="16824960" cy="8462816"/>
        </p:xfrm>
        <a:graphic>
          <a:graphicData uri="http://schemas.openxmlformats.org/drawingml/2006/table">
            <a:tbl>
              <a:tblPr firstRow="1" firstCol="1" bandRow="1"/>
              <a:tblGrid>
                <a:gridCol w="3733697">
                  <a:extLst>
                    <a:ext uri="{9D8B030D-6E8A-4147-A177-3AD203B41FA5}">
                      <a16:colId xmlns:a16="http://schemas.microsoft.com/office/drawing/2014/main" val="3102455076"/>
                    </a:ext>
                  </a:extLst>
                </a:gridCol>
                <a:gridCol w="2301240">
                  <a:extLst>
                    <a:ext uri="{9D8B030D-6E8A-4147-A177-3AD203B41FA5}">
                      <a16:colId xmlns:a16="http://schemas.microsoft.com/office/drawing/2014/main" val="4144967583"/>
                    </a:ext>
                  </a:extLst>
                </a:gridCol>
                <a:gridCol w="2004060">
                  <a:extLst>
                    <a:ext uri="{9D8B030D-6E8A-4147-A177-3AD203B41FA5}">
                      <a16:colId xmlns:a16="http://schemas.microsoft.com/office/drawing/2014/main" val="1479439485"/>
                    </a:ext>
                  </a:extLst>
                </a:gridCol>
                <a:gridCol w="2152650">
                  <a:extLst>
                    <a:ext uri="{9D8B030D-6E8A-4147-A177-3AD203B41FA5}">
                      <a16:colId xmlns:a16="http://schemas.microsoft.com/office/drawing/2014/main" val="2094661677"/>
                    </a:ext>
                  </a:extLst>
                </a:gridCol>
                <a:gridCol w="6633313">
                  <a:extLst>
                    <a:ext uri="{9D8B030D-6E8A-4147-A177-3AD203B41FA5}">
                      <a16:colId xmlns:a16="http://schemas.microsoft.com/office/drawing/2014/main" val="4096943769"/>
                    </a:ext>
                  </a:extLst>
                </a:gridCol>
              </a:tblGrid>
              <a:tr h="491524">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Category</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Vietnam</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Indonesia</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Philippines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Comparative analysis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extLst>
                  <a:ext uri="{0D108BD9-81ED-4DB2-BD59-A6C34878D82A}">
                    <a16:rowId xmlns:a16="http://schemas.microsoft.com/office/drawing/2014/main" val="4043975595"/>
                  </a:ext>
                </a:extLst>
              </a:tr>
              <a:tr h="372343">
                <a:tc>
                  <a:txBody>
                    <a:bodyPr/>
                    <a:lstStyle/>
                    <a:p>
                      <a:pPr marL="0" marR="0" lvl="0" indent="0">
                        <a:spcBef>
                          <a:spcPts val="1140"/>
                        </a:spcBef>
                        <a:buFont typeface="Aptos" panose="020B0004020202020204" pitchFamily="34" charset="0"/>
                        <a:buNone/>
                        <a:tabLst>
                          <a:tab pos="971550" algn="l"/>
                          <a:tab pos="1028700" algn="l"/>
                        </a:tabLst>
                      </a:pPr>
                      <a:r>
                        <a:rPr lang="en-US" sz="1800" b="1" kern="100" dirty="0">
                          <a:solidFill>
                            <a:srgbClr val="000000"/>
                          </a:solidFill>
                          <a:effectLst/>
                          <a:latin typeface="+mn-lt"/>
                          <a:ea typeface="DengXian" panose="02010600030101010101" pitchFamily="2" charset="-122"/>
                          <a:cs typeface="Arial" panose="020B0604020202020204" pitchFamily="34" charset="0"/>
                        </a:rPr>
                        <a:t>Depth &amp; size</a:t>
                      </a:r>
                      <a:endParaRPr lang="en-US" sz="1800" kern="100" dirty="0">
                        <a:effectLst/>
                        <a:latin typeface="+mn-lt"/>
                        <a:ea typeface="Tahoma" panose="020B060403050404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extLst>
                  <a:ext uri="{0D108BD9-81ED-4DB2-BD59-A6C34878D82A}">
                    <a16:rowId xmlns:a16="http://schemas.microsoft.com/office/drawing/2014/main" val="3918312722"/>
                  </a:ext>
                </a:extLst>
              </a:tr>
              <a:tr h="258588">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Market </a:t>
                      </a:r>
                      <a:r>
                        <a:rPr lang="en-US" sz="1800" kern="100" dirty="0" err="1">
                          <a:effectLst/>
                          <a:latin typeface="+mn-lt"/>
                          <a:ea typeface="DengXian" panose="02010600030101010101" pitchFamily="2" charset="-122"/>
                          <a:cs typeface="Arial" panose="020B0604020202020204" pitchFamily="34" charset="0"/>
                        </a:rPr>
                        <a:t>capitalisation</a:t>
                      </a:r>
                      <a:r>
                        <a:rPr lang="en-US" sz="1800" kern="100" dirty="0">
                          <a:effectLst/>
                          <a:latin typeface="+mn-lt"/>
                          <a:ea typeface="DengXian" panose="02010600030101010101" pitchFamily="2" charset="-122"/>
                          <a:cs typeface="Arial" panose="020B0604020202020204" pitchFamily="34" charset="0"/>
                        </a:rPr>
                        <a:t> (% of GDP)</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71.5%</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56.9%</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66.0%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rowSpan="3">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Vietnam</a:t>
                      </a:r>
                      <a:r>
                        <a:rPr lang="vi-VN" sz="1800" kern="100" dirty="0">
                          <a:effectLst/>
                          <a:latin typeface="+mn-lt"/>
                          <a:ea typeface="DengXian" panose="02010600030101010101" pitchFamily="2" charset="-122"/>
                          <a:cs typeface="Arial" panose="020B0604020202020204" pitchFamily="34" charset="0"/>
                        </a:rPr>
                        <a:t>’s high depth-to-GDP suggests a market ready for institutional transition, while the Phillipines’s shallow bond market represents a major untapped opportunities for DFI</a:t>
                      </a:r>
                      <a:r>
                        <a:rPr lang="en-US" sz="1800" kern="100" dirty="0">
                          <a:effectLst/>
                          <a:latin typeface="+mn-lt"/>
                          <a:ea typeface="DengXian" panose="02010600030101010101" pitchFamily="2" charset="-122"/>
                          <a:cs typeface="Arial" panose="020B0604020202020204" pitchFamily="34" charset="0"/>
                        </a:rPr>
                        <a:t>s</a:t>
                      </a:r>
                      <a:r>
                        <a:rPr lang="vi-VN" sz="1800" kern="100" dirty="0">
                          <a:effectLst/>
                          <a:latin typeface="+mn-lt"/>
                          <a:ea typeface="DengXian" panose="02010600030101010101" pitchFamily="2" charset="-122"/>
                          <a:cs typeface="Arial" panose="020B0604020202020204" pitchFamily="34" charset="0"/>
                        </a:rPr>
                        <a:t> to build scale. Indonesia has the lowest MarCap among three, dominated by SOEs in major indices.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55305541"/>
                  </a:ext>
                </a:extLst>
              </a:tr>
              <a:tr h="517177">
                <a:tc>
                  <a:txBody>
                    <a:bodyPr/>
                    <a:lstStyle/>
                    <a:p>
                      <a:pPr marL="0" marR="0">
                        <a:buNone/>
                        <a:tabLst>
                          <a:tab pos="937895" algn="ctr"/>
                        </a:tabLst>
                      </a:pPr>
                      <a:r>
                        <a:rPr lang="en-US" sz="1800" kern="100" dirty="0">
                          <a:effectLst/>
                          <a:latin typeface="+mn-lt"/>
                          <a:ea typeface="DengXian" panose="02010600030101010101" pitchFamily="2" charset="-122"/>
                          <a:cs typeface="Arial" panose="020B0604020202020204" pitchFamily="34" charset="0"/>
                        </a:rPr>
                        <a:t>Number of listed companies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Main boards: 706</a:t>
                      </a:r>
                      <a:endParaRPr lang="en-US" sz="1800" kern="100" dirty="0">
                        <a:effectLst/>
                        <a:latin typeface="+mn-lt"/>
                        <a:ea typeface="Calibri" panose="020F0502020204030204" pitchFamily="34" charset="0"/>
                        <a:cs typeface="Arial" panose="020B0604020202020204" pitchFamily="34" charset="0"/>
                      </a:endParaRPr>
                    </a:p>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Secondary board: 869</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956</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Main board: 271</a:t>
                      </a:r>
                      <a:endParaRPr lang="en-US" sz="1800" kern="100" dirty="0">
                        <a:effectLst/>
                        <a:latin typeface="+mn-lt"/>
                        <a:ea typeface="Calibri" panose="020F0502020204030204" pitchFamily="34" charset="0"/>
                        <a:cs typeface="Arial" panose="020B0604020202020204" pitchFamily="34" charset="0"/>
                      </a:endParaRPr>
                    </a:p>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SME board: 10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224977704"/>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Outstanding C-bond size (% of GDP)</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10.4%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4.9%</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2.1%</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62705594"/>
                  </a:ext>
                </a:extLst>
              </a:tr>
              <a:tr h="395341">
                <a:tc>
                  <a:txBody>
                    <a:bodyPr/>
                    <a:lstStyle/>
                    <a:p>
                      <a:pPr marL="0" marR="0" lvl="0" indent="0">
                        <a:spcBef>
                          <a:spcPts val="1140"/>
                        </a:spcBef>
                        <a:buFont typeface="Aptos" panose="020B0004020202020204" pitchFamily="34" charset="0"/>
                        <a:buNone/>
                        <a:tabLst>
                          <a:tab pos="971550" algn="l"/>
                          <a:tab pos="1028700" algn="l"/>
                        </a:tabLst>
                      </a:pPr>
                      <a:r>
                        <a:rPr lang="en-US" sz="1800" b="1" kern="100" dirty="0">
                          <a:solidFill>
                            <a:srgbClr val="000000"/>
                          </a:solidFill>
                          <a:effectLst/>
                          <a:latin typeface="+mn-lt"/>
                          <a:ea typeface="DengXian" panose="02010600030101010101" pitchFamily="2" charset="-122"/>
                          <a:cs typeface="Arial" panose="020B0604020202020204" pitchFamily="34" charset="0"/>
                        </a:rPr>
                        <a:t>Investor base &amp; Composition</a:t>
                      </a:r>
                      <a:endParaRPr lang="en-US" sz="1800" kern="100" dirty="0">
                        <a:effectLst/>
                        <a:latin typeface="+mn-lt"/>
                        <a:ea typeface="Tahoma" panose="020B060403050404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extLst>
                  <a:ext uri="{0D108BD9-81ED-4DB2-BD59-A6C34878D82A}">
                    <a16:rowId xmlns:a16="http://schemas.microsoft.com/office/drawing/2014/main" val="773423779"/>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Share of foreign investors (% of equity trading value)</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11.6%</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45.7%</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46.3%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rowSpan="4">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Indonesia </a:t>
                      </a:r>
                      <a:r>
                        <a:rPr lang="vi-VN" sz="1800" kern="100" dirty="0">
                          <a:effectLst/>
                          <a:latin typeface="+mn-lt"/>
                          <a:ea typeface="DengXian" panose="02010600030101010101" pitchFamily="2" charset="-122"/>
                          <a:cs typeface="Arial" panose="020B0604020202020204" pitchFamily="34" charset="0"/>
                        </a:rPr>
                        <a:t>and the Phillipines has a more mature investor base acting as a long-term stablili</a:t>
                      </a:r>
                      <a:r>
                        <a:rPr lang="en-US" sz="1800" kern="100" dirty="0">
                          <a:effectLst/>
                          <a:latin typeface="+mn-lt"/>
                          <a:ea typeface="DengXian" panose="02010600030101010101" pitchFamily="2" charset="-122"/>
                          <a:cs typeface="Arial" panose="020B0604020202020204" pitchFamily="34" charset="0"/>
                        </a:rPr>
                        <a:t>s</a:t>
                      </a:r>
                      <a:r>
                        <a:rPr lang="vi-VN" sz="1800" kern="100" dirty="0">
                          <a:effectLst/>
                          <a:latin typeface="+mn-lt"/>
                          <a:ea typeface="DengXian" panose="02010600030101010101" pitchFamily="2" charset="-122"/>
                          <a:cs typeface="Arial" panose="020B0604020202020204" pitchFamily="34" charset="0"/>
                        </a:rPr>
                        <a:t>ing force. Vietnam remains retail-driven, though the 2026 FTSE upgrade and roadmap to MSCI EM status are designed to pivot this towards institutions for Vietnam.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462970365"/>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Share of retail investors (% of equity trading value)</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54.1%</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18.3%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16% (2024)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416534259"/>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Institutional share of bond holdings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85%</a:t>
                      </a:r>
                      <a:r>
                        <a:rPr lang="vi-VN" sz="1800" kern="100" dirty="0">
                          <a:effectLst/>
                          <a:latin typeface="+mn-lt"/>
                          <a:ea typeface="DengXian" panose="02010600030101010101" pitchFamily="2" charset="-122"/>
                          <a:cs typeface="Arial" panose="020B0604020202020204" pitchFamily="34" charset="0"/>
                        </a:rPr>
                        <a:t> (2024)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82% (2024)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70-80%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102431683"/>
                  </a:ext>
                </a:extLst>
              </a:tr>
              <a:tr h="464321">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AUM of investment funds (% of GDP)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6.3%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~4.5%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~4.0%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298584343"/>
                  </a:ext>
                </a:extLst>
              </a:tr>
              <a:tr h="385190">
                <a:tc>
                  <a:txBody>
                    <a:bodyPr/>
                    <a:lstStyle/>
                    <a:p>
                      <a:pPr marL="0" marR="0" lvl="0" indent="0">
                        <a:spcBef>
                          <a:spcPts val="1140"/>
                        </a:spcBef>
                        <a:buFont typeface="Aptos" panose="020B0004020202020204" pitchFamily="34" charset="0"/>
                        <a:buNone/>
                        <a:tabLst>
                          <a:tab pos="971550" algn="l"/>
                          <a:tab pos="1028700" algn="l"/>
                        </a:tabLst>
                      </a:pPr>
                      <a:r>
                        <a:rPr lang="en-US" sz="1800" b="1" kern="100" dirty="0">
                          <a:solidFill>
                            <a:srgbClr val="000000"/>
                          </a:solidFill>
                          <a:effectLst/>
                          <a:latin typeface="+mn-lt"/>
                          <a:ea typeface="DengXian" panose="02010600030101010101" pitchFamily="2" charset="-122"/>
                          <a:cs typeface="Arial" panose="020B0604020202020204" pitchFamily="34" charset="0"/>
                        </a:rPr>
                        <a:t>Liquidity &amp; free-float</a:t>
                      </a:r>
                      <a:endParaRPr lang="en-US" sz="1800" kern="100" dirty="0">
                        <a:effectLst/>
                        <a:latin typeface="+mn-lt"/>
                        <a:ea typeface="Tahoma" panose="020B060403050404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extLst>
                  <a:ext uri="{0D108BD9-81ED-4DB2-BD59-A6C34878D82A}">
                    <a16:rowId xmlns:a16="http://schemas.microsoft.com/office/drawing/2014/main" val="2701634101"/>
                  </a:ext>
                </a:extLst>
              </a:tr>
              <a:tr h="258588">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Turnover ratio</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67.3%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30.3%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13.0%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rowSpan="5">
                  <a:txBody>
                    <a:bodyPr/>
                    <a:lstStyle/>
                    <a:p>
                      <a:pPr marL="0" marR="0">
                        <a:spcBef>
                          <a:spcPts val="300"/>
                        </a:spcBef>
                        <a:spcAft>
                          <a:spcPts val="300"/>
                        </a:spcAft>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Vietnam</a:t>
                      </a:r>
                      <a:r>
                        <a:rPr lang="vi-VN" sz="1800" kern="100" dirty="0">
                          <a:effectLst/>
                          <a:latin typeface="+mn-lt"/>
                          <a:ea typeface="DengXian" panose="02010600030101010101" pitchFamily="2" charset="-122"/>
                          <a:cs typeface="Arial" panose="020B0604020202020204" pitchFamily="34" charset="0"/>
                        </a:rPr>
                        <a:t> market possesses strong liquidity and rapid development as it approaches the EM status, while the Phillippines’s low liquidity and turnover can create “liquidity trap” where large entries/exits cause massive price slippage. Indonesia’s recent increase of free-float requirements signal</a:t>
                      </a:r>
                      <a:r>
                        <a:rPr lang="en-US" sz="1800" kern="100" dirty="0">
                          <a:effectLst/>
                          <a:latin typeface="+mn-lt"/>
                          <a:ea typeface="DengXian" panose="02010600030101010101" pitchFamily="2" charset="-122"/>
                          <a:cs typeface="Arial" panose="020B0604020202020204" pitchFamily="34" charset="0"/>
                        </a:rPr>
                        <a:t>s</a:t>
                      </a:r>
                      <a:r>
                        <a:rPr lang="vi-VN" sz="1800" kern="100" dirty="0">
                          <a:effectLst/>
                          <a:latin typeface="+mn-lt"/>
                          <a:ea typeface="DengXian" panose="02010600030101010101" pitchFamily="2" charset="-122"/>
                          <a:cs typeface="Arial" panose="020B0604020202020204" pitchFamily="34" charset="0"/>
                        </a:rPr>
                        <a:t> a national push to further improve market investability.</a:t>
                      </a:r>
                      <a:endParaRPr lang="en-US" sz="1800" kern="100" dirty="0">
                        <a:effectLst/>
                        <a:latin typeface="+mn-lt"/>
                        <a:ea typeface="Calibri" panose="020F0502020204030204" pitchFamily="34" charset="0"/>
                        <a:cs typeface="Arial" panose="020B0604020202020204" pitchFamily="34" charset="0"/>
                      </a:endParaRPr>
                    </a:p>
                    <a:p>
                      <a:pPr marL="0" marR="0">
                        <a:spcBef>
                          <a:spcPts val="300"/>
                        </a:spcBef>
                        <a:spcAft>
                          <a:spcPts val="300"/>
                        </a:spcAft>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Vietnam’s higher free float reflects relatively broader retail participation, which increases the proportion of shares available for trading. In contrast, Indonesia and the Philippines end to have more concentrated ownership structures, often dominated by family conglomerates or strategic shareholders, resulting in a lower proportion of shares in public hands.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603588377"/>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Average daily trading value (USD million) on the equity market</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1,127</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1,094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130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166567533"/>
                  </a:ext>
                </a:extLst>
              </a:tr>
              <a:tr h="775765">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Minimum free-float ratio for listing</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15% (recently increased from 7.5%)</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12-33% (depending on size)</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856676172"/>
                  </a:ext>
                </a:extLst>
              </a:tr>
              <a:tr h="258588">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Average free float ratio</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28%</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Around 30%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20979761"/>
                  </a:ext>
                </a:extLst>
              </a:tr>
              <a:tr h="1364773">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Average daily trading value (USD million) on the C-bond market</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222</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260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1.5 – 2.5</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888922592"/>
                  </a:ext>
                </a:extLst>
              </a:tr>
            </a:tbl>
          </a:graphicData>
        </a:graphic>
      </p:graphicFrame>
      <p:sp>
        <p:nvSpPr>
          <p:cNvPr id="4" name="TextBox 3">
            <a:extLst>
              <a:ext uri="{FF2B5EF4-FFF2-40B4-BE49-F238E27FC236}">
                <a16:creationId xmlns:a16="http://schemas.microsoft.com/office/drawing/2014/main" id="{B67BBE65-2CB0-B1A0-589C-9843AEE5CCF7}"/>
              </a:ext>
            </a:extLst>
          </p:cNvPr>
          <p:cNvSpPr txBox="1"/>
          <p:nvPr/>
        </p:nvSpPr>
        <p:spPr>
          <a:xfrm>
            <a:off x="838303" y="9954170"/>
            <a:ext cx="10987086" cy="307777"/>
          </a:xfrm>
          <a:prstGeom prst="rect">
            <a:avLst/>
          </a:prstGeom>
          <a:noFill/>
        </p:spPr>
        <p:txBody>
          <a:bodyPr wrap="square">
            <a:spAutoFit/>
          </a:bodyPr>
          <a:lstStyle/>
          <a:p>
            <a:pPr marL="0" marR="0">
              <a:spcBef>
                <a:spcPts val="300"/>
              </a:spcBef>
              <a:spcAft>
                <a:spcPts val="300"/>
              </a:spcAft>
              <a:buNone/>
            </a:pPr>
            <a:r>
              <a:rPr lang="en-US" sz="1400" i="1" dirty="0">
                <a:effectLst/>
                <a:latin typeface="Aptos" panose="020B0004020202020204" pitchFamily="34" charset="0"/>
                <a:ea typeface="Calibri" panose="020F0502020204030204" pitchFamily="34" charset="0"/>
                <a:cs typeface="Arial" panose="020B0604020202020204" pitchFamily="34" charset="0"/>
              </a:rPr>
              <a:t>Source:  ABO, </a:t>
            </a:r>
            <a:r>
              <a:rPr lang="en-US" sz="1400" i="1" dirty="0" err="1">
                <a:effectLst/>
                <a:latin typeface="Aptos" panose="020B0004020202020204" pitchFamily="34" charset="0"/>
                <a:ea typeface="Calibri" panose="020F0502020204030204" pitchFamily="34" charset="0"/>
                <a:cs typeface="Arial" panose="020B0604020202020204" pitchFamily="34" charset="0"/>
              </a:rPr>
              <a:t>FiinProX</a:t>
            </a:r>
            <a:r>
              <a:rPr lang="en-US" sz="1400" i="1" dirty="0">
                <a:effectLst/>
                <a:latin typeface="Aptos" panose="020B0004020202020204" pitchFamily="34" charset="0"/>
                <a:ea typeface="Calibri" panose="020F0502020204030204" pitchFamily="34" charset="0"/>
                <a:cs typeface="Arial" panose="020B0604020202020204" pitchFamily="34" charset="0"/>
              </a:rPr>
              <a:t>, exchanges and interviews. Note: Data are 2025 full year, unless otherwise noted</a:t>
            </a:r>
            <a:endParaRPr lang="en-US" sz="1400" dirty="0">
              <a:effectLst/>
              <a:latin typeface="Aptos" panose="020B0004020202020204" pitchFamily="34" charset="0"/>
              <a:ea typeface="Calibri" panose="020F0502020204030204" pitchFamily="34" charset="0"/>
              <a:cs typeface="Arial" panose="020B0604020202020204" pitchFamily="34" charset="0"/>
            </a:endParaRPr>
          </a:p>
        </p:txBody>
      </p:sp>
      <p:sp>
        <p:nvSpPr>
          <p:cNvPr id="2" name="Text Placeholder 3">
            <a:extLst>
              <a:ext uri="{FF2B5EF4-FFF2-40B4-BE49-F238E27FC236}">
                <a16:creationId xmlns:a16="http://schemas.microsoft.com/office/drawing/2014/main" id="{3CCBDA4D-CAA9-F02B-B04E-33954A93E96C}"/>
              </a:ext>
            </a:extLst>
          </p:cNvPr>
          <p:cNvSpPr txBox="1">
            <a:spLocks/>
          </p:cNvSpPr>
          <p:nvPr/>
        </p:nvSpPr>
        <p:spPr>
          <a:xfrm>
            <a:off x="624737" y="1466884"/>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48: Comparison of Vietnam, Indonesia and Philippines capital markets </a:t>
            </a:r>
          </a:p>
        </p:txBody>
      </p:sp>
    </p:spTree>
    <p:extLst>
      <p:ext uri="{BB962C8B-B14F-4D97-AF65-F5344CB8AC3E}">
        <p14:creationId xmlns:p14="http://schemas.microsoft.com/office/powerpoint/2010/main" val="1942988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D90B29-54A5-CB42-A766-41FCD2877DF6}"/>
              </a:ext>
            </a:extLst>
          </p:cNvPr>
          <p:cNvSpPr/>
          <p:nvPr/>
        </p:nvSpPr>
        <p:spPr>
          <a:xfrm>
            <a:off x="1322220" y="2019463"/>
            <a:ext cx="3659978" cy="6552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5" name="TextBox 4">
            <a:extLst>
              <a:ext uri="{FF2B5EF4-FFF2-40B4-BE49-F238E27FC236}">
                <a16:creationId xmlns:a16="http://schemas.microsoft.com/office/drawing/2014/main" id="{0DD3EA1A-14C5-364D-B2B3-DDF2F5912A26}"/>
              </a:ext>
            </a:extLst>
          </p:cNvPr>
          <p:cNvSpPr txBox="1"/>
          <p:nvPr/>
        </p:nvSpPr>
        <p:spPr>
          <a:xfrm>
            <a:off x="1424488" y="2104704"/>
            <a:ext cx="2908890"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ESG Frameworks</a:t>
            </a:r>
          </a:p>
        </p:txBody>
      </p:sp>
      <p:sp>
        <p:nvSpPr>
          <p:cNvPr id="6" name="Subtitle 2">
            <a:extLst>
              <a:ext uri="{FF2B5EF4-FFF2-40B4-BE49-F238E27FC236}">
                <a16:creationId xmlns:a16="http://schemas.microsoft.com/office/drawing/2014/main" id="{8129C7D1-33EA-7E46-8D68-A792453E9D7D}"/>
              </a:ext>
            </a:extLst>
          </p:cNvPr>
          <p:cNvSpPr txBox="1">
            <a:spLocks/>
          </p:cNvSpPr>
          <p:nvPr/>
        </p:nvSpPr>
        <p:spPr>
          <a:xfrm>
            <a:off x="1424488" y="2791632"/>
            <a:ext cx="3428608" cy="7162538"/>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has the most </a:t>
            </a:r>
            <a:r>
              <a:rPr lang="en-US" sz="1800" dirty="0">
                <a:solidFill>
                  <a:srgbClr val="002060"/>
                </a:solidFill>
                <a:latin typeface="+mn-lt"/>
                <a:ea typeface="Lato Light" panose="020F0502020204030203" pitchFamily="34" charset="0"/>
              </a:rPr>
              <a:t>mature</a:t>
            </a:r>
            <a:r>
              <a:rPr lang="en-US" sz="1800" dirty="0">
                <a:solidFill>
                  <a:srgbClr val="002060"/>
                </a:solidFill>
                <a:latin typeface="+mn-lt"/>
                <a:ea typeface="Lato Light" panose="020F0502020204030203" pitchFamily="34" charset="0"/>
                <a:cs typeface="Mukta ExtraLight" panose="020B0000000000000000" pitchFamily="34" charset="77"/>
              </a:rPr>
              <a:t> and structured ESG framework among the three, with mandatory sustainability reporting and a national green taxonomy, and repeated sovereign green sukuk issuances anchoring market credibility.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 </a:t>
            </a:r>
            <a:r>
              <a:rPr lang="en-US" sz="1800" dirty="0">
                <a:solidFill>
                  <a:srgbClr val="002060"/>
                </a:solidFill>
                <a:latin typeface="+mn-lt"/>
                <a:ea typeface="Lato Light" panose="020F0502020204030203" pitchFamily="34" charset="0"/>
                <a:cs typeface="Mukta ExtraLight" panose="020B0000000000000000" pitchFamily="34" charset="77"/>
              </a:rPr>
              <a:t>has sovereign sustainability issuances that support market development, but its disclosure regime remains less prescriptive.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a:t>
            </a:r>
            <a:r>
              <a:rPr lang="en-US" sz="1800" dirty="0">
                <a:solidFill>
                  <a:srgbClr val="002060"/>
                </a:solidFill>
                <a:latin typeface="+mn-lt"/>
                <a:ea typeface="Lato Light" panose="020F0502020204030203" pitchFamily="34" charset="0"/>
                <a:cs typeface="Mukta ExtraLight" panose="020B0000000000000000" pitchFamily="34" charset="77"/>
              </a:rPr>
              <a:t> is progressing rapidly with the introduction of a green taxonomy and growing green and sustainability-linked issuances, yet implementation remains largely voluntary, with data transparency and </a:t>
            </a:r>
            <a:r>
              <a:rPr lang="en-US" sz="1800" dirty="0" err="1">
                <a:solidFill>
                  <a:srgbClr val="002060"/>
                </a:solidFill>
                <a:latin typeface="+mn-lt"/>
                <a:ea typeface="Lato Light" panose="020F0502020204030203" pitchFamily="34" charset="0"/>
                <a:cs typeface="Mukta ExtraLight" panose="020B0000000000000000" pitchFamily="34" charset="77"/>
              </a:rPr>
              <a:t>standardised</a:t>
            </a:r>
            <a:r>
              <a:rPr lang="en-US" sz="1800" dirty="0">
                <a:solidFill>
                  <a:srgbClr val="002060"/>
                </a:solidFill>
                <a:latin typeface="+mn-lt"/>
                <a:ea typeface="Lato Light" panose="020F0502020204030203" pitchFamily="34" charset="0"/>
                <a:cs typeface="Mukta ExtraLight" panose="020B0000000000000000" pitchFamily="34" charset="77"/>
              </a:rPr>
              <a:t> reporting still developing.</a:t>
            </a:r>
          </a:p>
        </p:txBody>
      </p:sp>
      <p:sp>
        <p:nvSpPr>
          <p:cNvPr id="7" name="TextBox 6">
            <a:extLst>
              <a:ext uri="{FF2B5EF4-FFF2-40B4-BE49-F238E27FC236}">
                <a16:creationId xmlns:a16="http://schemas.microsoft.com/office/drawing/2014/main" id="{A79B9665-331B-0340-A6D9-60555337A01C}"/>
              </a:ext>
            </a:extLst>
          </p:cNvPr>
          <p:cNvSpPr txBox="1"/>
          <p:nvPr/>
        </p:nvSpPr>
        <p:spPr>
          <a:xfrm>
            <a:off x="1322218" y="1227540"/>
            <a:ext cx="731121" cy="1131079"/>
          </a:xfrm>
          <a:prstGeom prst="rect">
            <a:avLst/>
          </a:prstGeom>
          <a:noFill/>
        </p:spPr>
        <p:txBody>
          <a:bodyPr wrap="square" rtlCol="0" anchor="ctr" anchorCtr="0">
            <a:spAutoFit/>
          </a:bodyPr>
          <a:lstStyle/>
          <a:p>
            <a:r>
              <a:rPr lang="en-US" sz="6750" b="1" dirty="0">
                <a:solidFill>
                  <a:schemeClr val="accent1"/>
                </a:solidFill>
                <a:latin typeface="+mn-lt"/>
                <a:ea typeface="League Spartan" charset="0"/>
                <a:cs typeface="Poppins" pitchFamily="2" charset="77"/>
              </a:rPr>
              <a:t>1</a:t>
            </a:r>
          </a:p>
        </p:txBody>
      </p:sp>
      <p:sp>
        <p:nvSpPr>
          <p:cNvPr id="15" name="Rectangle 14">
            <a:extLst>
              <a:ext uri="{FF2B5EF4-FFF2-40B4-BE49-F238E27FC236}">
                <a16:creationId xmlns:a16="http://schemas.microsoft.com/office/drawing/2014/main" id="{E7F6314B-62F1-BF4C-AF2C-FF189C7EF0E6}"/>
              </a:ext>
            </a:extLst>
          </p:cNvPr>
          <p:cNvSpPr/>
          <p:nvPr/>
        </p:nvSpPr>
        <p:spPr>
          <a:xfrm>
            <a:off x="5447139" y="2019463"/>
            <a:ext cx="3659978" cy="6552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16" name="TextBox 15">
            <a:extLst>
              <a:ext uri="{FF2B5EF4-FFF2-40B4-BE49-F238E27FC236}">
                <a16:creationId xmlns:a16="http://schemas.microsoft.com/office/drawing/2014/main" id="{03BBC132-97E8-5845-820E-96BEB7E71E66}"/>
              </a:ext>
            </a:extLst>
          </p:cNvPr>
          <p:cNvSpPr txBox="1"/>
          <p:nvPr/>
        </p:nvSpPr>
        <p:spPr>
          <a:xfrm>
            <a:off x="5549408" y="2104704"/>
            <a:ext cx="3500025"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SOE Listing Potential</a:t>
            </a:r>
          </a:p>
        </p:txBody>
      </p:sp>
      <p:sp>
        <p:nvSpPr>
          <p:cNvPr id="17" name="Subtitle 2">
            <a:extLst>
              <a:ext uri="{FF2B5EF4-FFF2-40B4-BE49-F238E27FC236}">
                <a16:creationId xmlns:a16="http://schemas.microsoft.com/office/drawing/2014/main" id="{F986A2D2-F969-D546-A216-9B6DC8C8D683}"/>
              </a:ext>
            </a:extLst>
          </p:cNvPr>
          <p:cNvSpPr txBox="1">
            <a:spLocks/>
          </p:cNvSpPr>
          <p:nvPr/>
        </p:nvSpPr>
        <p:spPr>
          <a:xfrm>
            <a:off x="5549407" y="2791632"/>
            <a:ext cx="3557709" cy="7162538"/>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has the most established presence of listed SOEs among the three markets, with state-owned banks and infrastructure firms forming a meaningful share of market </a:t>
            </a:r>
            <a:r>
              <a:rPr lang="en-US" sz="1800" dirty="0" err="1">
                <a:solidFill>
                  <a:srgbClr val="002060"/>
                </a:solidFill>
                <a:latin typeface="+mn-lt"/>
                <a:ea typeface="Lato Light" panose="020F0502020204030203" pitchFamily="34" charset="0"/>
                <a:cs typeface="Mukta ExtraLight" panose="020B0000000000000000" pitchFamily="34" charset="77"/>
              </a:rPr>
              <a:t>capitalisation</a:t>
            </a:r>
            <a:r>
              <a:rPr lang="en-US" sz="1800" dirty="0">
                <a:solidFill>
                  <a:srgbClr val="002060"/>
                </a:solidFill>
                <a:latin typeface="+mn-lt"/>
                <a:ea typeface="Lato Light" panose="020F0502020204030203" pitchFamily="34" charset="0"/>
                <a:cs typeface="Mukta ExtraLight" panose="020B0000000000000000" pitchFamily="34" charset="77"/>
              </a:rPr>
              <a:t> and liquidity.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a:t>
            </a:r>
            <a:r>
              <a:rPr lang="en-US" sz="1800" dirty="0">
                <a:solidFill>
                  <a:srgbClr val="002060"/>
                </a:solidFill>
                <a:latin typeface="+mn-lt"/>
                <a:ea typeface="Lato Light" panose="020F0502020204030203" pitchFamily="34" charset="0"/>
                <a:cs typeface="Mukta ExtraLight" panose="020B0000000000000000" pitchFamily="34" charset="77"/>
              </a:rPr>
              <a:t>, by contrast, has virtually no listed SOEs, despite the significant economic footprint of government-owned corporations—highlighting a large untapped source of quality supply for its equity market.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 sits in between</a:t>
            </a:r>
            <a:r>
              <a:rPr lang="en-US" sz="1800" dirty="0">
                <a:solidFill>
                  <a:srgbClr val="002060"/>
                </a:solidFill>
                <a:latin typeface="+mn-lt"/>
                <a:ea typeface="Lato Light" panose="020F0502020204030203" pitchFamily="34" charset="0"/>
                <a:cs typeface="Mukta ExtraLight" panose="020B0000000000000000" pitchFamily="34" charset="77"/>
              </a:rPr>
              <a:t>: SOE-related stocks already play an important role in market performance, and policy direction increasingly supports </a:t>
            </a:r>
            <a:r>
              <a:rPr lang="en-US" sz="1800" dirty="0" err="1">
                <a:solidFill>
                  <a:srgbClr val="002060"/>
                </a:solidFill>
                <a:latin typeface="+mn-lt"/>
                <a:ea typeface="Lato Light" panose="020F0502020204030203" pitchFamily="34" charset="0"/>
                <a:cs typeface="Mukta ExtraLight" panose="020B0000000000000000" pitchFamily="34" charset="77"/>
              </a:rPr>
              <a:t>equitisation</a:t>
            </a:r>
            <a:r>
              <a:rPr lang="en-US" sz="1800" dirty="0">
                <a:solidFill>
                  <a:srgbClr val="002060"/>
                </a:solidFill>
                <a:latin typeface="+mn-lt"/>
                <a:ea typeface="Lato Light" panose="020F0502020204030203" pitchFamily="34" charset="0"/>
                <a:cs typeface="Mukta ExtraLight" panose="020B0000000000000000" pitchFamily="34" charset="77"/>
              </a:rPr>
              <a:t>, but the actual pipeline is thin due to the structural constraints.</a:t>
            </a:r>
          </a:p>
        </p:txBody>
      </p:sp>
      <p:sp>
        <p:nvSpPr>
          <p:cNvPr id="18" name="TextBox 17">
            <a:extLst>
              <a:ext uri="{FF2B5EF4-FFF2-40B4-BE49-F238E27FC236}">
                <a16:creationId xmlns:a16="http://schemas.microsoft.com/office/drawing/2014/main" id="{A7E7F6D3-5F72-D64E-94C1-FA5B5C88EA0A}"/>
              </a:ext>
            </a:extLst>
          </p:cNvPr>
          <p:cNvSpPr txBox="1"/>
          <p:nvPr/>
        </p:nvSpPr>
        <p:spPr>
          <a:xfrm>
            <a:off x="5447139" y="1227540"/>
            <a:ext cx="731121" cy="1131079"/>
          </a:xfrm>
          <a:prstGeom prst="rect">
            <a:avLst/>
          </a:prstGeom>
          <a:noFill/>
        </p:spPr>
        <p:txBody>
          <a:bodyPr wrap="square" rtlCol="0" anchor="ctr" anchorCtr="0">
            <a:spAutoFit/>
          </a:bodyPr>
          <a:lstStyle/>
          <a:p>
            <a:r>
              <a:rPr lang="en-US" sz="6750" b="1" dirty="0">
                <a:solidFill>
                  <a:schemeClr val="accent2"/>
                </a:solidFill>
                <a:latin typeface="+mn-lt"/>
                <a:ea typeface="League Spartan" charset="0"/>
                <a:cs typeface="Poppins" pitchFamily="2" charset="77"/>
              </a:rPr>
              <a:t>2</a:t>
            </a:r>
          </a:p>
        </p:txBody>
      </p:sp>
      <p:sp>
        <p:nvSpPr>
          <p:cNvPr id="25" name="Rectangle 24">
            <a:extLst>
              <a:ext uri="{FF2B5EF4-FFF2-40B4-BE49-F238E27FC236}">
                <a16:creationId xmlns:a16="http://schemas.microsoft.com/office/drawing/2014/main" id="{27F2FD11-2282-EE4A-B3A6-F428E284A7CD}"/>
              </a:ext>
            </a:extLst>
          </p:cNvPr>
          <p:cNvSpPr/>
          <p:nvPr/>
        </p:nvSpPr>
        <p:spPr>
          <a:xfrm>
            <a:off x="9572059" y="2019463"/>
            <a:ext cx="3659978" cy="6552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26" name="TextBox 25">
            <a:extLst>
              <a:ext uri="{FF2B5EF4-FFF2-40B4-BE49-F238E27FC236}">
                <a16:creationId xmlns:a16="http://schemas.microsoft.com/office/drawing/2014/main" id="{A0BDD69E-EF71-8244-8255-3BA99F1C9F23}"/>
              </a:ext>
            </a:extLst>
          </p:cNvPr>
          <p:cNvSpPr txBox="1"/>
          <p:nvPr/>
        </p:nvSpPr>
        <p:spPr>
          <a:xfrm>
            <a:off x="9674328" y="2104704"/>
            <a:ext cx="3396666"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Regional Integration</a:t>
            </a:r>
          </a:p>
        </p:txBody>
      </p:sp>
      <p:sp>
        <p:nvSpPr>
          <p:cNvPr id="27" name="Subtitle 2">
            <a:extLst>
              <a:ext uri="{FF2B5EF4-FFF2-40B4-BE49-F238E27FC236}">
                <a16:creationId xmlns:a16="http://schemas.microsoft.com/office/drawing/2014/main" id="{0CDADB8D-3463-D740-A038-2A44791E83EA}"/>
              </a:ext>
            </a:extLst>
          </p:cNvPr>
          <p:cNvSpPr txBox="1">
            <a:spLocks/>
          </p:cNvSpPr>
          <p:nvPr/>
        </p:nvSpPr>
        <p:spPr>
          <a:xfrm>
            <a:off x="9674328" y="2791632"/>
            <a:ext cx="3428608" cy="6162264"/>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has a relatively developed capital market and has taken steps toward regional integration, including cross-border investment frameworks.</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a:t>
            </a:r>
            <a:r>
              <a:rPr lang="en-US" sz="1800" dirty="0">
                <a:solidFill>
                  <a:srgbClr val="002060"/>
                </a:solidFill>
                <a:latin typeface="+mn-lt"/>
                <a:ea typeface="Lato Light" panose="020F0502020204030203" pitchFamily="34" charset="0"/>
                <a:cs typeface="Mukta ExtraLight" panose="020B0000000000000000" pitchFamily="34" charset="77"/>
              </a:rPr>
              <a:t>’ capital markets remain largely domestic-focused, with limited cross-border activity, reflecting regulatory restrictions and lower market depth.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a:t>
            </a:r>
            <a:r>
              <a:rPr lang="en-US" sz="1800" dirty="0">
                <a:solidFill>
                  <a:srgbClr val="002060"/>
                </a:solidFill>
                <a:latin typeface="+mn-lt"/>
                <a:ea typeface="Lato Light" panose="020F0502020204030203" pitchFamily="34" charset="0"/>
                <a:cs typeface="Mukta ExtraLight" panose="020B0000000000000000" pitchFamily="34" charset="77"/>
              </a:rPr>
              <a:t> is increasingly opening its capital markets to foreign investors and aligning regulations with international standards, but actual cross-border investment volumes are still modest compared with its potential.</a:t>
            </a:r>
          </a:p>
        </p:txBody>
      </p:sp>
      <p:sp>
        <p:nvSpPr>
          <p:cNvPr id="28" name="TextBox 27">
            <a:extLst>
              <a:ext uri="{FF2B5EF4-FFF2-40B4-BE49-F238E27FC236}">
                <a16:creationId xmlns:a16="http://schemas.microsoft.com/office/drawing/2014/main" id="{9F12F097-5CD0-2141-ADD5-8953766C1129}"/>
              </a:ext>
            </a:extLst>
          </p:cNvPr>
          <p:cNvSpPr txBox="1"/>
          <p:nvPr/>
        </p:nvSpPr>
        <p:spPr>
          <a:xfrm>
            <a:off x="9572058" y="1227540"/>
            <a:ext cx="731121" cy="1131079"/>
          </a:xfrm>
          <a:prstGeom prst="rect">
            <a:avLst/>
          </a:prstGeom>
          <a:noFill/>
        </p:spPr>
        <p:txBody>
          <a:bodyPr wrap="square" rtlCol="0" anchor="ctr" anchorCtr="0">
            <a:spAutoFit/>
          </a:bodyPr>
          <a:lstStyle/>
          <a:p>
            <a:r>
              <a:rPr lang="en-US" sz="6750" b="1" dirty="0">
                <a:solidFill>
                  <a:schemeClr val="accent3"/>
                </a:solidFill>
                <a:latin typeface="+mn-lt"/>
                <a:ea typeface="League Spartan" charset="0"/>
                <a:cs typeface="Poppins" pitchFamily="2" charset="77"/>
              </a:rPr>
              <a:t>3</a:t>
            </a:r>
          </a:p>
        </p:txBody>
      </p:sp>
      <p:sp>
        <p:nvSpPr>
          <p:cNvPr id="35" name="Rectangle 34">
            <a:extLst>
              <a:ext uri="{FF2B5EF4-FFF2-40B4-BE49-F238E27FC236}">
                <a16:creationId xmlns:a16="http://schemas.microsoft.com/office/drawing/2014/main" id="{F17A90D8-2B90-3B47-8112-FFEF63C18B03}"/>
              </a:ext>
            </a:extLst>
          </p:cNvPr>
          <p:cNvSpPr/>
          <p:nvPr/>
        </p:nvSpPr>
        <p:spPr>
          <a:xfrm>
            <a:off x="13696980" y="2019463"/>
            <a:ext cx="3659978" cy="6552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36" name="TextBox 35">
            <a:extLst>
              <a:ext uri="{FF2B5EF4-FFF2-40B4-BE49-F238E27FC236}">
                <a16:creationId xmlns:a16="http://schemas.microsoft.com/office/drawing/2014/main" id="{686846D9-4CAE-F24F-9900-65D8F7D23AB3}"/>
              </a:ext>
            </a:extLst>
          </p:cNvPr>
          <p:cNvSpPr txBox="1"/>
          <p:nvPr/>
        </p:nvSpPr>
        <p:spPr>
          <a:xfrm>
            <a:off x="13799248" y="2104704"/>
            <a:ext cx="3324134"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MSCI Classification</a:t>
            </a:r>
          </a:p>
        </p:txBody>
      </p:sp>
      <p:sp>
        <p:nvSpPr>
          <p:cNvPr id="37" name="Subtitle 2">
            <a:extLst>
              <a:ext uri="{FF2B5EF4-FFF2-40B4-BE49-F238E27FC236}">
                <a16:creationId xmlns:a16="http://schemas.microsoft.com/office/drawing/2014/main" id="{46D72137-C388-5E4D-B8DF-D7F67CAEE22D}"/>
              </a:ext>
            </a:extLst>
          </p:cNvPr>
          <p:cNvSpPr txBox="1">
            <a:spLocks/>
          </p:cNvSpPr>
          <p:nvPr/>
        </p:nvSpPr>
        <p:spPr>
          <a:xfrm>
            <a:off x="13799247" y="2791632"/>
            <a:ext cx="3659977" cy="7162538"/>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is a long-standing MSCI EM facing a near-term governance-related review. The recent focus on ownership structures and trading patterns underscores a shift toward </a:t>
            </a:r>
            <a:r>
              <a:rPr lang="en-US" sz="1800" dirty="0" err="1">
                <a:solidFill>
                  <a:srgbClr val="002060"/>
                </a:solidFill>
                <a:latin typeface="+mn-lt"/>
                <a:ea typeface="Lato Light" panose="020F0502020204030203" pitchFamily="34" charset="0"/>
                <a:cs typeface="Mukta ExtraLight" panose="020B0000000000000000" pitchFamily="34" charset="77"/>
              </a:rPr>
              <a:t>prioritising</a:t>
            </a:r>
            <a:r>
              <a:rPr lang="en-US" sz="1800" dirty="0">
                <a:solidFill>
                  <a:srgbClr val="002060"/>
                </a:solidFill>
                <a:latin typeface="+mn-lt"/>
                <a:ea typeface="Lato Light" panose="020F0502020204030203" pitchFamily="34" charset="0"/>
                <a:cs typeface="Mukta ExtraLight" panose="020B0000000000000000" pitchFamily="34" charset="77"/>
              </a:rPr>
              <a:t> transparency and free-float reliability.</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 </a:t>
            </a:r>
            <a:r>
              <a:rPr lang="en-US" sz="1800" dirty="0">
                <a:solidFill>
                  <a:srgbClr val="002060"/>
                </a:solidFill>
                <a:latin typeface="+mn-lt"/>
                <a:ea typeface="Lato Light" panose="020F0502020204030203" pitchFamily="34" charset="0"/>
                <a:cs typeface="Mukta ExtraLight" panose="020B0000000000000000" pitchFamily="34" charset="77"/>
              </a:rPr>
              <a:t>maintains EM inclusion but with a limited index footprint, creating a liquidity trap for mid-sized firms that fail the high MSCI hurdles.</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a:t>
            </a:r>
            <a:r>
              <a:rPr lang="en-US" sz="1800" dirty="0">
                <a:solidFill>
                  <a:srgbClr val="002060"/>
                </a:solidFill>
                <a:latin typeface="+mn-lt"/>
                <a:ea typeface="Lato Light" panose="020F0502020204030203" pitchFamily="34" charset="0"/>
                <a:cs typeface="Mukta ExtraLight" panose="020B0000000000000000" pitchFamily="34" charset="77"/>
              </a:rPr>
              <a:t> presents a unique paradox, with broad breadth and higher retail liquidity than its EM peers but lacks the “institutional anchor” of a formal EM status. The FTSE upgrade remains the near-term catalyst for institutional re-rating ahead of a potential MSCI transition.</a:t>
            </a:r>
          </a:p>
        </p:txBody>
      </p:sp>
      <p:sp>
        <p:nvSpPr>
          <p:cNvPr id="38" name="TextBox 37">
            <a:extLst>
              <a:ext uri="{FF2B5EF4-FFF2-40B4-BE49-F238E27FC236}">
                <a16:creationId xmlns:a16="http://schemas.microsoft.com/office/drawing/2014/main" id="{D0C5C731-1512-1149-A115-51BCE37F9F33}"/>
              </a:ext>
            </a:extLst>
          </p:cNvPr>
          <p:cNvSpPr txBox="1"/>
          <p:nvPr/>
        </p:nvSpPr>
        <p:spPr>
          <a:xfrm>
            <a:off x="13696979" y="1227540"/>
            <a:ext cx="731121" cy="1131079"/>
          </a:xfrm>
          <a:prstGeom prst="rect">
            <a:avLst/>
          </a:prstGeom>
          <a:noFill/>
        </p:spPr>
        <p:txBody>
          <a:bodyPr wrap="square" rtlCol="0" anchor="ctr" anchorCtr="0">
            <a:spAutoFit/>
          </a:bodyPr>
          <a:lstStyle/>
          <a:p>
            <a:r>
              <a:rPr lang="en-US" sz="6750" b="1" dirty="0">
                <a:solidFill>
                  <a:schemeClr val="accent4"/>
                </a:solidFill>
                <a:latin typeface="+mn-lt"/>
                <a:ea typeface="League Spartan" charset="0"/>
                <a:cs typeface="Poppins" pitchFamily="2" charset="77"/>
              </a:rPr>
              <a:t>4</a:t>
            </a:r>
          </a:p>
        </p:txBody>
      </p:sp>
      <p:sp>
        <p:nvSpPr>
          <p:cNvPr id="8" name="Text Placeholder 7">
            <a:extLst>
              <a:ext uri="{FF2B5EF4-FFF2-40B4-BE49-F238E27FC236}">
                <a16:creationId xmlns:a16="http://schemas.microsoft.com/office/drawing/2014/main" id="{FB19A754-A992-4C7F-7CC5-58033D9FE671}"/>
              </a:ext>
            </a:extLst>
          </p:cNvPr>
          <p:cNvSpPr>
            <a:spLocks noGrp="1"/>
          </p:cNvSpPr>
          <p:nvPr>
            <p:ph type="body" sz="quarter" idx="17"/>
          </p:nvPr>
        </p:nvSpPr>
        <p:spPr/>
        <p:txBody>
          <a:bodyPr/>
          <a:lstStyle/>
          <a:p>
            <a:r>
              <a:rPr lang="en-US" dirty="0"/>
              <a:t>Comparative Analysis</a:t>
            </a:r>
          </a:p>
        </p:txBody>
      </p:sp>
      <p:sp>
        <p:nvSpPr>
          <p:cNvPr id="9" name="Text Placeholder 8">
            <a:extLst>
              <a:ext uri="{FF2B5EF4-FFF2-40B4-BE49-F238E27FC236}">
                <a16:creationId xmlns:a16="http://schemas.microsoft.com/office/drawing/2014/main" id="{1C25954A-1FE2-8433-5C15-4C1D0EE35C28}"/>
              </a:ext>
            </a:extLst>
          </p:cNvPr>
          <p:cNvSpPr>
            <a:spLocks noGrp="1"/>
          </p:cNvSpPr>
          <p:nvPr>
            <p:ph type="body" sz="quarter" idx="18"/>
          </p:nvPr>
        </p:nvSpPr>
        <p:spPr>
          <a:xfrm>
            <a:off x="2162177" y="733757"/>
            <a:ext cx="13582648" cy="485775"/>
          </a:xfrm>
        </p:spPr>
        <p:txBody>
          <a:bodyPr/>
          <a:lstStyle/>
          <a:p>
            <a:r>
              <a:rPr lang="en-US" dirty="0"/>
              <a:t>Indonesian market is generally deeper, while Vietnam is advancing through ESG adoption &amp; integration</a:t>
            </a:r>
          </a:p>
        </p:txBody>
      </p:sp>
      <p:sp>
        <p:nvSpPr>
          <p:cNvPr id="14" name="TextBox 13">
            <a:extLst>
              <a:ext uri="{FF2B5EF4-FFF2-40B4-BE49-F238E27FC236}">
                <a16:creationId xmlns:a16="http://schemas.microsoft.com/office/drawing/2014/main" id="{BB2A3392-F157-27C5-0CBD-DF0252D68547}"/>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04</a:t>
            </a:r>
          </a:p>
        </p:txBody>
      </p:sp>
    </p:spTree>
    <p:extLst>
      <p:ext uri="{BB962C8B-B14F-4D97-AF65-F5344CB8AC3E}">
        <p14:creationId xmlns:p14="http://schemas.microsoft.com/office/powerpoint/2010/main" val="4211722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E9982129-C718-3F93-651C-D9A3A8060B3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9B8F848-EF52-D13B-A43D-CD758284BAB5}"/>
              </a:ext>
            </a:extLst>
          </p:cNvPr>
          <p:cNvGraphicFramePr>
            <a:graphicFrameLocks noGrp="1"/>
          </p:cNvGraphicFramePr>
          <p:nvPr/>
        </p:nvGraphicFramePr>
        <p:xfrm>
          <a:off x="1681825" y="3741485"/>
          <a:ext cx="9494178" cy="2778516"/>
        </p:xfrm>
        <a:graphic>
          <a:graphicData uri="http://schemas.openxmlformats.org/drawingml/2006/table">
            <a:tbl>
              <a:tblPr firstRow="1" bandRow="1">
                <a:tableStyleId>{5C22544A-7EE6-4342-B048-85BDC9FD1C3A}</a:tableStyleId>
              </a:tblPr>
              <a:tblGrid>
                <a:gridCol w="1369998">
                  <a:extLst>
                    <a:ext uri="{9D8B030D-6E8A-4147-A177-3AD203B41FA5}">
                      <a16:colId xmlns:a16="http://schemas.microsoft.com/office/drawing/2014/main" val="1260615579"/>
                    </a:ext>
                  </a:extLst>
                </a:gridCol>
                <a:gridCol w="8124180">
                  <a:extLst>
                    <a:ext uri="{9D8B030D-6E8A-4147-A177-3AD203B41FA5}">
                      <a16:colId xmlns:a16="http://schemas.microsoft.com/office/drawing/2014/main" val="2719830285"/>
                    </a:ext>
                  </a:extLst>
                </a:gridCol>
              </a:tblGrid>
              <a:tr h="94539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Philippines Market </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15485667"/>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Comparative Analysis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07522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Actionable Recommendations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4482559"/>
                  </a:ext>
                </a:extLst>
              </a:tr>
            </a:tbl>
          </a:graphicData>
        </a:graphic>
      </p:graphicFrame>
      <p:sp>
        <p:nvSpPr>
          <p:cNvPr id="19" name="Google Shape;2012;p30">
            <a:extLst>
              <a:ext uri="{FF2B5EF4-FFF2-40B4-BE49-F238E27FC236}">
                <a16:creationId xmlns:a16="http://schemas.microsoft.com/office/drawing/2014/main" id="{00A886CF-15EB-AB80-39B9-4B3964DB8FB4}"/>
              </a:ext>
            </a:extLst>
          </p:cNvPr>
          <p:cNvSpPr/>
          <p:nvPr/>
        </p:nvSpPr>
        <p:spPr>
          <a:xfrm>
            <a:off x="2708136" y="5819228"/>
            <a:ext cx="54864" cy="457200"/>
          </a:xfrm>
          <a:prstGeom prst="rect">
            <a:avLst/>
          </a:prstGeom>
          <a:solidFill>
            <a:srgbClr val="A0C9EC"/>
          </a:solidFill>
          <a:ln>
            <a:noFill/>
          </a:ln>
        </p:spPr>
        <p:txBody>
          <a:bodyPr spcFirstLastPara="1" wrap="square" lIns="182850" tIns="91400" rIns="182850" bIns="91400" anchor="ctr" anchorCtr="0">
            <a:noAutofit/>
          </a:bodyPr>
          <a:lstStyle/>
          <a:p>
            <a:pPr algn="ctr"/>
            <a:endParaRPr sz="3600">
              <a:solidFill>
                <a:schemeClr val="lt1"/>
              </a:solidFill>
              <a:latin typeface="+mn-lt"/>
              <a:ea typeface="Open Sans"/>
              <a:cs typeface="Open Sans"/>
              <a:sym typeface="Open Sans"/>
            </a:endParaRPr>
          </a:p>
        </p:txBody>
      </p:sp>
      <p:sp>
        <p:nvSpPr>
          <p:cNvPr id="3" name="Google Shape;86;p10">
            <a:extLst>
              <a:ext uri="{FF2B5EF4-FFF2-40B4-BE49-F238E27FC236}">
                <a16:creationId xmlns:a16="http://schemas.microsoft.com/office/drawing/2014/main" id="{CB4768D3-6EEE-86E0-CC59-07D5B53D6F0B}"/>
              </a:ext>
            </a:extLst>
          </p:cNvPr>
          <p:cNvSpPr txBox="1"/>
          <p:nvPr/>
        </p:nvSpPr>
        <p:spPr>
          <a:xfrm>
            <a:off x="1483992" y="2120886"/>
            <a:ext cx="8254800" cy="935400"/>
          </a:xfrm>
          <a:prstGeom prst="rect">
            <a:avLst/>
          </a:prstGeom>
          <a:noFill/>
          <a:ln>
            <a:noFill/>
          </a:ln>
        </p:spPr>
        <p:txBody>
          <a:bodyPr spcFirstLastPara="1" wrap="square" lIns="182850" tIns="182850" rIns="182850" bIns="182850" anchor="t" anchorCtr="0">
            <a:noAutofit/>
          </a:bodyPr>
          <a:lstStyle/>
          <a:p>
            <a:r>
              <a:rPr lang="en-US" sz="6402" b="1" dirty="0">
                <a:solidFill>
                  <a:srgbClr val="FFFFFF"/>
                </a:solidFill>
                <a:latin typeface="+mn-lt"/>
              </a:rPr>
              <a:t>Content</a:t>
            </a:r>
            <a:endParaRPr sz="6402" b="1" dirty="0">
              <a:solidFill>
                <a:srgbClr val="FFFFFF"/>
              </a:solidFill>
              <a:latin typeface="+mn-lt"/>
            </a:endParaRPr>
          </a:p>
        </p:txBody>
      </p:sp>
    </p:spTree>
    <p:extLst>
      <p:ext uri="{BB962C8B-B14F-4D97-AF65-F5344CB8AC3E}">
        <p14:creationId xmlns:p14="http://schemas.microsoft.com/office/powerpoint/2010/main" val="1190413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FB5E5-28C1-8BB9-5B52-0DBD5F0D7ABE}"/>
            </a:ext>
          </a:extLst>
        </p:cNvPr>
        <p:cNvGrpSpPr/>
        <p:nvPr/>
      </p:nvGrpSpPr>
      <p:grpSpPr>
        <a:xfrm>
          <a:off x="0" y="0"/>
          <a:ext cx="0" cy="0"/>
          <a:chOff x="0" y="0"/>
          <a:chExt cx="0" cy="0"/>
        </a:xfrm>
      </p:grpSpPr>
      <p:sp>
        <p:nvSpPr>
          <p:cNvPr id="114" name="Rectangle 113">
            <a:extLst>
              <a:ext uri="{FF2B5EF4-FFF2-40B4-BE49-F238E27FC236}">
                <a16:creationId xmlns:a16="http://schemas.microsoft.com/office/drawing/2014/main" id="{30EC4C10-F88A-F884-3FB1-FFFFCF30A0B7}"/>
              </a:ext>
            </a:extLst>
          </p:cNvPr>
          <p:cNvSpPr/>
          <p:nvPr/>
        </p:nvSpPr>
        <p:spPr>
          <a:xfrm>
            <a:off x="318647" y="6023083"/>
            <a:ext cx="1570560" cy="1415837"/>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graphicFrame>
        <p:nvGraphicFramePr>
          <p:cNvPr id="11" name="Table 10">
            <a:extLst>
              <a:ext uri="{FF2B5EF4-FFF2-40B4-BE49-F238E27FC236}">
                <a16:creationId xmlns:a16="http://schemas.microsoft.com/office/drawing/2014/main" id="{233AB906-EECD-02E2-9EFB-4735A1693E19}"/>
              </a:ext>
            </a:extLst>
          </p:cNvPr>
          <p:cNvGraphicFramePr>
            <a:graphicFrameLocks noGrp="1"/>
          </p:cNvGraphicFramePr>
          <p:nvPr>
            <p:extLst>
              <p:ext uri="{D42A27DB-BD31-4B8C-83A1-F6EECF244321}">
                <p14:modId xmlns:p14="http://schemas.microsoft.com/office/powerpoint/2010/main" val="363336195"/>
              </p:ext>
            </p:extLst>
          </p:nvPr>
        </p:nvGraphicFramePr>
        <p:xfrm>
          <a:off x="2031582" y="1377395"/>
          <a:ext cx="15976952" cy="8576772"/>
        </p:xfrm>
        <a:graphic>
          <a:graphicData uri="http://schemas.openxmlformats.org/drawingml/2006/table">
            <a:tbl>
              <a:tblPr firstRow="1" firstCol="1" bandRow="1">
                <a:tableStyleId>{5940675A-B579-460E-94D1-54222C63F5DA}</a:tableStyleId>
              </a:tblPr>
              <a:tblGrid>
                <a:gridCol w="12474238">
                  <a:extLst>
                    <a:ext uri="{9D8B030D-6E8A-4147-A177-3AD203B41FA5}">
                      <a16:colId xmlns:a16="http://schemas.microsoft.com/office/drawing/2014/main" val="307512708"/>
                    </a:ext>
                  </a:extLst>
                </a:gridCol>
                <a:gridCol w="1179241">
                  <a:extLst>
                    <a:ext uri="{9D8B030D-6E8A-4147-A177-3AD203B41FA5}">
                      <a16:colId xmlns:a16="http://schemas.microsoft.com/office/drawing/2014/main" val="650676048"/>
                    </a:ext>
                  </a:extLst>
                </a:gridCol>
                <a:gridCol w="1364417">
                  <a:extLst>
                    <a:ext uri="{9D8B030D-6E8A-4147-A177-3AD203B41FA5}">
                      <a16:colId xmlns:a16="http://schemas.microsoft.com/office/drawing/2014/main" val="278105101"/>
                    </a:ext>
                  </a:extLst>
                </a:gridCol>
                <a:gridCol w="959056">
                  <a:extLst>
                    <a:ext uri="{9D8B030D-6E8A-4147-A177-3AD203B41FA5}">
                      <a16:colId xmlns:a16="http://schemas.microsoft.com/office/drawing/2014/main" val="2754506306"/>
                    </a:ext>
                  </a:extLst>
                </a:gridCol>
              </a:tblGrid>
              <a:tr h="349987">
                <a:tc rowSpan="2">
                  <a:txBody>
                    <a:bodyPr/>
                    <a:lstStyle/>
                    <a:p>
                      <a:pPr marL="0" marR="0" lvl="0" indent="0" algn="ctr">
                        <a:lnSpc>
                          <a:spcPct val="114000"/>
                        </a:lnSpc>
                        <a:spcBef>
                          <a:spcPts val="600"/>
                        </a:spcBef>
                        <a:spcAft>
                          <a:spcPts val="600"/>
                        </a:spcAft>
                        <a:buFont typeface="+mj-lt"/>
                        <a:buNone/>
                      </a:pPr>
                      <a:r>
                        <a:rPr lang="en-US" sz="2400" b="1" dirty="0">
                          <a:solidFill>
                            <a:schemeClr val="bg1"/>
                          </a:solidFill>
                          <a:effectLst/>
                          <a:latin typeface="Aptos" panose="020B0004020202020204" pitchFamily="34" charset="0"/>
                          <a:ea typeface="Calibri" panose="020F0502020204030204" pitchFamily="34" charset="0"/>
                          <a:cs typeface="Arial" panose="020B0604020202020204" pitchFamily="34" charset="0"/>
                        </a:rPr>
                        <a:t>Actionable Recommendations</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rgbClr val="034EA2"/>
                    </a:solidFill>
                  </a:tcPr>
                </a:tc>
                <a:tc gridSpan="3">
                  <a:txBody>
                    <a:bodyPr/>
                    <a:lstStyle/>
                    <a:p>
                      <a:pPr marL="0" marR="0" lvl="0" indent="0" algn="ctr">
                        <a:lnSpc>
                          <a:spcPct val="114000"/>
                        </a:lnSpc>
                        <a:spcBef>
                          <a:spcPts val="600"/>
                        </a:spcBef>
                        <a:spcAft>
                          <a:spcPts val="600"/>
                        </a:spcAft>
                        <a:buFont typeface="+mj-lt"/>
                        <a:buNone/>
                      </a:pPr>
                      <a:r>
                        <a:rPr lang="en-US" sz="1800" b="1" dirty="0">
                          <a:solidFill>
                            <a:schemeClr val="bg1"/>
                          </a:solidFill>
                          <a:effectLst/>
                          <a:latin typeface="Aptos" panose="020B0004020202020204" pitchFamily="34" charset="0"/>
                          <a:ea typeface="Calibri" panose="020F0502020204030204" pitchFamily="34" charset="0"/>
                          <a:cs typeface="Arial" panose="020B0604020202020204" pitchFamily="34" charset="0"/>
                        </a:rPr>
                        <a:t>Stakeholder responsibility</a:t>
                      </a:r>
                    </a:p>
                  </a:txBody>
                  <a:tcPr marL="15194" marR="15194" marT="0" marB="0" anchor="ctr">
                    <a:solidFill>
                      <a:srgbClr val="034EA2"/>
                    </a:solidFill>
                  </a:tcPr>
                </a:tc>
                <a:tc hMerge="1">
                  <a:txBody>
                    <a:bodyPr/>
                    <a:lstStyle/>
                    <a:p>
                      <a:pPr marL="0" marR="0" lvl="0" indent="0" algn="ctr">
                        <a:lnSpc>
                          <a:spcPct val="114000"/>
                        </a:lnSpc>
                        <a:spcBef>
                          <a:spcPts val="600"/>
                        </a:spcBef>
                        <a:spcAft>
                          <a:spcPts val="600"/>
                        </a:spcAft>
                        <a:buFont typeface="+mj-lt"/>
                        <a:buNone/>
                      </a:pPr>
                      <a:endPar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solidFill>
                      <a:schemeClr val="accent1">
                        <a:lumMod val="20000"/>
                        <a:lumOff val="80000"/>
                      </a:schemeClr>
                    </a:solidFill>
                  </a:tcPr>
                </a:tc>
                <a:tc hMerge="1">
                  <a:txBody>
                    <a:bodyPr/>
                    <a:lstStyle/>
                    <a:p>
                      <a:pPr marL="0" marR="0" lvl="0" indent="0" algn="ctr">
                        <a:lnSpc>
                          <a:spcPct val="114000"/>
                        </a:lnSpc>
                        <a:spcBef>
                          <a:spcPts val="600"/>
                        </a:spcBef>
                        <a:spcAft>
                          <a:spcPts val="600"/>
                        </a:spcAft>
                        <a:buFont typeface="+mj-lt"/>
                        <a:buNone/>
                      </a:pPr>
                      <a:endPar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solidFill>
                      <a:schemeClr val="accent1">
                        <a:lumMod val="20000"/>
                        <a:lumOff val="80000"/>
                      </a:schemeClr>
                    </a:solidFill>
                  </a:tcPr>
                </a:tc>
                <a:extLst>
                  <a:ext uri="{0D108BD9-81ED-4DB2-BD59-A6C34878D82A}">
                    <a16:rowId xmlns:a16="http://schemas.microsoft.com/office/drawing/2014/main" val="1452508579"/>
                  </a:ext>
                </a:extLst>
              </a:tr>
              <a:tr h="685040">
                <a:tc vMerge="1">
                  <a:txBody>
                    <a:bodyPr/>
                    <a:lstStyle/>
                    <a:p>
                      <a:pPr marL="342900" marR="0" lvl="0" indent="-342900">
                        <a:lnSpc>
                          <a:spcPct val="114000"/>
                        </a:lnSpc>
                        <a:spcBef>
                          <a:spcPts val="600"/>
                        </a:spcBef>
                        <a:spcAft>
                          <a:spcPts val="600"/>
                        </a:spcAft>
                        <a:buFont typeface="+mj-lt"/>
                        <a:buAutoNum type="arabicPeriod"/>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solidFill>
                      <a:srgbClr val="034EA2"/>
                    </a:solidFill>
                  </a:tcPr>
                </a:tc>
                <a:tc>
                  <a:txBody>
                    <a:bodyPr/>
                    <a:lstStyle/>
                    <a:p>
                      <a:pPr marL="0" marR="0" lvl="0" indent="0" algn="ctr">
                        <a:lnSpc>
                          <a:spcPct val="114000"/>
                        </a:lnSpc>
                        <a:spcBef>
                          <a:spcPts val="600"/>
                        </a:spcBef>
                        <a:spcAft>
                          <a:spcPts val="60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Regulators</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a:lnSpc>
                          <a:spcPct val="100000"/>
                        </a:lnSpc>
                        <a:spcBef>
                          <a:spcPts val="0"/>
                        </a:spcBef>
                        <a:spcAft>
                          <a:spcPts val="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DFIs</a:t>
                      </a:r>
                    </a:p>
                    <a:p>
                      <a:pPr marL="0" marR="0" lvl="0" indent="0" algn="ctr">
                        <a:lnSpc>
                          <a:spcPct val="100000"/>
                        </a:lnSpc>
                        <a:spcBef>
                          <a:spcPts val="0"/>
                        </a:spcBef>
                        <a:spcAft>
                          <a:spcPts val="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/Mobilist (*)</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a:lnSpc>
                          <a:spcPct val="114000"/>
                        </a:lnSpc>
                        <a:spcBef>
                          <a:spcPts val="600"/>
                        </a:spcBef>
                        <a:spcAft>
                          <a:spcPts val="60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Others</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49489087"/>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1. Establish a listed vehicle that provides Credit Guarantees for mid-cap bonds. This "wraps" the bond, lowering the risk weight for insurers and allowing them to invest.</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noFill/>
                  </a:tcPr>
                </a:tc>
                <a:tc>
                  <a:txBody>
                    <a:bodyPr/>
                    <a:lstStyle/>
                    <a:p>
                      <a:pPr marL="0" marR="0" lvl="0" indent="0">
                        <a:lnSpc>
                          <a:spcPct val="114000"/>
                        </a:lnSpc>
                        <a:spcBef>
                          <a:spcPts val="600"/>
                        </a:spcBef>
                        <a:spcAft>
                          <a:spcPts val="600"/>
                        </a:spcAft>
                        <a:buFont typeface="+mj-lt"/>
                        <a:buNone/>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2892975017"/>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2. Act as a cornerstone investor for 1-2 high-profile conglomerate spinoffs or non-property REITs (e.g., Energy/Infra REITs). MOBILIST participation validates the valuation, encouraging families to list assets rather than </a:t>
                      </a:r>
                      <a:r>
                        <a:rPr lang="en-US" sz="1800" b="0" dirty="0" err="1">
                          <a:solidFill>
                            <a:schemeClr val="accent4">
                              <a:lumMod val="25000"/>
                            </a:schemeClr>
                          </a:solidFill>
                          <a:effectLst/>
                        </a:rPr>
                        <a:t>privatise</a:t>
                      </a:r>
                      <a:r>
                        <a:rPr lang="en-US" sz="1800" b="0" dirty="0">
                          <a:solidFill>
                            <a:schemeClr val="accent4">
                              <a:lumMod val="25000"/>
                            </a:schemeClr>
                          </a:solidFill>
                          <a:effectLst/>
                        </a:rPr>
                        <a:t> them.</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noFill/>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802178027"/>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3. Establish a cornerstone investor facility (e.g., via MOBILIST/DFIs) to underwrite a portion of the public float for large-cap IPOs under the tiered regime, reducing execution risk and supporting successful price discovery.</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noFill/>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657476518"/>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4. Fund a </a:t>
                      </a:r>
                      <a:r>
                        <a:rPr lang="en-US" sz="1800" b="0" dirty="0" err="1">
                          <a:solidFill>
                            <a:schemeClr val="accent4">
                              <a:lumMod val="25000"/>
                            </a:schemeClr>
                          </a:solidFill>
                          <a:effectLst/>
                        </a:rPr>
                        <a:t>centralised</a:t>
                      </a:r>
                      <a:r>
                        <a:rPr lang="en-US" sz="1800" b="0" dirty="0">
                          <a:solidFill>
                            <a:schemeClr val="accent4">
                              <a:lumMod val="25000"/>
                            </a:schemeClr>
                          </a:solidFill>
                          <a:effectLst/>
                        </a:rPr>
                        <a:t> "pre-IPO" incubator (TA) that aggregates advisory, underwriting, and legal prep for potential issuers. This reduces the high upfront cost and complexity of going public, addressing the "cumbersome" listing process cited by PSE.</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560575429"/>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5. Policy work to encourage banks to package infrastructure loans into </a:t>
                      </a:r>
                      <a:r>
                        <a:rPr lang="en-US" sz="1800" b="0" dirty="0" err="1">
                          <a:solidFill>
                            <a:schemeClr val="accent4">
                              <a:lumMod val="25000"/>
                            </a:schemeClr>
                          </a:solidFill>
                          <a:effectLst/>
                        </a:rPr>
                        <a:t>securitised</a:t>
                      </a:r>
                      <a:r>
                        <a:rPr lang="en-US" sz="1800" b="0" dirty="0">
                          <a:solidFill>
                            <a:schemeClr val="accent4">
                              <a:lumMod val="25000"/>
                            </a:schemeClr>
                          </a:solidFill>
                          <a:effectLst/>
                        </a:rPr>
                        <a:t> listings (</a:t>
                      </a:r>
                      <a:r>
                        <a:rPr lang="en-US" sz="1800" b="0" dirty="0" err="1">
                          <a:solidFill>
                            <a:schemeClr val="accent4">
                              <a:lumMod val="25000"/>
                            </a:schemeClr>
                          </a:solidFill>
                          <a:effectLst/>
                        </a:rPr>
                        <a:t>securitisation</a:t>
                      </a:r>
                      <a:r>
                        <a:rPr lang="en-US" sz="1800" b="0" dirty="0">
                          <a:solidFill>
                            <a:schemeClr val="accent4">
                              <a:lumMod val="25000"/>
                            </a:schemeClr>
                          </a:solidFill>
                          <a:effectLst/>
                        </a:rPr>
                        <a:t>). This frees up bank balance sheets (currently hoarding loans) and creates new listed assets for the market.</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3151679438"/>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6. Fund a "Research Subsidy Scheme" (modeled after SGX) that pays independent research firms to cover mid-cap and ESG-focused listed firms, improving price discovery and visibility for foreign investors.</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521391782"/>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7. Provide TA to transfer proprietary actuarial models and climate risk datasets to local insurers. This removes the "unquantifiable risk" barrier that currently prevents insurers from backing agricultural or climate-adaptation listings.</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767739989"/>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8. DFIs to provide TA on the development of clearing rules and risk frameworks for a derivatives market. This allows foreign investors to hedge currency/market risk onshore.</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3493422355"/>
                  </a:ext>
                </a:extLst>
              </a:tr>
              <a:tr h="717430">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9. Deploy a </a:t>
                      </a:r>
                      <a:r>
                        <a:rPr lang="en-US" sz="1800" b="0" dirty="0" err="1">
                          <a:solidFill>
                            <a:schemeClr val="accent4">
                              <a:lumMod val="25000"/>
                            </a:schemeClr>
                          </a:solidFill>
                          <a:effectLst/>
                        </a:rPr>
                        <a:t>specialised</a:t>
                      </a:r>
                      <a:r>
                        <a:rPr lang="en-US" sz="1800" b="0" dirty="0">
                          <a:solidFill>
                            <a:schemeClr val="accent4">
                              <a:lumMod val="25000"/>
                            </a:schemeClr>
                          </a:solidFill>
                          <a:effectLst/>
                        </a:rPr>
                        <a:t> TA team to facilitate a "Tax Tech" solution between BIR and PSE. The goal is to </a:t>
                      </a:r>
                      <a:r>
                        <a:rPr lang="en-US" sz="1800" b="0" dirty="0" err="1">
                          <a:solidFill>
                            <a:schemeClr val="accent4">
                              <a:lumMod val="25000"/>
                            </a:schemeClr>
                          </a:solidFill>
                          <a:effectLst/>
                        </a:rPr>
                        <a:t>digitise</a:t>
                      </a:r>
                      <a:r>
                        <a:rPr lang="en-US" sz="1800" b="0" dirty="0">
                          <a:solidFill>
                            <a:schemeClr val="accent4">
                              <a:lumMod val="25000"/>
                            </a:schemeClr>
                          </a:solidFill>
                          <a:effectLst/>
                        </a:rPr>
                        <a:t> the tax exemption certificate for Securities Borrowing and Lending (SBL), unlocking the "frozen" short-selling market.</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2087297279"/>
                  </a:ext>
                </a:extLst>
              </a:tr>
              <a:tr h="1084875">
                <a:tc>
                  <a:txBody>
                    <a:bodyPr/>
                    <a:lstStyle/>
                    <a:p>
                      <a:pPr marL="0" marR="0" lvl="0" indent="0">
                        <a:lnSpc>
                          <a:spcPct val="114000"/>
                        </a:lnSpc>
                        <a:spcBef>
                          <a:spcPts val="600"/>
                        </a:spcBef>
                        <a:spcAft>
                          <a:spcPts val="600"/>
                        </a:spcAft>
                        <a:buFont typeface="+mj-lt"/>
                        <a:buNone/>
                      </a:pPr>
                      <a:r>
                        <a:rPr lang="en-US" sz="1800" b="0" dirty="0">
                          <a:solidFill>
                            <a:schemeClr val="accent4">
                              <a:lumMod val="25000"/>
                            </a:schemeClr>
                          </a:solidFill>
                          <a:effectLst/>
                        </a:rPr>
                        <a:t>10. Deploy TA to establish a market-wide term sheet convention – modeled on international standards but with binding </a:t>
                      </a:r>
                      <a:r>
                        <a:rPr lang="en-US" sz="1800" b="0" dirty="0" err="1">
                          <a:solidFill>
                            <a:schemeClr val="accent4">
                              <a:lumMod val="25000"/>
                            </a:schemeClr>
                          </a:solidFill>
                          <a:effectLst/>
                        </a:rPr>
                        <a:t>contractural</a:t>
                      </a:r>
                      <a:r>
                        <a:rPr lang="en-US" sz="1800" b="0" dirty="0">
                          <a:solidFill>
                            <a:schemeClr val="accent4">
                              <a:lumMod val="25000"/>
                            </a:schemeClr>
                          </a:solidFill>
                          <a:effectLst/>
                        </a:rPr>
                        <a:t> teeth, to </a:t>
                      </a:r>
                      <a:r>
                        <a:rPr lang="en-US" sz="1800" b="0" dirty="0" err="1">
                          <a:solidFill>
                            <a:schemeClr val="accent4">
                              <a:lumMod val="25000"/>
                            </a:schemeClr>
                          </a:solidFill>
                          <a:effectLst/>
                        </a:rPr>
                        <a:t>standardise</a:t>
                      </a:r>
                      <a:r>
                        <a:rPr lang="en-US" sz="1800" b="0" dirty="0">
                          <a:solidFill>
                            <a:schemeClr val="accent4">
                              <a:lumMod val="25000"/>
                            </a:schemeClr>
                          </a:solidFill>
                          <a:effectLst/>
                        </a:rPr>
                        <a:t> step-up coupon triggers, ESG KPI definitions, and third-party verification requirements at issuance; act as a cornerstone investor in 1-2 pilot issuance to force the market convention into existence by example. </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2917714389"/>
                  </a:ext>
                </a:extLst>
              </a:tr>
            </a:tbl>
          </a:graphicData>
        </a:graphic>
      </p:graphicFrame>
      <p:sp>
        <p:nvSpPr>
          <p:cNvPr id="4" name="Text Placeholder 3">
            <a:extLst>
              <a:ext uri="{FF2B5EF4-FFF2-40B4-BE49-F238E27FC236}">
                <a16:creationId xmlns:a16="http://schemas.microsoft.com/office/drawing/2014/main" id="{43EC1316-3758-C432-EAB3-073191C85BE7}"/>
              </a:ext>
            </a:extLst>
          </p:cNvPr>
          <p:cNvSpPr>
            <a:spLocks noGrp="1"/>
          </p:cNvSpPr>
          <p:nvPr>
            <p:ph type="body" sz="quarter" idx="17"/>
          </p:nvPr>
        </p:nvSpPr>
        <p:spPr/>
        <p:txBody>
          <a:bodyPr/>
          <a:lstStyle/>
          <a:p>
            <a:r>
              <a:rPr lang="en-US" dirty="0"/>
              <a:t>Philippines – Actionable Recommendations</a:t>
            </a:r>
          </a:p>
        </p:txBody>
      </p:sp>
      <p:sp>
        <p:nvSpPr>
          <p:cNvPr id="5" name="Text Placeholder 4">
            <a:extLst>
              <a:ext uri="{FF2B5EF4-FFF2-40B4-BE49-F238E27FC236}">
                <a16:creationId xmlns:a16="http://schemas.microsoft.com/office/drawing/2014/main" id="{120500A3-7DF7-E7B6-121A-5CA8E486D660}"/>
              </a:ext>
            </a:extLst>
          </p:cNvPr>
          <p:cNvSpPr>
            <a:spLocks noGrp="1"/>
          </p:cNvSpPr>
          <p:nvPr>
            <p:ph type="body" sz="quarter" idx="18"/>
          </p:nvPr>
        </p:nvSpPr>
        <p:spPr/>
        <p:txBody>
          <a:bodyPr/>
          <a:lstStyle/>
          <a:p>
            <a:r>
              <a:rPr lang="en-US" sz="2200" dirty="0"/>
              <a:t>Aim to strengthen issuer readiness and market infrastructure through targeted regulatory and DFI support</a:t>
            </a:r>
          </a:p>
        </p:txBody>
      </p:sp>
      <p:grpSp>
        <p:nvGrpSpPr>
          <p:cNvPr id="54" name="Group 53">
            <a:extLst>
              <a:ext uri="{FF2B5EF4-FFF2-40B4-BE49-F238E27FC236}">
                <a16:creationId xmlns:a16="http://schemas.microsoft.com/office/drawing/2014/main" id="{29EFF57E-D014-DF1E-88E1-3A4D81312BB5}"/>
              </a:ext>
            </a:extLst>
          </p:cNvPr>
          <p:cNvGrpSpPr/>
          <p:nvPr/>
        </p:nvGrpSpPr>
        <p:grpSpPr>
          <a:xfrm>
            <a:off x="318647" y="2408977"/>
            <a:ext cx="16206519" cy="7545191"/>
            <a:chOff x="246625" y="2931897"/>
            <a:chExt cx="16206519" cy="7545191"/>
          </a:xfrm>
        </p:grpSpPr>
        <p:sp>
          <p:nvSpPr>
            <p:cNvPr id="12" name="Rectangle 11">
              <a:extLst>
                <a:ext uri="{FF2B5EF4-FFF2-40B4-BE49-F238E27FC236}">
                  <a16:creationId xmlns:a16="http://schemas.microsoft.com/office/drawing/2014/main" id="{A48EB370-D8CB-57B6-3E3F-6DF7BF487CE3}"/>
                </a:ext>
              </a:extLst>
            </p:cNvPr>
            <p:cNvSpPr/>
            <p:nvPr/>
          </p:nvSpPr>
          <p:spPr>
            <a:xfrm>
              <a:off x="249270" y="2955573"/>
              <a:ext cx="1570560" cy="667738"/>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53" name="TextBox 52">
              <a:extLst>
                <a:ext uri="{FF2B5EF4-FFF2-40B4-BE49-F238E27FC236}">
                  <a16:creationId xmlns:a16="http://schemas.microsoft.com/office/drawing/2014/main" id="{620A998C-8CB9-F620-0C20-E34700344E60}"/>
                </a:ext>
              </a:extLst>
            </p:cNvPr>
            <p:cNvSpPr txBox="1"/>
            <p:nvPr/>
          </p:nvSpPr>
          <p:spPr>
            <a:xfrm>
              <a:off x="246625" y="2931897"/>
              <a:ext cx="1902539" cy="715089"/>
            </a:xfrm>
            <a:prstGeom prst="round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Limited risk sharing</a:t>
              </a:r>
            </a:p>
          </p:txBody>
        </p:sp>
        <p:sp>
          <p:nvSpPr>
            <p:cNvPr id="25" name="Multiplication Sign 24">
              <a:extLst>
                <a:ext uri="{FF2B5EF4-FFF2-40B4-BE49-F238E27FC236}">
                  <a16:creationId xmlns:a16="http://schemas.microsoft.com/office/drawing/2014/main" id="{CA0642AA-C920-439E-A3E3-787FF4508EAF}"/>
                </a:ext>
              </a:extLst>
            </p:cNvPr>
            <p:cNvSpPr/>
            <p:nvPr/>
          </p:nvSpPr>
          <p:spPr>
            <a:xfrm>
              <a:off x="16076195" y="3107690"/>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ultiplication Sign 25">
              <a:extLst>
                <a:ext uri="{FF2B5EF4-FFF2-40B4-BE49-F238E27FC236}">
                  <a16:creationId xmlns:a16="http://schemas.microsoft.com/office/drawing/2014/main" id="{4E395E91-BED1-3E01-DF02-8DF4DCA2742B}"/>
                </a:ext>
              </a:extLst>
            </p:cNvPr>
            <p:cNvSpPr/>
            <p:nvPr/>
          </p:nvSpPr>
          <p:spPr>
            <a:xfrm>
              <a:off x="16081669" y="3793638"/>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Multiplication Sign 26">
              <a:extLst>
                <a:ext uri="{FF2B5EF4-FFF2-40B4-BE49-F238E27FC236}">
                  <a16:creationId xmlns:a16="http://schemas.microsoft.com/office/drawing/2014/main" id="{699DA108-E933-14D4-A735-DA36735B1A00}"/>
                </a:ext>
              </a:extLst>
            </p:cNvPr>
            <p:cNvSpPr/>
            <p:nvPr/>
          </p:nvSpPr>
          <p:spPr>
            <a:xfrm>
              <a:off x="16081668" y="4540131"/>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Multiplication Sign 27">
              <a:extLst>
                <a:ext uri="{FF2B5EF4-FFF2-40B4-BE49-F238E27FC236}">
                  <a16:creationId xmlns:a16="http://schemas.microsoft.com/office/drawing/2014/main" id="{5A48021A-0012-AFEF-4EC8-5989D0798AA3}"/>
                </a:ext>
              </a:extLst>
            </p:cNvPr>
            <p:cNvSpPr/>
            <p:nvPr/>
          </p:nvSpPr>
          <p:spPr>
            <a:xfrm>
              <a:off x="14823494" y="5249998"/>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Multiplication Sign 28">
              <a:extLst>
                <a:ext uri="{FF2B5EF4-FFF2-40B4-BE49-F238E27FC236}">
                  <a16:creationId xmlns:a16="http://schemas.microsoft.com/office/drawing/2014/main" id="{9FB911C6-64AF-5138-CEDD-56001A72523E}"/>
                </a:ext>
              </a:extLst>
            </p:cNvPr>
            <p:cNvSpPr/>
            <p:nvPr/>
          </p:nvSpPr>
          <p:spPr>
            <a:xfrm>
              <a:off x="14802637" y="5960160"/>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Multiplication Sign 29">
              <a:extLst>
                <a:ext uri="{FF2B5EF4-FFF2-40B4-BE49-F238E27FC236}">
                  <a16:creationId xmlns:a16="http://schemas.microsoft.com/office/drawing/2014/main" id="{63677847-29EF-2822-5F7A-70A2D468D73C}"/>
                </a:ext>
              </a:extLst>
            </p:cNvPr>
            <p:cNvSpPr/>
            <p:nvPr/>
          </p:nvSpPr>
          <p:spPr>
            <a:xfrm>
              <a:off x="16081668" y="6660312"/>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ultiplication Sign 31">
              <a:extLst>
                <a:ext uri="{FF2B5EF4-FFF2-40B4-BE49-F238E27FC236}">
                  <a16:creationId xmlns:a16="http://schemas.microsoft.com/office/drawing/2014/main" id="{D7DBF5B7-7651-04BD-D3D2-AD8E8CDC6308}"/>
                </a:ext>
              </a:extLst>
            </p:cNvPr>
            <p:cNvSpPr/>
            <p:nvPr/>
          </p:nvSpPr>
          <p:spPr>
            <a:xfrm>
              <a:off x="16076195" y="7347548"/>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Multiplication Sign 33">
              <a:extLst>
                <a:ext uri="{FF2B5EF4-FFF2-40B4-BE49-F238E27FC236}">
                  <a16:creationId xmlns:a16="http://schemas.microsoft.com/office/drawing/2014/main" id="{2E79026A-4C92-069F-879A-329F49966E8E}"/>
                </a:ext>
              </a:extLst>
            </p:cNvPr>
            <p:cNvSpPr/>
            <p:nvPr/>
          </p:nvSpPr>
          <p:spPr>
            <a:xfrm>
              <a:off x="16076195" y="8094041"/>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Multiplication Sign 40">
              <a:extLst>
                <a:ext uri="{FF2B5EF4-FFF2-40B4-BE49-F238E27FC236}">
                  <a16:creationId xmlns:a16="http://schemas.microsoft.com/office/drawing/2014/main" id="{1943E58B-F91C-DAC9-DE6E-04A14907E3A8}"/>
                </a:ext>
              </a:extLst>
            </p:cNvPr>
            <p:cNvSpPr/>
            <p:nvPr/>
          </p:nvSpPr>
          <p:spPr>
            <a:xfrm>
              <a:off x="14823493" y="8807892"/>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722C2EA-F4B7-60AD-22CC-98694A33C0FF}"/>
                </a:ext>
              </a:extLst>
            </p:cNvPr>
            <p:cNvSpPr/>
            <p:nvPr/>
          </p:nvSpPr>
          <p:spPr>
            <a:xfrm>
              <a:off x="246625" y="3634582"/>
              <a:ext cx="1570560" cy="1422821"/>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55" name="TextBox 54">
              <a:extLst>
                <a:ext uri="{FF2B5EF4-FFF2-40B4-BE49-F238E27FC236}">
                  <a16:creationId xmlns:a16="http://schemas.microsoft.com/office/drawing/2014/main" id="{DA17946E-A981-69EC-A505-46B3150CA616}"/>
                </a:ext>
              </a:extLst>
            </p:cNvPr>
            <p:cNvSpPr txBox="1"/>
            <p:nvPr/>
          </p:nvSpPr>
          <p:spPr>
            <a:xfrm>
              <a:off x="286645" y="3621882"/>
              <a:ext cx="1570560" cy="1477328"/>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Need for market signaling &amp; crowding-in effect</a:t>
              </a:r>
            </a:p>
          </p:txBody>
        </p:sp>
        <p:sp>
          <p:nvSpPr>
            <p:cNvPr id="95" name="Rectangle 94">
              <a:extLst>
                <a:ext uri="{FF2B5EF4-FFF2-40B4-BE49-F238E27FC236}">
                  <a16:creationId xmlns:a16="http://schemas.microsoft.com/office/drawing/2014/main" id="{F03D361C-A8A7-FEEF-A888-603EB218240D}"/>
                </a:ext>
              </a:extLst>
            </p:cNvPr>
            <p:cNvSpPr/>
            <p:nvPr/>
          </p:nvSpPr>
          <p:spPr>
            <a:xfrm>
              <a:off x="246625" y="5055974"/>
              <a:ext cx="1570560" cy="1477329"/>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111" name="TextBox 110">
              <a:extLst>
                <a:ext uri="{FF2B5EF4-FFF2-40B4-BE49-F238E27FC236}">
                  <a16:creationId xmlns:a16="http://schemas.microsoft.com/office/drawing/2014/main" id="{6FFC0A54-9B5B-2D9E-D38B-9767E8A9A6EA}"/>
                </a:ext>
              </a:extLst>
            </p:cNvPr>
            <p:cNvSpPr txBox="1"/>
            <p:nvPr/>
          </p:nvSpPr>
          <p:spPr>
            <a:xfrm>
              <a:off x="286645" y="5352929"/>
              <a:ext cx="1722112" cy="923330"/>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Limited issuer pipeline &amp; IPO readiness</a:t>
              </a:r>
            </a:p>
          </p:txBody>
        </p:sp>
        <p:sp>
          <p:nvSpPr>
            <p:cNvPr id="113" name="TextBox 112">
              <a:extLst>
                <a:ext uri="{FF2B5EF4-FFF2-40B4-BE49-F238E27FC236}">
                  <a16:creationId xmlns:a16="http://schemas.microsoft.com/office/drawing/2014/main" id="{57231924-A3FD-1166-C7B5-05BD3343CC57}"/>
                </a:ext>
              </a:extLst>
            </p:cNvPr>
            <p:cNvSpPr txBox="1"/>
            <p:nvPr/>
          </p:nvSpPr>
          <p:spPr>
            <a:xfrm>
              <a:off x="299077" y="6703242"/>
              <a:ext cx="1722112" cy="1200329"/>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Information asymmetry &amp; limited coverage</a:t>
              </a:r>
            </a:p>
          </p:txBody>
        </p:sp>
        <p:sp>
          <p:nvSpPr>
            <p:cNvPr id="2" name="Rectangle 1">
              <a:extLst>
                <a:ext uri="{FF2B5EF4-FFF2-40B4-BE49-F238E27FC236}">
                  <a16:creationId xmlns:a16="http://schemas.microsoft.com/office/drawing/2014/main" id="{AFC79BA1-F050-D334-77D9-85756C949B24}"/>
                </a:ext>
              </a:extLst>
            </p:cNvPr>
            <p:cNvSpPr/>
            <p:nvPr/>
          </p:nvSpPr>
          <p:spPr>
            <a:xfrm>
              <a:off x="259589" y="7962991"/>
              <a:ext cx="1570560" cy="1477329"/>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6" name="Rectangle 5">
              <a:extLst>
                <a:ext uri="{FF2B5EF4-FFF2-40B4-BE49-F238E27FC236}">
                  <a16:creationId xmlns:a16="http://schemas.microsoft.com/office/drawing/2014/main" id="{B37D114E-E255-26DC-5C92-18B93133C8A4}"/>
                </a:ext>
              </a:extLst>
            </p:cNvPr>
            <p:cNvSpPr/>
            <p:nvPr/>
          </p:nvSpPr>
          <p:spPr>
            <a:xfrm>
              <a:off x="259589" y="9423980"/>
              <a:ext cx="1570560" cy="1053108"/>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grpSp>
      <p:sp>
        <p:nvSpPr>
          <p:cNvPr id="52" name="Multiplication Sign 51">
            <a:extLst>
              <a:ext uri="{FF2B5EF4-FFF2-40B4-BE49-F238E27FC236}">
                <a16:creationId xmlns:a16="http://schemas.microsoft.com/office/drawing/2014/main" id="{4B0C1105-BC20-92AA-DAFE-D31DCD441627}"/>
              </a:ext>
            </a:extLst>
          </p:cNvPr>
          <p:cNvSpPr/>
          <p:nvPr/>
        </p:nvSpPr>
        <p:spPr>
          <a:xfrm>
            <a:off x="16148216" y="9274880"/>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a:extLst>
              <a:ext uri="{FF2B5EF4-FFF2-40B4-BE49-F238E27FC236}">
                <a16:creationId xmlns:a16="http://schemas.microsoft.com/office/drawing/2014/main" id="{6E9BFE84-1DAB-0334-7B3A-FEF5AE5F00A4}"/>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05</a:t>
            </a:r>
          </a:p>
        </p:txBody>
      </p:sp>
      <p:sp>
        <p:nvSpPr>
          <p:cNvPr id="130" name="TextBox 129">
            <a:extLst>
              <a:ext uri="{FF2B5EF4-FFF2-40B4-BE49-F238E27FC236}">
                <a16:creationId xmlns:a16="http://schemas.microsoft.com/office/drawing/2014/main" id="{DAA1EFBA-2408-892A-B712-9CD75943CAF1}"/>
              </a:ext>
            </a:extLst>
          </p:cNvPr>
          <p:cNvSpPr txBox="1"/>
          <p:nvPr/>
        </p:nvSpPr>
        <p:spPr>
          <a:xfrm>
            <a:off x="358667" y="1843088"/>
            <a:ext cx="1570560" cy="415498"/>
          </a:xfrm>
          <a:prstGeom prst="rect">
            <a:avLst/>
          </a:prstGeom>
          <a:noFill/>
        </p:spPr>
        <p:txBody>
          <a:bodyPr wrap="square" rtlCol="0">
            <a:spAutoFit/>
          </a:bodyPr>
          <a:lstStyle/>
          <a:p>
            <a:pPr algn="l"/>
            <a:r>
              <a:rPr lang="en-US" sz="2000" b="1" i="1" dirty="0">
                <a:solidFill>
                  <a:schemeClr val="accent4">
                    <a:lumMod val="25000"/>
                  </a:schemeClr>
                </a:solidFill>
                <a:latin typeface="+mn-lt"/>
              </a:rPr>
              <a:t>Constraints</a:t>
            </a:r>
          </a:p>
        </p:txBody>
      </p:sp>
      <p:sp>
        <p:nvSpPr>
          <p:cNvPr id="3" name="TextBox 2">
            <a:extLst>
              <a:ext uri="{FF2B5EF4-FFF2-40B4-BE49-F238E27FC236}">
                <a16:creationId xmlns:a16="http://schemas.microsoft.com/office/drawing/2014/main" id="{2497EBEE-B475-6049-7AED-CD9ACC48FC0F}"/>
              </a:ext>
            </a:extLst>
          </p:cNvPr>
          <p:cNvSpPr txBox="1"/>
          <p:nvPr/>
        </p:nvSpPr>
        <p:spPr>
          <a:xfrm>
            <a:off x="408860" y="7691130"/>
            <a:ext cx="1722112" cy="923330"/>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Missing risk management tools</a:t>
            </a:r>
          </a:p>
        </p:txBody>
      </p:sp>
      <p:sp>
        <p:nvSpPr>
          <p:cNvPr id="9" name="TextBox 8">
            <a:extLst>
              <a:ext uri="{FF2B5EF4-FFF2-40B4-BE49-F238E27FC236}">
                <a16:creationId xmlns:a16="http://schemas.microsoft.com/office/drawing/2014/main" id="{A97A843C-039F-B12D-384F-DE71C9ED5274}"/>
              </a:ext>
            </a:extLst>
          </p:cNvPr>
          <p:cNvSpPr txBox="1"/>
          <p:nvPr/>
        </p:nvSpPr>
        <p:spPr>
          <a:xfrm>
            <a:off x="371099" y="8956763"/>
            <a:ext cx="1722112" cy="923330"/>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ESG standard &amp; verification gaps</a:t>
            </a:r>
          </a:p>
        </p:txBody>
      </p:sp>
    </p:spTree>
    <p:extLst>
      <p:ext uri="{BB962C8B-B14F-4D97-AF65-F5344CB8AC3E}">
        <p14:creationId xmlns:p14="http://schemas.microsoft.com/office/powerpoint/2010/main" val="208918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0BA0E-5C63-F2B6-D9E3-1CC0EFD57BBB}"/>
            </a:ext>
          </a:extLst>
        </p:cNvPr>
        <p:cNvGrpSpPr/>
        <p:nvPr/>
      </p:nvGrpSpPr>
      <p:grpSpPr>
        <a:xfrm>
          <a:off x="0" y="0"/>
          <a:ext cx="0" cy="0"/>
          <a:chOff x="0" y="0"/>
          <a:chExt cx="0" cy="0"/>
        </a:xfrm>
      </p:grpSpPr>
      <p:sp>
        <p:nvSpPr>
          <p:cNvPr id="56" name="Text Placeholder 55">
            <a:extLst>
              <a:ext uri="{FF2B5EF4-FFF2-40B4-BE49-F238E27FC236}">
                <a16:creationId xmlns:a16="http://schemas.microsoft.com/office/drawing/2014/main" id="{3CA57E78-E4FC-643F-7EBC-8D7DAC570CCA}"/>
              </a:ext>
            </a:extLst>
          </p:cNvPr>
          <p:cNvSpPr>
            <a:spLocks noGrp="1"/>
          </p:cNvSpPr>
          <p:nvPr>
            <p:ph type="body" sz="quarter" idx="17"/>
          </p:nvPr>
        </p:nvSpPr>
        <p:spPr/>
        <p:txBody>
          <a:bodyPr/>
          <a:lstStyle/>
          <a:p>
            <a:r>
              <a:rPr lang="en-US" dirty="0"/>
              <a:t>Philippines – Actionable Recommendations</a:t>
            </a:r>
          </a:p>
        </p:txBody>
      </p:sp>
      <p:sp>
        <p:nvSpPr>
          <p:cNvPr id="57" name="Text Placeholder 56">
            <a:extLst>
              <a:ext uri="{FF2B5EF4-FFF2-40B4-BE49-F238E27FC236}">
                <a16:creationId xmlns:a16="http://schemas.microsoft.com/office/drawing/2014/main" id="{4F0C0525-86AC-F538-A43E-E8939C2414B1}"/>
              </a:ext>
            </a:extLst>
          </p:cNvPr>
          <p:cNvSpPr>
            <a:spLocks noGrp="1"/>
          </p:cNvSpPr>
          <p:nvPr>
            <p:ph type="body" sz="quarter" idx="18"/>
          </p:nvPr>
        </p:nvSpPr>
        <p:spPr>
          <a:xfrm>
            <a:off x="2092286" y="811653"/>
            <a:ext cx="13925548" cy="453115"/>
          </a:xfrm>
        </p:spPr>
        <p:txBody>
          <a:bodyPr/>
          <a:lstStyle/>
          <a:p>
            <a:r>
              <a:rPr lang="en-US" dirty="0"/>
              <a:t>Combine near-term, highly feasible market-enhancement measures with longer-term structural reforms</a:t>
            </a:r>
          </a:p>
        </p:txBody>
      </p:sp>
      <p:sp>
        <p:nvSpPr>
          <p:cNvPr id="55" name="Text Placeholder 54">
            <a:extLst>
              <a:ext uri="{FF2B5EF4-FFF2-40B4-BE49-F238E27FC236}">
                <a16:creationId xmlns:a16="http://schemas.microsoft.com/office/drawing/2014/main" id="{C6B14B24-185E-D41A-29BA-23AC8AEB3893}"/>
              </a:ext>
            </a:extLst>
          </p:cNvPr>
          <p:cNvSpPr>
            <a:spLocks noGrp="1"/>
          </p:cNvSpPr>
          <p:nvPr>
            <p:ph type="body" sz="quarter" idx="14"/>
          </p:nvPr>
        </p:nvSpPr>
        <p:spPr>
          <a:xfrm>
            <a:off x="10917145" y="1713805"/>
            <a:ext cx="6891193" cy="8373170"/>
          </a:xfrm>
        </p:spPr>
        <p:txBody>
          <a:bodyPr/>
          <a:lstStyle/>
          <a:p>
            <a:pPr>
              <a:spcBef>
                <a:spcPts val="600"/>
              </a:spcBef>
              <a:spcAft>
                <a:spcPts val="600"/>
              </a:spcAft>
            </a:pPr>
            <a:r>
              <a:rPr lang="en-US" sz="1800" b="1" dirty="0"/>
              <a:t>Several initiatives</a:t>
            </a:r>
            <a:r>
              <a:rPr lang="en-US" sz="1800" dirty="0"/>
              <a:t>, including cornerstone investor facilities, independent research support, ESG covenant </a:t>
            </a:r>
            <a:r>
              <a:rPr lang="en-US" sz="1800" dirty="0" err="1"/>
              <a:t>standardisation</a:t>
            </a:r>
            <a:r>
              <a:rPr lang="en-US" sz="1800" dirty="0"/>
              <a:t>, and tax process </a:t>
            </a:r>
            <a:r>
              <a:rPr lang="en-US" sz="1800" dirty="0" err="1"/>
              <a:t>digitisation</a:t>
            </a:r>
            <a:r>
              <a:rPr lang="en-US" sz="1800" dirty="0"/>
              <a:t> for securities borrowing and lending, </a:t>
            </a:r>
            <a:r>
              <a:rPr lang="en-US" sz="1800" b="1" dirty="0"/>
              <a:t>are considered highly feasible </a:t>
            </a:r>
            <a:r>
              <a:rPr lang="en-US" sz="1800" dirty="0"/>
              <a:t>because they can leverage existing institutional frameworks and require relatively limited regulatory reform. In particular, DFIs and MOBILIST can play a catalytic role by anchoring early transactions, validating market standards, and reducing execution risks for both issuers and investors.</a:t>
            </a:r>
          </a:p>
          <a:p>
            <a:pPr>
              <a:spcBef>
                <a:spcPts val="600"/>
              </a:spcBef>
              <a:spcAft>
                <a:spcPts val="600"/>
              </a:spcAft>
            </a:pPr>
            <a:r>
              <a:rPr lang="en-US" sz="1800" dirty="0"/>
              <a:t>At the same time, </a:t>
            </a:r>
            <a:r>
              <a:rPr lang="en-US" sz="1800" b="1" dirty="0"/>
              <a:t>more ambitious structural reforms, </a:t>
            </a:r>
            <a:r>
              <a:rPr lang="en-US" sz="1800" dirty="0"/>
              <a:t> such as </a:t>
            </a:r>
            <a:r>
              <a:rPr lang="en-US" sz="1800" dirty="0" err="1"/>
              <a:t>securitisation</a:t>
            </a:r>
            <a:r>
              <a:rPr lang="en-US" sz="1800" dirty="0"/>
              <a:t> frameworks, climate risk data integration for insurers, and derivatives market development, </a:t>
            </a:r>
            <a:r>
              <a:rPr lang="en-US" sz="1800" b="1" dirty="0"/>
              <a:t>offer potentially transformative long-term impact but face greater institutional, technical, and regulatory complexity</a:t>
            </a:r>
            <a:r>
              <a:rPr lang="en-US" sz="1800" dirty="0"/>
              <a:t>. These initiatives require substantial technical assistance, market infrastructure upgrades, regulatory coordination, and capacity building across both public and private sector stakeholders. As such, phased implementation, pilot transactions, and strong coordination between regulators, DFIs, exchanges, and private sector institutions will be critical to ensuring adoption, market confidence, and long-term sustainability.</a:t>
            </a:r>
          </a:p>
        </p:txBody>
      </p:sp>
      <p:sp>
        <p:nvSpPr>
          <p:cNvPr id="4" name="Rectangle 3">
            <a:extLst>
              <a:ext uri="{FF2B5EF4-FFF2-40B4-BE49-F238E27FC236}">
                <a16:creationId xmlns:a16="http://schemas.microsoft.com/office/drawing/2014/main" id="{A8EDC9A7-C331-50C1-DD8B-F9BCD91E1876}"/>
              </a:ext>
            </a:extLst>
          </p:cNvPr>
          <p:cNvSpPr/>
          <p:nvPr/>
        </p:nvSpPr>
        <p:spPr>
          <a:xfrm>
            <a:off x="3393447" y="3070694"/>
            <a:ext cx="3534512" cy="2321927"/>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15" name="Right Arrow 14">
            <a:extLst>
              <a:ext uri="{FF2B5EF4-FFF2-40B4-BE49-F238E27FC236}">
                <a16:creationId xmlns:a16="http://schemas.microsoft.com/office/drawing/2014/main" id="{602C9CB9-E59C-6BF8-9991-E1F7FE0E2962}"/>
              </a:ext>
            </a:extLst>
          </p:cNvPr>
          <p:cNvSpPr/>
          <p:nvPr/>
        </p:nvSpPr>
        <p:spPr>
          <a:xfrm rot="16200000">
            <a:off x="298656" y="4742836"/>
            <a:ext cx="5393472" cy="522787"/>
          </a:xfrm>
          <a:prstGeom prst="rightArrow">
            <a:avLst>
              <a:gd name="adj1" fmla="val 100000"/>
              <a:gd name="adj2" fmla="val 6724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grpSp>
        <p:nvGrpSpPr>
          <p:cNvPr id="53" name="Group 52">
            <a:extLst>
              <a:ext uri="{FF2B5EF4-FFF2-40B4-BE49-F238E27FC236}">
                <a16:creationId xmlns:a16="http://schemas.microsoft.com/office/drawing/2014/main" id="{A886284F-3CA1-2848-F271-D31D1F247F4A}"/>
              </a:ext>
            </a:extLst>
          </p:cNvPr>
          <p:cNvGrpSpPr/>
          <p:nvPr/>
        </p:nvGrpSpPr>
        <p:grpSpPr>
          <a:xfrm>
            <a:off x="2733998" y="7700965"/>
            <a:ext cx="7767384" cy="618265"/>
            <a:chOff x="3033965" y="8444570"/>
            <a:chExt cx="10850600" cy="568234"/>
          </a:xfrm>
        </p:grpSpPr>
        <p:sp>
          <p:nvSpPr>
            <p:cNvPr id="14" name="Right Arrow 13">
              <a:extLst>
                <a:ext uri="{FF2B5EF4-FFF2-40B4-BE49-F238E27FC236}">
                  <a16:creationId xmlns:a16="http://schemas.microsoft.com/office/drawing/2014/main" id="{C2BF2B3B-5953-A9BC-0316-7E546E439A4B}"/>
                </a:ext>
              </a:extLst>
            </p:cNvPr>
            <p:cNvSpPr/>
            <p:nvPr/>
          </p:nvSpPr>
          <p:spPr>
            <a:xfrm>
              <a:off x="3033965" y="8444570"/>
              <a:ext cx="10850600" cy="568234"/>
            </a:xfrm>
            <a:prstGeom prst="rightArrow">
              <a:avLst>
                <a:gd name="adj1" fmla="val 100000"/>
                <a:gd name="adj2" fmla="val 6724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17" name="TextBox 16">
              <a:extLst>
                <a:ext uri="{FF2B5EF4-FFF2-40B4-BE49-F238E27FC236}">
                  <a16:creationId xmlns:a16="http://schemas.microsoft.com/office/drawing/2014/main" id="{A4F2E2BE-2EA2-D641-BAFA-671340C413AA}"/>
                </a:ext>
              </a:extLst>
            </p:cNvPr>
            <p:cNvSpPr txBox="1"/>
            <p:nvPr/>
          </p:nvSpPr>
          <p:spPr>
            <a:xfrm>
              <a:off x="10770987" y="8570081"/>
              <a:ext cx="1496385" cy="424306"/>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HIGH</a:t>
              </a:r>
            </a:p>
          </p:txBody>
        </p:sp>
        <p:sp>
          <p:nvSpPr>
            <p:cNvPr id="18" name="TextBox 17">
              <a:extLst>
                <a:ext uri="{FF2B5EF4-FFF2-40B4-BE49-F238E27FC236}">
                  <a16:creationId xmlns:a16="http://schemas.microsoft.com/office/drawing/2014/main" id="{D9635474-2DC1-38EC-2FA1-4E206873F7BA}"/>
                </a:ext>
              </a:extLst>
            </p:cNvPr>
            <p:cNvSpPr txBox="1"/>
            <p:nvPr/>
          </p:nvSpPr>
          <p:spPr>
            <a:xfrm>
              <a:off x="5100341" y="8516797"/>
              <a:ext cx="1299659" cy="424306"/>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LOW</a:t>
              </a:r>
            </a:p>
          </p:txBody>
        </p:sp>
      </p:grpSp>
      <p:sp>
        <p:nvSpPr>
          <p:cNvPr id="21" name="TextBox 20">
            <a:extLst>
              <a:ext uri="{FF2B5EF4-FFF2-40B4-BE49-F238E27FC236}">
                <a16:creationId xmlns:a16="http://schemas.microsoft.com/office/drawing/2014/main" id="{F1F743A9-923C-804D-CFDE-2B7099A65265}"/>
              </a:ext>
            </a:extLst>
          </p:cNvPr>
          <p:cNvSpPr txBox="1"/>
          <p:nvPr/>
        </p:nvSpPr>
        <p:spPr>
          <a:xfrm rot="16200000">
            <a:off x="2569603" y="6235146"/>
            <a:ext cx="898003" cy="461665"/>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LOW</a:t>
            </a:r>
          </a:p>
        </p:txBody>
      </p:sp>
      <p:sp>
        <p:nvSpPr>
          <p:cNvPr id="23" name="TextBox 22">
            <a:extLst>
              <a:ext uri="{FF2B5EF4-FFF2-40B4-BE49-F238E27FC236}">
                <a16:creationId xmlns:a16="http://schemas.microsoft.com/office/drawing/2014/main" id="{9A96BD54-9141-916C-912F-9E0B8DC03E24}"/>
              </a:ext>
            </a:extLst>
          </p:cNvPr>
          <p:cNvSpPr txBox="1"/>
          <p:nvPr/>
        </p:nvSpPr>
        <p:spPr>
          <a:xfrm rot="16200000">
            <a:off x="2539147" y="3532071"/>
            <a:ext cx="958917" cy="461665"/>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HIGH</a:t>
            </a:r>
          </a:p>
        </p:txBody>
      </p:sp>
      <p:sp>
        <p:nvSpPr>
          <p:cNvPr id="24" name="TextBox 23">
            <a:extLst>
              <a:ext uri="{FF2B5EF4-FFF2-40B4-BE49-F238E27FC236}">
                <a16:creationId xmlns:a16="http://schemas.microsoft.com/office/drawing/2014/main" id="{65A1329A-E472-6F29-4041-82B42BF642C7}"/>
              </a:ext>
            </a:extLst>
          </p:cNvPr>
          <p:cNvSpPr txBox="1"/>
          <p:nvPr/>
        </p:nvSpPr>
        <p:spPr>
          <a:xfrm>
            <a:off x="5623931" y="8469136"/>
            <a:ext cx="1854995" cy="461665"/>
          </a:xfrm>
          <a:prstGeom prst="rect">
            <a:avLst/>
          </a:prstGeom>
          <a:noFill/>
        </p:spPr>
        <p:txBody>
          <a:bodyPr wrap="none" rtlCol="0" anchor="ctr" anchorCtr="0">
            <a:spAutoFit/>
          </a:bodyPr>
          <a:lstStyle/>
          <a:p>
            <a:pPr algn="ctr"/>
            <a:r>
              <a:rPr lang="en-US" sz="2400" b="1" dirty="0">
                <a:solidFill>
                  <a:schemeClr val="accent4">
                    <a:lumMod val="25000"/>
                  </a:schemeClr>
                </a:solidFill>
                <a:latin typeface="Aptos" panose="020B0004020202020204" pitchFamily="34" charset="0"/>
                <a:ea typeface="League Spartan" charset="0"/>
                <a:cs typeface="Poppins" pitchFamily="2" charset="77"/>
              </a:rPr>
              <a:t>FEASIBILITY</a:t>
            </a:r>
          </a:p>
        </p:txBody>
      </p:sp>
      <p:sp>
        <p:nvSpPr>
          <p:cNvPr id="25" name="TextBox 24">
            <a:extLst>
              <a:ext uri="{FF2B5EF4-FFF2-40B4-BE49-F238E27FC236}">
                <a16:creationId xmlns:a16="http://schemas.microsoft.com/office/drawing/2014/main" id="{B0AAF65C-C6D7-50A8-84DE-CAB854D53721}"/>
              </a:ext>
            </a:extLst>
          </p:cNvPr>
          <p:cNvSpPr txBox="1"/>
          <p:nvPr/>
        </p:nvSpPr>
        <p:spPr>
          <a:xfrm rot="16200000">
            <a:off x="1795166" y="4851202"/>
            <a:ext cx="1393331" cy="461665"/>
          </a:xfrm>
          <a:prstGeom prst="rect">
            <a:avLst/>
          </a:prstGeom>
          <a:noFill/>
        </p:spPr>
        <p:txBody>
          <a:bodyPr wrap="square" rtlCol="0" anchor="ctr" anchorCtr="0">
            <a:spAutoFit/>
          </a:bodyPr>
          <a:lstStyle/>
          <a:p>
            <a:pPr algn="ctr"/>
            <a:r>
              <a:rPr lang="en-US" sz="2400" b="1" dirty="0">
                <a:solidFill>
                  <a:schemeClr val="accent4">
                    <a:lumMod val="25000"/>
                  </a:schemeClr>
                </a:solidFill>
                <a:latin typeface="Aptos" panose="020B0004020202020204" pitchFamily="34" charset="0"/>
                <a:ea typeface="League Spartan" charset="0"/>
                <a:cs typeface="Poppins" pitchFamily="2" charset="77"/>
              </a:rPr>
              <a:t>IMPACT</a:t>
            </a:r>
          </a:p>
        </p:txBody>
      </p:sp>
      <p:sp>
        <p:nvSpPr>
          <p:cNvPr id="20" name="Rectangle 19">
            <a:extLst>
              <a:ext uri="{FF2B5EF4-FFF2-40B4-BE49-F238E27FC236}">
                <a16:creationId xmlns:a16="http://schemas.microsoft.com/office/drawing/2014/main" id="{B833C7D7-4993-3679-814B-90427AD0EB3A}"/>
              </a:ext>
            </a:extLst>
          </p:cNvPr>
          <p:cNvSpPr/>
          <p:nvPr/>
        </p:nvSpPr>
        <p:spPr>
          <a:xfrm>
            <a:off x="6927959" y="3070694"/>
            <a:ext cx="3534512" cy="2321927"/>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35" name="Rectangle 34">
            <a:extLst>
              <a:ext uri="{FF2B5EF4-FFF2-40B4-BE49-F238E27FC236}">
                <a16:creationId xmlns:a16="http://schemas.microsoft.com/office/drawing/2014/main" id="{C110E2BC-7B22-C0BE-71EC-F24A8E744C52}"/>
              </a:ext>
            </a:extLst>
          </p:cNvPr>
          <p:cNvSpPr/>
          <p:nvPr/>
        </p:nvSpPr>
        <p:spPr>
          <a:xfrm>
            <a:off x="3393448" y="5383792"/>
            <a:ext cx="3534512" cy="2167267"/>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36" name="Rectangle 35">
            <a:extLst>
              <a:ext uri="{FF2B5EF4-FFF2-40B4-BE49-F238E27FC236}">
                <a16:creationId xmlns:a16="http://schemas.microsoft.com/office/drawing/2014/main" id="{C6A30C34-0924-E539-4FE4-23E60B16284E}"/>
              </a:ext>
            </a:extLst>
          </p:cNvPr>
          <p:cNvSpPr/>
          <p:nvPr/>
        </p:nvSpPr>
        <p:spPr>
          <a:xfrm>
            <a:off x="6948388" y="5361317"/>
            <a:ext cx="3514083" cy="2189742"/>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37" name="TextBox 44">
            <a:extLst>
              <a:ext uri="{FF2B5EF4-FFF2-40B4-BE49-F238E27FC236}">
                <a16:creationId xmlns:a16="http://schemas.microsoft.com/office/drawing/2014/main" id="{AB845AE0-5F54-9257-938F-9B70A89977D1}"/>
              </a:ext>
            </a:extLst>
          </p:cNvPr>
          <p:cNvSpPr txBox="1"/>
          <p:nvPr/>
        </p:nvSpPr>
        <p:spPr>
          <a:xfrm>
            <a:off x="4480172" y="3050156"/>
            <a:ext cx="1739651" cy="553234"/>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Consider</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38" name="TextBox 45">
            <a:extLst>
              <a:ext uri="{FF2B5EF4-FFF2-40B4-BE49-F238E27FC236}">
                <a16:creationId xmlns:a16="http://schemas.microsoft.com/office/drawing/2014/main" id="{D848ADF3-F772-C4A9-3FBF-FED419E3FF87}"/>
              </a:ext>
            </a:extLst>
          </p:cNvPr>
          <p:cNvSpPr txBox="1"/>
          <p:nvPr/>
        </p:nvSpPr>
        <p:spPr>
          <a:xfrm>
            <a:off x="7924485" y="3092263"/>
            <a:ext cx="1541459" cy="532242"/>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Do first</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39" name="TextBox 46">
            <a:extLst>
              <a:ext uri="{FF2B5EF4-FFF2-40B4-BE49-F238E27FC236}">
                <a16:creationId xmlns:a16="http://schemas.microsoft.com/office/drawing/2014/main" id="{38A015A2-F6CF-E384-AFA4-62FBE7372A71}"/>
              </a:ext>
            </a:extLst>
          </p:cNvPr>
          <p:cNvSpPr txBox="1"/>
          <p:nvPr/>
        </p:nvSpPr>
        <p:spPr>
          <a:xfrm>
            <a:off x="4284465" y="5505643"/>
            <a:ext cx="1919945" cy="475887"/>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Don’t bother</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40" name="TextBox 47">
            <a:extLst>
              <a:ext uri="{FF2B5EF4-FFF2-40B4-BE49-F238E27FC236}">
                <a16:creationId xmlns:a16="http://schemas.microsoft.com/office/drawing/2014/main" id="{87020692-C9B1-44E2-3D5C-7AA07F156A58}"/>
              </a:ext>
            </a:extLst>
          </p:cNvPr>
          <p:cNvSpPr txBox="1"/>
          <p:nvPr/>
        </p:nvSpPr>
        <p:spPr>
          <a:xfrm>
            <a:off x="8011912" y="5464403"/>
            <a:ext cx="1493668" cy="469759"/>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Hold off</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42" name="Oval 41">
            <a:extLst>
              <a:ext uri="{FF2B5EF4-FFF2-40B4-BE49-F238E27FC236}">
                <a16:creationId xmlns:a16="http://schemas.microsoft.com/office/drawing/2014/main" id="{C3E36131-C22C-DEED-B8FD-60443C129AFF}"/>
              </a:ext>
            </a:extLst>
          </p:cNvPr>
          <p:cNvSpPr/>
          <p:nvPr/>
        </p:nvSpPr>
        <p:spPr>
          <a:xfrm>
            <a:off x="5255570" y="3790077"/>
            <a:ext cx="959136" cy="71920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8</a:t>
            </a:r>
          </a:p>
        </p:txBody>
      </p:sp>
      <p:sp>
        <p:nvSpPr>
          <p:cNvPr id="43" name="Oval 42">
            <a:extLst>
              <a:ext uri="{FF2B5EF4-FFF2-40B4-BE49-F238E27FC236}">
                <a16:creationId xmlns:a16="http://schemas.microsoft.com/office/drawing/2014/main" id="{880E8AAE-F01E-D27E-95F9-B11B1ED96B90}"/>
              </a:ext>
            </a:extLst>
          </p:cNvPr>
          <p:cNvSpPr/>
          <p:nvPr/>
        </p:nvSpPr>
        <p:spPr>
          <a:xfrm>
            <a:off x="3957574" y="3738115"/>
            <a:ext cx="969444" cy="791924"/>
          </a:xfrm>
          <a:prstGeom prst="ellips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1, 5</a:t>
            </a:r>
          </a:p>
        </p:txBody>
      </p:sp>
      <p:sp>
        <p:nvSpPr>
          <p:cNvPr id="44" name="Oval 43">
            <a:extLst>
              <a:ext uri="{FF2B5EF4-FFF2-40B4-BE49-F238E27FC236}">
                <a16:creationId xmlns:a16="http://schemas.microsoft.com/office/drawing/2014/main" id="{EB627AA3-D2F3-7D6E-8F87-6D0B2BB6A91C}"/>
              </a:ext>
            </a:extLst>
          </p:cNvPr>
          <p:cNvSpPr/>
          <p:nvPr/>
        </p:nvSpPr>
        <p:spPr>
          <a:xfrm>
            <a:off x="8056952" y="3640303"/>
            <a:ext cx="1315263" cy="712952"/>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3, 6, 9</a:t>
            </a:r>
            <a:endParaRPr lang="en-US" sz="2800" b="1" dirty="0">
              <a:solidFill>
                <a:schemeClr val="accent4">
                  <a:lumMod val="25000"/>
                </a:schemeClr>
              </a:solidFill>
            </a:endParaRPr>
          </a:p>
        </p:txBody>
      </p:sp>
      <p:sp>
        <p:nvSpPr>
          <p:cNvPr id="45" name="Oval 44">
            <a:extLst>
              <a:ext uri="{FF2B5EF4-FFF2-40B4-BE49-F238E27FC236}">
                <a16:creationId xmlns:a16="http://schemas.microsoft.com/office/drawing/2014/main" id="{F169A505-68D2-76F1-9C16-BBBA41C86763}"/>
              </a:ext>
            </a:extLst>
          </p:cNvPr>
          <p:cNvSpPr/>
          <p:nvPr/>
        </p:nvSpPr>
        <p:spPr>
          <a:xfrm>
            <a:off x="8039138" y="4524172"/>
            <a:ext cx="1397877" cy="71295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2, 7, 10 </a:t>
            </a:r>
          </a:p>
        </p:txBody>
      </p:sp>
      <p:sp>
        <p:nvSpPr>
          <p:cNvPr id="47" name="Oval 46">
            <a:extLst>
              <a:ext uri="{FF2B5EF4-FFF2-40B4-BE49-F238E27FC236}">
                <a16:creationId xmlns:a16="http://schemas.microsoft.com/office/drawing/2014/main" id="{C915322E-53CD-5F39-7AD2-88B41E9C300E}"/>
              </a:ext>
            </a:extLst>
          </p:cNvPr>
          <p:cNvSpPr/>
          <p:nvPr/>
        </p:nvSpPr>
        <p:spPr>
          <a:xfrm>
            <a:off x="8379653" y="6232314"/>
            <a:ext cx="856942" cy="682667"/>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4</a:t>
            </a:r>
            <a:endParaRPr lang="en-US" sz="2800" b="1" dirty="0">
              <a:solidFill>
                <a:schemeClr val="accent4">
                  <a:lumMod val="25000"/>
                </a:schemeClr>
              </a:solidFill>
            </a:endParaRPr>
          </a:p>
        </p:txBody>
      </p:sp>
      <p:sp>
        <p:nvSpPr>
          <p:cNvPr id="49" name="Rounded Rectangle 9">
            <a:extLst>
              <a:ext uri="{FF2B5EF4-FFF2-40B4-BE49-F238E27FC236}">
                <a16:creationId xmlns:a16="http://schemas.microsoft.com/office/drawing/2014/main" id="{198B4698-000D-4B35-7EC6-7D0A2D4D0CB9}"/>
              </a:ext>
            </a:extLst>
          </p:cNvPr>
          <p:cNvSpPr/>
          <p:nvPr/>
        </p:nvSpPr>
        <p:spPr>
          <a:xfrm>
            <a:off x="336884" y="3613490"/>
            <a:ext cx="1830211" cy="825410"/>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 0 – 6 months</a:t>
            </a:r>
          </a:p>
        </p:txBody>
      </p:sp>
      <p:sp>
        <p:nvSpPr>
          <p:cNvPr id="50" name="Rounded Rectangle 9">
            <a:extLst>
              <a:ext uri="{FF2B5EF4-FFF2-40B4-BE49-F238E27FC236}">
                <a16:creationId xmlns:a16="http://schemas.microsoft.com/office/drawing/2014/main" id="{70549F26-AD77-3C59-98FD-29EEC4BAB697}"/>
              </a:ext>
            </a:extLst>
          </p:cNvPr>
          <p:cNvSpPr/>
          <p:nvPr/>
        </p:nvSpPr>
        <p:spPr>
          <a:xfrm>
            <a:off x="369015" y="4680233"/>
            <a:ext cx="1763529" cy="82541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6 – 24 months</a:t>
            </a:r>
          </a:p>
        </p:txBody>
      </p:sp>
      <p:sp>
        <p:nvSpPr>
          <p:cNvPr id="51" name="Rounded Rectangle 9">
            <a:extLst>
              <a:ext uri="{FF2B5EF4-FFF2-40B4-BE49-F238E27FC236}">
                <a16:creationId xmlns:a16="http://schemas.microsoft.com/office/drawing/2014/main" id="{608B955F-DEFE-FC2F-AC20-9F8818B0BC8D}"/>
              </a:ext>
            </a:extLst>
          </p:cNvPr>
          <p:cNvSpPr/>
          <p:nvPr/>
        </p:nvSpPr>
        <p:spPr>
          <a:xfrm>
            <a:off x="352352" y="5784340"/>
            <a:ext cx="1739934" cy="825410"/>
          </a:xfrm>
          <a:prstGeom prst="roundRect">
            <a:avLst>
              <a:gd name="adj" fmla="val 5000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2 – 5 years</a:t>
            </a:r>
          </a:p>
        </p:txBody>
      </p:sp>
      <p:sp>
        <p:nvSpPr>
          <p:cNvPr id="52" name="TextBox 51">
            <a:extLst>
              <a:ext uri="{FF2B5EF4-FFF2-40B4-BE49-F238E27FC236}">
                <a16:creationId xmlns:a16="http://schemas.microsoft.com/office/drawing/2014/main" id="{6EE17AFF-48C3-D1EA-F54C-58132000F8A5}"/>
              </a:ext>
            </a:extLst>
          </p:cNvPr>
          <p:cNvSpPr txBox="1"/>
          <p:nvPr/>
        </p:nvSpPr>
        <p:spPr>
          <a:xfrm>
            <a:off x="369015" y="3031158"/>
            <a:ext cx="1830212" cy="461665"/>
          </a:xfrm>
          <a:prstGeom prst="rect">
            <a:avLst/>
          </a:prstGeom>
          <a:noFill/>
        </p:spPr>
        <p:txBody>
          <a:bodyPr wrap="square" rtlCol="0">
            <a:spAutoFit/>
          </a:bodyPr>
          <a:lstStyle/>
          <a:p>
            <a:pPr algn="ctr"/>
            <a:r>
              <a:rPr lang="en-US" sz="2400" b="1" dirty="0">
                <a:solidFill>
                  <a:schemeClr val="accent4">
                    <a:lumMod val="25000"/>
                  </a:schemeClr>
                </a:solidFill>
                <a:latin typeface="+mn-lt"/>
              </a:rPr>
              <a:t>Timeframe</a:t>
            </a:r>
          </a:p>
        </p:txBody>
      </p:sp>
      <p:sp>
        <p:nvSpPr>
          <p:cNvPr id="60" name="Text Placeholder 12">
            <a:extLst>
              <a:ext uri="{FF2B5EF4-FFF2-40B4-BE49-F238E27FC236}">
                <a16:creationId xmlns:a16="http://schemas.microsoft.com/office/drawing/2014/main" id="{60A54EC4-2250-B17F-8743-65E94DFAD0B6}"/>
              </a:ext>
            </a:extLst>
          </p:cNvPr>
          <p:cNvSpPr txBox="1">
            <a:spLocks/>
          </p:cNvSpPr>
          <p:nvPr/>
        </p:nvSpPr>
        <p:spPr>
          <a:xfrm>
            <a:off x="479662" y="1666546"/>
            <a:ext cx="10437483" cy="520279"/>
          </a:xfrm>
          <a:prstGeom prst="rect">
            <a:avLst/>
          </a:prstGeom>
        </p:spPr>
        <p:txBody>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A2D7FA"/>
              </a:buClr>
              <a:buFont typeface="Wingdings" panose="05000000000000000000" pitchFamily="2" charset="2"/>
              <a:buChar char="§"/>
              <a:defRPr sz="2000" b="0" i="0" u="none" strike="noStrike" cap="none">
                <a:solidFill>
                  <a:srgbClr val="292929"/>
                </a:solidFill>
                <a:latin typeface="+mn-lt"/>
                <a:ea typeface=".Helvetica Light" panose="020B0403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a:lstStyle>
          <a:p>
            <a:pPr marL="114300" indent="0">
              <a:buNone/>
            </a:pPr>
            <a:r>
              <a:rPr lang="vi-VN" b="1" dirty="0">
                <a:solidFill>
                  <a:srgbClr val="093461"/>
                </a:solidFill>
                <a:latin typeface="Aptos" panose="020B0004020202020204" pitchFamily="34" charset="0"/>
              </a:rPr>
              <a:t>Chart </a:t>
            </a:r>
            <a:r>
              <a:rPr lang="en-US" b="1" dirty="0">
                <a:solidFill>
                  <a:srgbClr val="093461"/>
                </a:solidFill>
                <a:latin typeface="Aptos" panose="020B0004020202020204" pitchFamily="34" charset="0"/>
              </a:rPr>
              <a:t>50</a:t>
            </a:r>
            <a:r>
              <a:rPr lang="vi-VN" b="1" dirty="0">
                <a:solidFill>
                  <a:srgbClr val="093461"/>
                </a:solidFill>
                <a:latin typeface="Aptos" panose="020B0004020202020204" pitchFamily="34" charset="0"/>
              </a:rPr>
              <a:t>: </a:t>
            </a:r>
            <a:r>
              <a:rPr lang="en-US" b="1" dirty="0">
                <a:solidFill>
                  <a:srgbClr val="093461"/>
                </a:solidFill>
                <a:latin typeface="Aptos" panose="020B0004020202020204" pitchFamily="34" charset="0"/>
              </a:rPr>
              <a:t>Impact – Feasibility matrix for the actionable recommendations for the Philippines</a:t>
            </a:r>
            <a:endParaRPr lang="en-US" dirty="0"/>
          </a:p>
        </p:txBody>
      </p:sp>
      <p:sp>
        <p:nvSpPr>
          <p:cNvPr id="61" name="TextBox 60">
            <a:extLst>
              <a:ext uri="{FF2B5EF4-FFF2-40B4-BE49-F238E27FC236}">
                <a16:creationId xmlns:a16="http://schemas.microsoft.com/office/drawing/2014/main" id="{8866F9B8-452F-4B15-A2FA-4ED6FB369240}"/>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05</a:t>
            </a:r>
          </a:p>
        </p:txBody>
      </p:sp>
      <p:sp>
        <p:nvSpPr>
          <p:cNvPr id="2" name="TextBox 1">
            <a:extLst>
              <a:ext uri="{FF2B5EF4-FFF2-40B4-BE49-F238E27FC236}">
                <a16:creationId xmlns:a16="http://schemas.microsoft.com/office/drawing/2014/main" id="{6ECE355E-FDC1-686F-0B6F-6A571E84FB10}"/>
              </a:ext>
            </a:extLst>
          </p:cNvPr>
          <p:cNvSpPr txBox="1"/>
          <p:nvPr/>
        </p:nvSpPr>
        <p:spPr>
          <a:xfrm>
            <a:off x="2518138" y="8987120"/>
            <a:ext cx="10987548" cy="338554"/>
          </a:xfrm>
          <a:prstGeom prst="rect">
            <a:avLst/>
          </a:prstGeom>
          <a:noFill/>
        </p:spPr>
        <p:txBody>
          <a:bodyPr wrap="square">
            <a:spAutoFit/>
          </a:bodyPr>
          <a:lstStyle/>
          <a:p>
            <a:r>
              <a:rPr lang="en-SG" sz="1600" i="1" kern="100" dirty="0">
                <a:effectLst/>
                <a:latin typeface="Aptos" panose="020B0004020202020204" pitchFamily="34" charset="0"/>
                <a:ea typeface="Yu Mincho" panose="02020400000000000000" pitchFamily="18" charset="-128"/>
                <a:cs typeface="Times New Roman" panose="02020603050405020304" pitchFamily="18" charset="0"/>
              </a:rPr>
              <a:t>Note: Recommendations in the same quadrant do not differ in terms of impact and feasibility</a:t>
            </a:r>
            <a:endParaRPr lang="en-US" sz="1600" dirty="0">
              <a:latin typeface="Aptos" panose="020B0004020202020204" pitchFamily="34" charset="0"/>
            </a:endParaRPr>
          </a:p>
        </p:txBody>
      </p:sp>
    </p:spTree>
    <p:extLst>
      <p:ext uri="{BB962C8B-B14F-4D97-AF65-F5344CB8AC3E}">
        <p14:creationId xmlns:p14="http://schemas.microsoft.com/office/powerpoint/2010/main" val="1855060735"/>
      </p:ext>
    </p:extLst>
  </p:cSld>
  <p:clrMapOvr>
    <a:masterClrMapping/>
  </p:clrMapOvr>
</p:sld>
</file>

<file path=ppt/theme/theme1.xml><?xml version="1.0" encoding="utf-8"?>
<a:theme xmlns:a="http://schemas.openxmlformats.org/drawingml/2006/main" name="FiinGroup Template 02">
  <a:themeElements>
    <a:clrScheme name="FiinGroup Theme">
      <a:dk1>
        <a:sysClr val="windowText" lastClr="000000"/>
      </a:dk1>
      <a:lt1>
        <a:sysClr val="window" lastClr="FFFFFF"/>
      </a:lt1>
      <a:dk2>
        <a:srgbClr val="0E2841"/>
      </a:dk2>
      <a:lt2>
        <a:srgbClr val="E8E8E8"/>
      </a:lt2>
      <a:accent1>
        <a:srgbClr val="034EA2"/>
      </a:accent1>
      <a:accent2>
        <a:srgbClr val="97CA3D"/>
      </a:accent2>
      <a:accent3>
        <a:srgbClr val="FEC52E"/>
      </a:accent3>
      <a:accent4>
        <a:srgbClr val="A2D7FA"/>
      </a:accent4>
      <a:accent5>
        <a:srgbClr val="D9D9D9"/>
      </a:accent5>
      <a:accent6>
        <a:srgbClr val="FD8344"/>
      </a:accent6>
      <a:hlink>
        <a:srgbClr val="7F7F7F"/>
      </a:hlink>
      <a:folHlink>
        <a:srgbClr val="BBDAFD"/>
      </a:folHlink>
    </a:clrScheme>
    <a:fontScheme name="FiinGroup">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2100">
            <a:solidFill>
              <a:srgbClr val="292929"/>
            </a:solidFill>
            <a:latin typeface="+mn-lt"/>
          </a:defRPr>
        </a:defPPr>
      </a:lstStyle>
    </a:txDef>
  </a:objectDefaults>
  <a:extraClrSchemeLst/>
</a:theme>
</file>

<file path=ppt/theme/theme2.xml><?xml version="1.0" encoding="utf-8"?>
<a:theme xmlns:a="http://schemas.openxmlformats.org/drawingml/2006/main" name="FiinGroup Template 0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FiinGroup">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FiinGroup Theme">
    <a:dk1>
      <a:sysClr val="windowText" lastClr="000000"/>
    </a:dk1>
    <a:lt1>
      <a:sysClr val="window" lastClr="FFFFFF"/>
    </a:lt1>
    <a:dk2>
      <a:srgbClr val="0E2841"/>
    </a:dk2>
    <a:lt2>
      <a:srgbClr val="E8E8E8"/>
    </a:lt2>
    <a:accent1>
      <a:srgbClr val="034EA2"/>
    </a:accent1>
    <a:accent2>
      <a:srgbClr val="97CA3D"/>
    </a:accent2>
    <a:accent3>
      <a:srgbClr val="FEC52E"/>
    </a:accent3>
    <a:accent4>
      <a:srgbClr val="A2D7FA"/>
    </a:accent4>
    <a:accent5>
      <a:srgbClr val="D9D9D9"/>
    </a:accent5>
    <a:accent6>
      <a:srgbClr val="FD8344"/>
    </a:accent6>
    <a:hlink>
      <a:srgbClr val="7F7F7F"/>
    </a:hlink>
    <a:folHlink>
      <a:srgbClr val="BBDAFD"/>
    </a:folHlink>
  </a:clrScheme>
  <a:fontScheme name="FiinGroup">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FiinGroup Theme">
    <a:dk1>
      <a:sysClr val="windowText" lastClr="000000"/>
    </a:dk1>
    <a:lt1>
      <a:sysClr val="window" lastClr="FFFFFF"/>
    </a:lt1>
    <a:dk2>
      <a:srgbClr val="0E2841"/>
    </a:dk2>
    <a:lt2>
      <a:srgbClr val="E8E8E8"/>
    </a:lt2>
    <a:accent1>
      <a:srgbClr val="034EA2"/>
    </a:accent1>
    <a:accent2>
      <a:srgbClr val="97CA3D"/>
    </a:accent2>
    <a:accent3>
      <a:srgbClr val="FEC52E"/>
    </a:accent3>
    <a:accent4>
      <a:srgbClr val="A2D7FA"/>
    </a:accent4>
    <a:accent5>
      <a:srgbClr val="D9D9D9"/>
    </a:accent5>
    <a:accent6>
      <a:srgbClr val="FD8344"/>
    </a:accent6>
    <a:hlink>
      <a:srgbClr val="7F7F7F"/>
    </a:hlink>
    <a:folHlink>
      <a:srgbClr val="BBDAFD"/>
    </a:folHlink>
  </a:clrScheme>
  <a:fontScheme name="FiinGroup">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157487F66C764B9C0E27E8E038C4E9" ma:contentTypeVersion="3" ma:contentTypeDescription="Create a new document." ma:contentTypeScope="" ma:versionID="aa696cb422d1719a69004f439bd8fad8">
  <xsd:schema xmlns:xsd="http://www.w3.org/2001/XMLSchema" xmlns:xs="http://www.w3.org/2001/XMLSchema" xmlns:p="http://schemas.microsoft.com/office/2006/metadata/properties" xmlns:ns2="637bc0e2-d3b8-48ac-8b4b-8de42cef73d6" targetNamespace="http://schemas.microsoft.com/office/2006/metadata/properties" ma:root="true" ma:fieldsID="4b39ea42354e2960be3a98668509c466" ns2:_="">
    <xsd:import namespace="637bc0e2-d3b8-48ac-8b4b-8de42cef73d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7bc0e2-d3b8-48ac-8b4b-8de42cef73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8C54C0A-58F2-40AE-8B1C-5231E32EC1FB}">
  <ds:schemaRefs>
    <ds:schemaRef ds:uri="637bc0e2-d3b8-48ac-8b4b-8de42cef73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4D1A5F8-61D5-40BF-850C-A65D7ED962D6}">
  <ds:schemaRefs>
    <ds:schemaRef ds:uri="http://schemas.microsoft.com/sharepoint/v3/contenttype/forms"/>
  </ds:schemaRefs>
</ds:datastoreItem>
</file>

<file path=customXml/itemProps3.xml><?xml version="1.0" encoding="utf-8"?>
<ds:datastoreItem xmlns:ds="http://schemas.openxmlformats.org/officeDocument/2006/customXml" ds:itemID="{A893849C-7951-4199-8C77-31BD130B9B44}">
  <ds:schemaRefs>
    <ds:schemaRef ds:uri="http://www.w3.org/XML/1998/namespace"/>
    <ds:schemaRef ds:uri="http://schemas.microsoft.com/office/2006/documentManagement/types"/>
    <ds:schemaRef ds:uri="http://schemas.microsoft.com/office/infopath/2007/PartnerControls"/>
    <ds:schemaRef ds:uri="http://purl.org/dc/terms/"/>
    <ds:schemaRef ds:uri="http://schemas.microsoft.com/office/2006/metadata/properties"/>
    <ds:schemaRef ds:uri="http://purl.org/dc/dcmitype/"/>
    <ds:schemaRef ds:uri="http://schemas.openxmlformats.org/package/2006/metadata/core-properties"/>
    <ds:schemaRef ds:uri="637bc0e2-d3b8-48ac-8b4b-8de42cef73d6"/>
    <ds:schemaRef ds:uri="http://purl.org/dc/elements/1.1/"/>
  </ds:schemaRefs>
</ds:datastoreItem>
</file>

<file path=docMetadata/LabelInfo.xml><?xml version="1.0" encoding="utf-8"?>
<clbl:labelList xmlns:clbl="http://schemas.microsoft.com/office/2020/mipLabelMetadata">
  <clbl:label id="{304f4511-00a0-4e89-82ea-15a78620314c}" enabled="0" method="" siteId="{304f4511-00a0-4e89-82ea-15a78620314c}" removed="1"/>
  <clbl:label id="{9e9cc48d-6fba-4c12-9882-137473def580}" enabled="1" method="Privileged" siteId="{d3a2d0d3-7cc8-4f52-bbf9-85bd43d94279}" contentBits="3" removed="0"/>
</clbl:labelList>
</file>

<file path=docProps/app.xml><?xml version="1.0" encoding="utf-8"?>
<Properties xmlns="http://schemas.openxmlformats.org/officeDocument/2006/extended-properties" xmlns:vt="http://schemas.openxmlformats.org/officeDocument/2006/docPropsVTypes">
  <TotalTime>6631</TotalTime>
  <Words>5752</Words>
  <Application>Microsoft Office PowerPoint</Application>
  <PresentationFormat>Custom</PresentationFormat>
  <Paragraphs>566</Paragraphs>
  <Slides>18</Slides>
  <Notes>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vt:i4>
      </vt:variant>
    </vt:vector>
  </HeadingPairs>
  <TitlesOfParts>
    <vt:vector size="30" baseType="lpstr">
      <vt:lpstr>Wingdings</vt:lpstr>
      <vt:lpstr>Montserrat Medium</vt:lpstr>
      <vt:lpstr>Lato Light</vt:lpstr>
      <vt:lpstr>Aptos</vt:lpstr>
      <vt:lpstr>Aptos SemiBold</vt:lpstr>
      <vt:lpstr>Open Sans</vt:lpstr>
      <vt:lpstr>Arial</vt:lpstr>
      <vt:lpstr>Calibri</vt:lpstr>
      <vt:lpstr>Symbol</vt:lpstr>
      <vt:lpstr>Roboto Light</vt:lpstr>
      <vt:lpstr>FiinGroup Template 02</vt:lpstr>
      <vt:lpstr>FiinGroup Template 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Nguyen Thao Ly</dc:creator>
  <cp:lastModifiedBy>Mari Blumenthal</cp:lastModifiedBy>
  <cp:revision>6</cp:revision>
  <dcterms:modified xsi:type="dcterms:W3CDTF">2026-10-14T06:29:58Z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0x0101008E157487F66C764B9C0E27E8E038C4E9</vt:lpwstr>
  </property>
  <property fmtid="{D5CDD505-2E9C-101B-9397-08002B2CF9AE}" pid="4" name="ClassificationContentMarkingFooterLocations">
    <vt:lpwstr>FiinGroup Template 02:9\FiinGroup Template 01:9</vt:lpwstr>
  </property>
  <property fmtid="{D5CDD505-2E9C-101B-9397-08002B2CF9AE}" pid="5" name="ClassificationContentMarkingFooterText">
    <vt:lpwstr>OFFICIAL</vt:lpwstr>
  </property>
  <property fmtid="{D5CDD505-2E9C-101B-9397-08002B2CF9AE}" pid="6" name="ClassificationContentMarkingHeaderLocations">
    <vt:lpwstr>FiinGroup Template 02:5\FiinGroup Template 01:5</vt:lpwstr>
  </property>
  <property fmtid="{D5CDD505-2E9C-101B-9397-08002B2CF9AE}" pid="7" name="ClassificationContentMarkingHeaderText">
    <vt:lpwstr>OFFICIAL</vt:lpwstr>
  </property>
</Properties>
</file>