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3.xml" ContentType="application/vnd.openxmlformats-officedocument.themeOverride+xml"/>
  <Override PartName="/ppt/notesSlides/notesSlide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4"/>
    <p:sldMasterId id="2147483663" r:id="rId5"/>
  </p:sldMasterIdLst>
  <p:notesMasterIdLst>
    <p:notesMasterId r:id="rId25"/>
  </p:notesMasterIdLst>
  <p:sldIdLst>
    <p:sldId id="305" r:id="rId6"/>
    <p:sldId id="347" r:id="rId7"/>
    <p:sldId id="4096" r:id="rId8"/>
    <p:sldId id="274" r:id="rId9"/>
    <p:sldId id="3382" r:id="rId10"/>
    <p:sldId id="3383" r:id="rId11"/>
    <p:sldId id="3384" r:id="rId12"/>
    <p:sldId id="3385" r:id="rId13"/>
    <p:sldId id="3386" r:id="rId14"/>
    <p:sldId id="3387" r:id="rId15"/>
    <p:sldId id="367" r:id="rId16"/>
    <p:sldId id="368" r:id="rId17"/>
    <p:sldId id="4095" r:id="rId18"/>
    <p:sldId id="4097" r:id="rId19"/>
    <p:sldId id="345" r:id="rId20"/>
    <p:sldId id="3349" r:id="rId21"/>
    <p:sldId id="4098" r:id="rId22"/>
    <p:sldId id="3394" r:id="rId23"/>
    <p:sldId id="3395" r:id="rId24"/>
  </p:sldIdLst>
  <p:sldSz cx="18288000" cy="10287000"/>
  <p:notesSz cx="6858000" cy="9144000"/>
  <p:embeddedFontLst>
    <p:embeddedFont>
      <p:font typeface="Aptos SemiBold" panose="020B0004020202020204" pitchFamily="34" charset="0"/>
      <p:bold r:id="rId26"/>
      <p:boldItalic r:id="rId27"/>
    </p:embeddedFont>
    <p:embeddedFont>
      <p:font typeface="Lato Light" panose="020F0502020204030203" pitchFamily="34" charset="0"/>
      <p:regular r:id="rId28"/>
      <p:italic r:id="rId29"/>
    </p:embeddedFont>
    <p:embeddedFont>
      <p:font typeface="Montserrat Medium" pitchFamily="2" charset="0"/>
      <p:regular r:id="rId30"/>
      <p:italic r:id="rId31"/>
    </p:embeddedFont>
    <p:embeddedFont>
      <p:font typeface="Open Sans" panose="020B0606030504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D04B0051-53CD-4FEA-962D-625B7BAC5FBC}">
          <p14:sldIdLst>
            <p14:sldId id="305"/>
            <p14:sldId id="347"/>
            <p14:sldId id="4096"/>
          </p14:sldIdLst>
        </p14:section>
        <p14:section name="Table of Content" id="{BDEB30C6-2FAE-4C48-9EE8-5107049E6C3A}">
          <p14:sldIdLst>
            <p14:sldId id="274"/>
          </p14:sldIdLst>
        </p14:section>
        <p14:section name="Indonesia Market" id="{C7157E24-C538-4691-9853-599E3F0DBCEE}">
          <p14:sldIdLst>
            <p14:sldId id="3382"/>
            <p14:sldId id="3383"/>
            <p14:sldId id="3384"/>
            <p14:sldId id="3385"/>
            <p14:sldId id="3386"/>
            <p14:sldId id="3387"/>
            <p14:sldId id="367"/>
            <p14:sldId id="368"/>
            <p14:sldId id="4095"/>
          </p14:sldIdLst>
        </p14:section>
        <p14:section name="Comparative Analysis" id="{005258C6-F717-4A9F-805C-112287D08241}">
          <p14:sldIdLst>
            <p14:sldId id="4097"/>
            <p14:sldId id="345"/>
            <p14:sldId id="3349"/>
          </p14:sldIdLst>
        </p14:section>
        <p14:section name="Actionable Recommendations" id="{BBEFC5B7-D6E0-45F1-A7D8-56D41006B748}">
          <p14:sldIdLst>
            <p14:sldId id="4098"/>
            <p14:sldId id="3394"/>
            <p14:sldId id="3395"/>
          </p14:sldIdLst>
        </p14:section>
      </p14:sectionLst>
    </p:ext>
    <p:ext uri="{EFAFB233-063F-42B5-8137-9DF3F51BA10A}">
      <p15:sldGuideLst xmlns:p15="http://schemas.microsoft.com/office/powerpoint/2012/main">
        <p15:guide id="1" pos="360" userDrawn="1">
          <p15:clr>
            <a:srgbClr val="747775"/>
          </p15:clr>
        </p15:guide>
        <p15:guide id="2" orient="horz" pos="3858" userDrawn="1">
          <p15:clr>
            <a:srgbClr val="747775"/>
          </p15:clr>
        </p15:guide>
        <p15:guide id="3" pos="4712" userDrawn="1">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B8C27B-F173-B838-7AF5-E63470FB087B}" name="Hanh Thao Nguyen" initials="HT" userId="S::hanh.nguyenthao@fiingroup.vn::fd496b84-1eff-4b8a-93c4-582013ace4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50A4DB"/>
    <a:srgbClr val="034EA2"/>
    <a:srgbClr val="093461"/>
    <a:srgbClr val="C1DF8B"/>
    <a:srgbClr val="E1F4FD"/>
    <a:srgbClr val="97CA3D"/>
    <a:srgbClr val="A2D7FA"/>
    <a:srgbClr val="808080"/>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D0CF89-EDE9-485F-B4B3-AAD4DBF0AFCF}" v="51" dt="2026-05-29T08:33:25.0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30" autoAdjust="0"/>
    <p:restoredTop sz="94658"/>
  </p:normalViewPr>
  <p:slideViewPr>
    <p:cSldViewPr snapToGrid="0">
      <p:cViewPr varScale="1">
        <p:scale>
          <a:sx n="70" d="100"/>
          <a:sy n="70" d="100"/>
        </p:scale>
        <p:origin x="882" y="84"/>
      </p:cViewPr>
      <p:guideLst>
        <p:guide pos="360"/>
        <p:guide orient="horz" pos="3858"/>
        <p:guide pos="47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font" Target="fonts/font9.fntdata"/><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4.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dre_\Downloads\Corporate%20financ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gusl\Downloads\Market%20Capitalization%20and%20Listed%20Compani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gusl\Downloads\Southeast%20Asia%20Listed%20Equities%20&#8211;%20Free%20Float%20and%20SO%20Overview.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1.bin"/></Relationships>
</file>

<file path=ppt/charts/_rels/chart5.xml.rels><?xml version="1.0" encoding="UTF-8" standalone="yes"?>
<Relationships xmlns="http://schemas.openxmlformats.org/package/2006/relationships"><Relationship Id="rId3" Type="http://schemas.openxmlformats.org/officeDocument/2006/relationships/oleObject" Target="https://nusu-my.sharepoint.com/personal/asdajp6_nus_edu_sg/Documents/Personal/Personal%20Project/Mandiri%20Institute/Analysis/Free%20Float%20Group%20-%2031%20M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13"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johanmaharda\Downloads\Dataset%20-%20Bond%20Market%20-%20Mobilitas%20Graph%20.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Book12"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Book13"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Book13"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Book5"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Book5" TargetMode="External"/></Relationships>
</file>

<file path=ppt/charts/_rels/chart16.xml.rels><?xml version="1.0" encoding="UTF-8" standalone="yes"?>
<Relationships xmlns="http://schemas.openxmlformats.org/package/2006/relationships"><Relationship Id="rId3" Type="http://schemas.openxmlformats.org/officeDocument/2006/relationships/oleObject" Target="file:///C:\Users\ndre_\Downloads\DFI%20Investment%20Indonesia%20by%20Instrument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d.docs.live.net/e107a744f8b781b1/Documents/Copy%20of%20CGIF_Guaranteed_Bonds_2013_2025_ALL_PERSIS.xlsx" TargetMode="External"/><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260638492708799"/>
          <c:w val="1"/>
          <c:h val="0.73171310808186296"/>
        </c:manualLayout>
      </c:layout>
      <c:barChart>
        <c:barDir val="col"/>
        <c:grouping val="stacked"/>
        <c:varyColors val="0"/>
        <c:ser>
          <c:idx val="0"/>
          <c:order val="0"/>
          <c:tx>
            <c:strRef>
              <c:f>FIX!$B$2</c:f>
              <c:strCache>
                <c:ptCount val="1"/>
                <c:pt idx="0">
                  <c:v>Bank Loans</c:v>
                </c:pt>
              </c:strCache>
            </c:strRef>
          </c:tx>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cap="none" spc="0" baseline="0">
                    <a:ln w="0">
                      <a:noFill/>
                    </a:ln>
                    <a:solidFill>
                      <a:schemeClr val="tx1"/>
                    </a:solidFill>
                    <a:effectLst/>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FIX!$A$3:$A$6</c:f>
              <c:numCache>
                <c:formatCode>General</c:formatCode>
                <c:ptCount val="4"/>
                <c:pt idx="0">
                  <c:v>2021</c:v>
                </c:pt>
                <c:pt idx="1">
                  <c:v>2022</c:v>
                </c:pt>
                <c:pt idx="2">
                  <c:v>2023</c:v>
                </c:pt>
                <c:pt idx="3">
                  <c:v>2024</c:v>
                </c:pt>
              </c:numCache>
            </c:numRef>
          </c:cat>
          <c:val>
            <c:numRef>
              <c:f>FIX!$B$3:$B$6</c:f>
              <c:numCache>
                <c:formatCode>0.0</c:formatCode>
                <c:ptCount val="4"/>
                <c:pt idx="0">
                  <c:v>55.450172489947605</c:v>
                </c:pt>
                <c:pt idx="1">
                  <c:v>66.484883483570073</c:v>
                </c:pt>
                <c:pt idx="2">
                  <c:v>72.269614018617673</c:v>
                </c:pt>
                <c:pt idx="3">
                  <c:v>70.877349525482785</c:v>
                </c:pt>
              </c:numCache>
            </c:numRef>
          </c:val>
          <c:extLst>
            <c:ext xmlns:c16="http://schemas.microsoft.com/office/drawing/2014/chart" uri="{C3380CC4-5D6E-409C-BE32-E72D297353CC}">
              <c16:uniqueId val="{00000000-41EA-4B3B-9614-A5D5C2FD57A3}"/>
            </c:ext>
          </c:extLst>
        </c:ser>
        <c:ser>
          <c:idx val="1"/>
          <c:order val="1"/>
          <c:tx>
            <c:strRef>
              <c:f>FIX!$C$2</c:f>
              <c:strCache>
                <c:ptCount val="1"/>
                <c:pt idx="0">
                  <c:v>Corporate Bonds Financing</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cap="none" spc="0" baseline="0">
                    <a:ln w="0">
                      <a:noFill/>
                    </a:ln>
                    <a:solidFill>
                      <a:schemeClr val="tx1"/>
                    </a:solidFill>
                    <a:effectLst/>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FIX!$A$3:$A$6</c:f>
              <c:numCache>
                <c:formatCode>General</c:formatCode>
                <c:ptCount val="4"/>
                <c:pt idx="0">
                  <c:v>2021</c:v>
                </c:pt>
                <c:pt idx="1">
                  <c:v>2022</c:v>
                </c:pt>
                <c:pt idx="2">
                  <c:v>2023</c:v>
                </c:pt>
                <c:pt idx="3">
                  <c:v>2024</c:v>
                </c:pt>
              </c:numCache>
            </c:numRef>
          </c:cat>
          <c:val>
            <c:numRef>
              <c:f>FIX!$C$3:$C$6</c:f>
              <c:numCache>
                <c:formatCode>0.0</c:formatCode>
                <c:ptCount val="4"/>
                <c:pt idx="0">
                  <c:v>34.285411915710604</c:v>
                </c:pt>
                <c:pt idx="1">
                  <c:v>27.767078656364486</c:v>
                </c:pt>
                <c:pt idx="2">
                  <c:v>20.402855970664522</c:v>
                </c:pt>
                <c:pt idx="3">
                  <c:v>26.511212736808449</c:v>
                </c:pt>
              </c:numCache>
            </c:numRef>
          </c:val>
          <c:extLst>
            <c:ext xmlns:c16="http://schemas.microsoft.com/office/drawing/2014/chart" uri="{C3380CC4-5D6E-409C-BE32-E72D297353CC}">
              <c16:uniqueId val="{00000001-41EA-4B3B-9614-A5D5C2FD57A3}"/>
            </c:ext>
          </c:extLst>
        </c:ser>
        <c:ser>
          <c:idx val="2"/>
          <c:order val="2"/>
          <c:tx>
            <c:strRef>
              <c:f>FIX!$D$2</c:f>
              <c:strCache>
                <c:ptCount val="1"/>
                <c:pt idx="0">
                  <c:v>Equity Financing</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cap="none" spc="0" baseline="0">
                    <a:ln w="0">
                      <a:noFill/>
                    </a:ln>
                    <a:solidFill>
                      <a:schemeClr val="tx1"/>
                    </a:solidFill>
                    <a:effectLst/>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FIX!$A$3:$A$6</c:f>
              <c:numCache>
                <c:formatCode>General</c:formatCode>
                <c:ptCount val="4"/>
                <c:pt idx="0">
                  <c:v>2021</c:v>
                </c:pt>
                <c:pt idx="1">
                  <c:v>2022</c:v>
                </c:pt>
                <c:pt idx="2">
                  <c:v>2023</c:v>
                </c:pt>
                <c:pt idx="3">
                  <c:v>2024</c:v>
                </c:pt>
              </c:numCache>
            </c:numRef>
          </c:cat>
          <c:val>
            <c:numRef>
              <c:f>FIX!$D$3:$D$6</c:f>
              <c:numCache>
                <c:formatCode>0.0</c:formatCode>
                <c:ptCount val="4"/>
                <c:pt idx="0">
                  <c:v>10.264415594341786</c:v>
                </c:pt>
                <c:pt idx="1">
                  <c:v>5.7480378600654563</c:v>
                </c:pt>
                <c:pt idx="2">
                  <c:v>7.3275300107178003</c:v>
                </c:pt>
                <c:pt idx="3">
                  <c:v>2.6114377377087812</c:v>
                </c:pt>
              </c:numCache>
            </c:numRef>
          </c:val>
          <c:extLst>
            <c:ext xmlns:c16="http://schemas.microsoft.com/office/drawing/2014/chart" uri="{C3380CC4-5D6E-409C-BE32-E72D297353CC}">
              <c16:uniqueId val="{00000002-41EA-4B3B-9614-A5D5C2FD57A3}"/>
            </c:ext>
          </c:extLst>
        </c:ser>
        <c:dLbls>
          <c:showLegendKey val="0"/>
          <c:showVal val="0"/>
          <c:showCatName val="0"/>
          <c:showSerName val="0"/>
          <c:showPercent val="0"/>
          <c:showBubbleSize val="0"/>
        </c:dLbls>
        <c:gapWidth val="100"/>
        <c:overlap val="100"/>
        <c:axId val="1282592863"/>
        <c:axId val="1282601023"/>
      </c:barChart>
      <c:catAx>
        <c:axId val="1282592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cap="none" spc="0" baseline="0">
                <a:ln w="0">
                  <a:noFill/>
                </a:ln>
                <a:solidFill>
                  <a:schemeClr val="tx1"/>
                </a:solidFill>
                <a:effectLst/>
                <a:latin typeface="Aptos" panose="020B0004020202020204" pitchFamily="34" charset="0"/>
                <a:ea typeface="+mn-ea"/>
                <a:cs typeface="+mn-cs"/>
              </a:defRPr>
            </a:pPr>
            <a:endParaRPr lang="en-US"/>
          </a:p>
        </c:txPr>
        <c:crossAx val="1282601023"/>
        <c:crosses val="autoZero"/>
        <c:auto val="1"/>
        <c:lblAlgn val="ctr"/>
        <c:lblOffset val="100"/>
        <c:noMultiLvlLbl val="0"/>
      </c:catAx>
      <c:valAx>
        <c:axId val="1282601023"/>
        <c:scaling>
          <c:orientation val="minMax"/>
          <c:max val="100"/>
        </c:scaling>
        <c:delete val="1"/>
        <c:axPos val="l"/>
        <c:numFmt formatCode="General" sourceLinked="0"/>
        <c:majorTickMark val="none"/>
        <c:minorTickMark val="none"/>
        <c:tickLblPos val="nextTo"/>
        <c:crossAx val="1282592863"/>
        <c:crosses val="autoZero"/>
        <c:crossBetween val="between"/>
      </c:valAx>
      <c:spPr>
        <a:noFill/>
        <a:ln>
          <a:noFill/>
        </a:ln>
        <a:effectLst/>
      </c:spPr>
    </c:plotArea>
    <c:legend>
      <c:legendPos val="t"/>
      <c:legendEntry>
        <c:idx val="2"/>
        <c:txPr>
          <a:bodyPr rot="0" spcFirstLastPara="1" vertOverflow="ellipsis" vert="horz" wrap="square" anchor="ctr" anchorCtr="1"/>
          <a:lstStyle/>
          <a:p>
            <a:pPr>
              <a:defRPr sz="1800" b="0" i="0" u="none" strike="noStrike" kern="1200" cap="none" spc="0" baseline="0">
                <a:ln w="0">
                  <a:noFill/>
                </a:ln>
                <a:solidFill>
                  <a:schemeClr val="tx1"/>
                </a:solidFill>
                <a:effectLst/>
                <a:latin typeface="Aptos" panose="020B0004020202020204" pitchFamily="34" charset="0"/>
                <a:ea typeface="+mn-ea"/>
                <a:cs typeface="+mn-cs"/>
              </a:defRPr>
            </a:pPr>
            <a:endParaRPr lang="en-US"/>
          </a:p>
        </c:txPr>
      </c:legendEntry>
      <c:layout>
        <c:manualLayout>
          <c:xMode val="edge"/>
          <c:yMode val="edge"/>
          <c:x val="5.6859279746900228E-2"/>
          <c:y val="3.3467016937209289E-3"/>
          <c:w val="0.8999998784784039"/>
          <c:h val="9.2871762560210985E-2"/>
        </c:manualLayout>
      </c:layout>
      <c:overlay val="0"/>
      <c:spPr>
        <a:noFill/>
        <a:ln>
          <a:noFill/>
        </a:ln>
        <a:effectLst/>
      </c:spPr>
      <c:txPr>
        <a:bodyPr rot="0" spcFirstLastPara="1" vertOverflow="ellipsis" vert="horz" wrap="square" anchor="ctr" anchorCtr="1"/>
        <a:lstStyle/>
        <a:p>
          <a:pPr>
            <a:defRPr sz="1800" b="0" i="0" u="none" strike="noStrike" kern="1200" cap="none" spc="0" baseline="0">
              <a:ln w="0">
                <a:noFill/>
              </a:ln>
              <a:solidFill>
                <a:schemeClr val="tx1"/>
              </a:solidFill>
              <a:effectLst/>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6350" cap="flat" cmpd="sng" algn="ctr">
      <a:noFill/>
      <a:round/>
    </a:ln>
    <a:effectLst/>
  </c:spPr>
  <c:txPr>
    <a:bodyPr/>
    <a:lstStyle/>
    <a:p>
      <a:pPr>
        <a:defRPr sz="1800" b="0" cap="none" spc="0">
          <a:ln w="0">
            <a:noFill/>
          </a:ln>
          <a:solidFill>
            <a:schemeClr val="tx1"/>
          </a:solidFill>
          <a:effectLst/>
          <a:latin typeface="Aptos" panose="020B00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44705747606601"/>
          <c:y val="0.23833501914723312"/>
          <c:w val="0.62598655895999389"/>
          <c:h val="0.60056193220461151"/>
        </c:manualLayout>
      </c:layout>
      <c:scatterChart>
        <c:scatterStyle val="lineMarker"/>
        <c:varyColors val="0"/>
        <c:ser>
          <c:idx val="0"/>
          <c:order val="0"/>
          <c:tx>
            <c:strRef>
              <c:f>Data!$G$13</c:f>
              <c:strCache>
                <c:ptCount val="1"/>
                <c:pt idx="0">
                  <c:v>Market capitalization of listed domestic companies (current US$)</c:v>
                </c:pt>
              </c:strCache>
            </c:strRef>
          </c:tx>
          <c:spPr>
            <a:ln w="50800" cap="rnd">
              <a:solidFill>
                <a:srgbClr val="00B0F0"/>
              </a:solidFill>
              <a:round/>
            </a:ln>
            <a:effectLst/>
          </c:spPr>
          <c:marker>
            <c:symbol val="none"/>
          </c:marker>
          <c:xVal>
            <c:numRef>
              <c:f>Data!$F$14:$F$39</c:f>
              <c:numCache>
                <c:formatCode>General</c:formatCode>
                <c:ptCount val="26"/>
                <c:pt idx="0">
                  <c:v>2023</c:v>
                </c:pt>
                <c:pt idx="1">
                  <c:v>2022</c:v>
                </c:pt>
                <c:pt idx="2">
                  <c:v>2021</c:v>
                </c:pt>
                <c:pt idx="3">
                  <c:v>2020</c:v>
                </c:pt>
                <c:pt idx="4">
                  <c:v>2019</c:v>
                </c:pt>
                <c:pt idx="5">
                  <c:v>2018</c:v>
                </c:pt>
                <c:pt idx="6">
                  <c:v>2017</c:v>
                </c:pt>
                <c:pt idx="7">
                  <c:v>2016</c:v>
                </c:pt>
                <c:pt idx="8">
                  <c:v>2015</c:v>
                </c:pt>
                <c:pt idx="9">
                  <c:v>2014</c:v>
                </c:pt>
                <c:pt idx="10">
                  <c:v>2013</c:v>
                </c:pt>
                <c:pt idx="11">
                  <c:v>2012</c:v>
                </c:pt>
                <c:pt idx="12">
                  <c:v>2011</c:v>
                </c:pt>
                <c:pt idx="13">
                  <c:v>2010</c:v>
                </c:pt>
                <c:pt idx="14">
                  <c:v>2009</c:v>
                </c:pt>
                <c:pt idx="15">
                  <c:v>2008</c:v>
                </c:pt>
                <c:pt idx="16">
                  <c:v>2007</c:v>
                </c:pt>
                <c:pt idx="17">
                  <c:v>2006</c:v>
                </c:pt>
                <c:pt idx="18">
                  <c:v>2005</c:v>
                </c:pt>
                <c:pt idx="19">
                  <c:v>2004</c:v>
                </c:pt>
                <c:pt idx="20">
                  <c:v>2003</c:v>
                </c:pt>
                <c:pt idx="21">
                  <c:v>2002</c:v>
                </c:pt>
                <c:pt idx="22">
                  <c:v>2001</c:v>
                </c:pt>
                <c:pt idx="23">
                  <c:v>2000</c:v>
                </c:pt>
                <c:pt idx="24">
                  <c:v>1999</c:v>
                </c:pt>
                <c:pt idx="25">
                  <c:v>1998</c:v>
                </c:pt>
              </c:numCache>
            </c:numRef>
          </c:xVal>
          <c:yVal>
            <c:numRef>
              <c:f>Data!$G$14:$G$39</c:f>
              <c:numCache>
                <c:formatCode>General</c:formatCode>
                <c:ptCount val="26"/>
                <c:pt idx="0">
                  <c:v>758301.75</c:v>
                </c:pt>
                <c:pt idx="1">
                  <c:v>610288.39</c:v>
                </c:pt>
                <c:pt idx="2">
                  <c:v>578631.4</c:v>
                </c:pt>
                <c:pt idx="3">
                  <c:v>496086.05</c:v>
                </c:pt>
                <c:pt idx="4">
                  <c:v>523321.86</c:v>
                </c:pt>
                <c:pt idx="5">
                  <c:v>486765.92</c:v>
                </c:pt>
                <c:pt idx="6">
                  <c:v>520686.68</c:v>
                </c:pt>
                <c:pt idx="7">
                  <c:v>425767.76993598999</c:v>
                </c:pt>
                <c:pt idx="8">
                  <c:v>353270.96</c:v>
                </c:pt>
                <c:pt idx="9">
                  <c:v>422127.05</c:v>
                </c:pt>
                <c:pt idx="10">
                  <c:v>346673.81</c:v>
                </c:pt>
                <c:pt idx="11">
                  <c:v>428222.56</c:v>
                </c:pt>
                <c:pt idx="12">
                  <c:v>390106.89</c:v>
                </c:pt>
                <c:pt idx="13">
                  <c:v>360388.1</c:v>
                </c:pt>
                <c:pt idx="14">
                  <c:v>214941.47</c:v>
                </c:pt>
                <c:pt idx="15">
                  <c:v>98760.6</c:v>
                </c:pt>
                <c:pt idx="16">
                  <c:v>211692.97</c:v>
                </c:pt>
                <c:pt idx="17">
                  <c:v>138886.35999999999</c:v>
                </c:pt>
                <c:pt idx="18">
                  <c:v>81428.12</c:v>
                </c:pt>
                <c:pt idx="19">
                  <c:v>73250.64</c:v>
                </c:pt>
                <c:pt idx="20">
                  <c:v>54659.06</c:v>
                </c:pt>
                <c:pt idx="21">
                  <c:v>30066.959999999999</c:v>
                </c:pt>
                <c:pt idx="22">
                  <c:v>22997.86</c:v>
                </c:pt>
                <c:pt idx="23">
                  <c:v>26812.5</c:v>
                </c:pt>
                <c:pt idx="24">
                  <c:v>64044.67</c:v>
                </c:pt>
                <c:pt idx="25">
                  <c:v>22077.86</c:v>
                </c:pt>
              </c:numCache>
            </c:numRef>
          </c:yVal>
          <c:smooth val="1"/>
          <c:extLst>
            <c:ext xmlns:c16="http://schemas.microsoft.com/office/drawing/2014/chart" uri="{C3380CC4-5D6E-409C-BE32-E72D297353CC}">
              <c16:uniqueId val="{00000000-F204-4DE1-BE5D-46A79750892D}"/>
            </c:ext>
          </c:extLst>
        </c:ser>
        <c:dLbls>
          <c:showLegendKey val="0"/>
          <c:showVal val="0"/>
          <c:showCatName val="0"/>
          <c:showSerName val="0"/>
          <c:showPercent val="0"/>
          <c:showBubbleSize val="0"/>
        </c:dLbls>
        <c:axId val="6224255"/>
        <c:axId val="6210335"/>
      </c:scatterChart>
      <c:scatterChart>
        <c:scatterStyle val="smoothMarker"/>
        <c:varyColors val="0"/>
        <c:ser>
          <c:idx val="1"/>
          <c:order val="1"/>
          <c:tx>
            <c:strRef>
              <c:f>Data!$H$13</c:f>
              <c:strCache>
                <c:ptCount val="1"/>
                <c:pt idx="0">
                  <c:v>Listed domestic companies, total</c:v>
                </c:pt>
              </c:strCache>
            </c:strRef>
          </c:tx>
          <c:spPr>
            <a:ln w="50800" cap="rnd">
              <a:solidFill>
                <a:srgbClr val="FFC000"/>
              </a:solidFill>
              <a:round/>
            </a:ln>
            <a:effectLst/>
          </c:spPr>
          <c:marker>
            <c:symbol val="none"/>
          </c:marker>
          <c:xVal>
            <c:numRef>
              <c:f>Data!$F$14:$F$39</c:f>
              <c:numCache>
                <c:formatCode>General</c:formatCode>
                <c:ptCount val="26"/>
                <c:pt idx="0">
                  <c:v>2023</c:v>
                </c:pt>
                <c:pt idx="1">
                  <c:v>2022</c:v>
                </c:pt>
                <c:pt idx="2">
                  <c:v>2021</c:v>
                </c:pt>
                <c:pt idx="3">
                  <c:v>2020</c:v>
                </c:pt>
                <c:pt idx="4">
                  <c:v>2019</c:v>
                </c:pt>
                <c:pt idx="5">
                  <c:v>2018</c:v>
                </c:pt>
                <c:pt idx="6">
                  <c:v>2017</c:v>
                </c:pt>
                <c:pt idx="7">
                  <c:v>2016</c:v>
                </c:pt>
                <c:pt idx="8">
                  <c:v>2015</c:v>
                </c:pt>
                <c:pt idx="9">
                  <c:v>2014</c:v>
                </c:pt>
                <c:pt idx="10">
                  <c:v>2013</c:v>
                </c:pt>
                <c:pt idx="11">
                  <c:v>2012</c:v>
                </c:pt>
                <c:pt idx="12">
                  <c:v>2011</c:v>
                </c:pt>
                <c:pt idx="13">
                  <c:v>2010</c:v>
                </c:pt>
                <c:pt idx="14">
                  <c:v>2009</c:v>
                </c:pt>
                <c:pt idx="15">
                  <c:v>2008</c:v>
                </c:pt>
                <c:pt idx="16">
                  <c:v>2007</c:v>
                </c:pt>
                <c:pt idx="17">
                  <c:v>2006</c:v>
                </c:pt>
                <c:pt idx="18">
                  <c:v>2005</c:v>
                </c:pt>
                <c:pt idx="19">
                  <c:v>2004</c:v>
                </c:pt>
                <c:pt idx="20">
                  <c:v>2003</c:v>
                </c:pt>
                <c:pt idx="21">
                  <c:v>2002</c:v>
                </c:pt>
                <c:pt idx="22">
                  <c:v>2001</c:v>
                </c:pt>
                <c:pt idx="23">
                  <c:v>2000</c:v>
                </c:pt>
                <c:pt idx="24">
                  <c:v>1999</c:v>
                </c:pt>
                <c:pt idx="25">
                  <c:v>1998</c:v>
                </c:pt>
              </c:numCache>
            </c:numRef>
          </c:xVal>
          <c:yVal>
            <c:numRef>
              <c:f>Data!$H$14:$H$39</c:f>
              <c:numCache>
                <c:formatCode>General</c:formatCode>
                <c:ptCount val="26"/>
                <c:pt idx="0">
                  <c:v>903</c:v>
                </c:pt>
                <c:pt idx="1">
                  <c:v>825</c:v>
                </c:pt>
                <c:pt idx="2">
                  <c:v>766</c:v>
                </c:pt>
                <c:pt idx="3">
                  <c:v>713</c:v>
                </c:pt>
                <c:pt idx="4">
                  <c:v>668</c:v>
                </c:pt>
                <c:pt idx="5">
                  <c:v>619</c:v>
                </c:pt>
                <c:pt idx="6">
                  <c:v>566</c:v>
                </c:pt>
                <c:pt idx="7">
                  <c:v>537</c:v>
                </c:pt>
                <c:pt idx="8">
                  <c:v>521</c:v>
                </c:pt>
                <c:pt idx="9">
                  <c:v>506</c:v>
                </c:pt>
                <c:pt idx="10">
                  <c:v>483</c:v>
                </c:pt>
                <c:pt idx="11">
                  <c:v>459</c:v>
                </c:pt>
                <c:pt idx="12">
                  <c:v>440</c:v>
                </c:pt>
                <c:pt idx="13">
                  <c:v>420</c:v>
                </c:pt>
                <c:pt idx="14">
                  <c:v>398</c:v>
                </c:pt>
                <c:pt idx="15">
                  <c:v>396</c:v>
                </c:pt>
                <c:pt idx="16">
                  <c:v>383</c:v>
                </c:pt>
                <c:pt idx="17">
                  <c:v>344</c:v>
                </c:pt>
                <c:pt idx="18">
                  <c:v>336</c:v>
                </c:pt>
                <c:pt idx="19">
                  <c:v>331</c:v>
                </c:pt>
                <c:pt idx="20">
                  <c:v>333</c:v>
                </c:pt>
                <c:pt idx="21">
                  <c:v>330</c:v>
                </c:pt>
                <c:pt idx="22">
                  <c:v>315</c:v>
                </c:pt>
                <c:pt idx="23">
                  <c:v>286</c:v>
                </c:pt>
                <c:pt idx="24">
                  <c:v>276</c:v>
                </c:pt>
                <c:pt idx="25">
                  <c:v>287</c:v>
                </c:pt>
              </c:numCache>
            </c:numRef>
          </c:yVal>
          <c:smooth val="1"/>
          <c:extLst>
            <c:ext xmlns:c16="http://schemas.microsoft.com/office/drawing/2014/chart" uri="{C3380CC4-5D6E-409C-BE32-E72D297353CC}">
              <c16:uniqueId val="{00000001-F204-4DE1-BE5D-46A79750892D}"/>
            </c:ext>
          </c:extLst>
        </c:ser>
        <c:dLbls>
          <c:showLegendKey val="0"/>
          <c:showVal val="0"/>
          <c:showCatName val="0"/>
          <c:showSerName val="0"/>
          <c:showPercent val="0"/>
          <c:showBubbleSize val="0"/>
        </c:dLbls>
        <c:axId val="394146495"/>
        <c:axId val="6718383"/>
      </c:scatterChart>
      <c:valAx>
        <c:axId val="6224255"/>
        <c:scaling>
          <c:orientation val="minMax"/>
          <c:min val="1995"/>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6210335"/>
        <c:crosses val="autoZero"/>
        <c:crossBetween val="midCat"/>
      </c:valAx>
      <c:valAx>
        <c:axId val="6210335"/>
        <c:scaling>
          <c:orientation val="minMax"/>
        </c:scaling>
        <c:delete val="0"/>
        <c:axPos val="l"/>
        <c:majorGridlines>
          <c:spPr>
            <a:ln w="12700" cap="flat" cmpd="sng" algn="ctr">
              <a:solidFill>
                <a:schemeClr val="bg1">
                  <a:lumMod val="95000"/>
                </a:schemeClr>
              </a:solidFill>
              <a:round/>
            </a:ln>
            <a:effectLst/>
          </c:spPr>
        </c:majorGridlines>
        <c:title>
          <c:tx>
            <c:rich>
              <a:bodyPr rot="-5400000" spcFirstLastPara="1" vertOverflow="ellipsis" vert="horz" wrap="square" anchor="ctr" anchorCtr="1"/>
              <a:lstStyle/>
              <a:p>
                <a:pPr>
                  <a:defRPr sz="1800" b="0" i="0" u="none" strike="noStrike" kern="1200" cap="all" baseline="0">
                    <a:solidFill>
                      <a:sysClr val="windowText" lastClr="000000"/>
                    </a:solidFill>
                    <a:latin typeface="Aptos" panose="020B0004020202020204" pitchFamily="34" charset="0"/>
                    <a:ea typeface="+mn-ea"/>
                    <a:cs typeface="+mn-cs"/>
                  </a:defRPr>
                </a:pPr>
                <a:r>
                  <a:rPr lang="en-ID"/>
                  <a:t>Market capitalisation (USDmil)</a:t>
                </a:r>
              </a:p>
            </c:rich>
          </c:tx>
          <c:layout>
            <c:manualLayout>
              <c:xMode val="edge"/>
              <c:yMode val="edge"/>
              <c:x val="1.7950574601013341E-3"/>
              <c:y val="0.19223334602987582"/>
            </c:manualLayout>
          </c:layout>
          <c:overlay val="0"/>
          <c:spPr>
            <a:noFill/>
            <a:ln>
              <a:noFill/>
            </a:ln>
            <a:effectLst/>
          </c:spPr>
          <c:txPr>
            <a:bodyPr rot="-5400000" spcFirstLastPara="1" vertOverflow="ellipsis" vert="horz" wrap="square" anchor="ctr" anchorCtr="1"/>
            <a:lstStyle/>
            <a:p>
              <a:pPr>
                <a:defRPr sz="1800" b="0" i="0" u="none" strike="noStrike" kern="1200" cap="all" baseline="0">
                  <a:solidFill>
                    <a:sysClr val="windowText" lastClr="000000"/>
                  </a:solidFill>
                  <a:latin typeface="Aptos" panose="020B00040202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6224255"/>
        <c:crosses val="autoZero"/>
        <c:crossBetween val="midCat"/>
        <c:majorUnit val="200000"/>
      </c:valAx>
      <c:valAx>
        <c:axId val="6718383"/>
        <c:scaling>
          <c:orientation val="minMax"/>
        </c:scaling>
        <c:delete val="0"/>
        <c:axPos val="r"/>
        <c:title>
          <c:tx>
            <c:rich>
              <a:bodyPr rot="-5400000" spcFirstLastPara="1" vertOverflow="ellipsis" vert="horz" wrap="square" anchor="ctr" anchorCtr="1"/>
              <a:lstStyle/>
              <a:p>
                <a:pPr>
                  <a:defRPr sz="1800" b="0" i="0" u="none" strike="noStrike" kern="1200" cap="all" baseline="0">
                    <a:solidFill>
                      <a:sysClr val="windowText" lastClr="000000"/>
                    </a:solidFill>
                    <a:latin typeface="Aptos" panose="020B0004020202020204" pitchFamily="34" charset="0"/>
                    <a:ea typeface="+mn-ea"/>
                    <a:cs typeface="+mn-cs"/>
                  </a:defRPr>
                </a:pPr>
                <a:r>
                  <a:rPr lang="en-ID"/>
                  <a:t>Listed domestic companies</a:t>
                </a:r>
              </a:p>
            </c:rich>
          </c:tx>
          <c:layout>
            <c:manualLayout>
              <c:xMode val="edge"/>
              <c:yMode val="edge"/>
              <c:x val="0.92636442569106747"/>
              <c:y val="0.18894036937863604"/>
            </c:manualLayout>
          </c:layout>
          <c:overlay val="0"/>
          <c:spPr>
            <a:noFill/>
            <a:ln>
              <a:noFill/>
            </a:ln>
            <a:effectLst/>
          </c:spPr>
          <c:txPr>
            <a:bodyPr rot="-5400000" spcFirstLastPara="1" vertOverflow="ellipsis" vert="horz" wrap="square" anchor="ctr" anchorCtr="1"/>
            <a:lstStyle/>
            <a:p>
              <a:pPr>
                <a:defRPr sz="1800" b="0" i="0" u="none" strike="noStrike" kern="1200" cap="all" baseline="0">
                  <a:solidFill>
                    <a:sysClr val="windowText" lastClr="000000"/>
                  </a:solidFill>
                  <a:latin typeface="Aptos" panose="020B00040202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394146495"/>
        <c:crosses val="max"/>
        <c:crossBetween val="midCat"/>
      </c:valAx>
      <c:valAx>
        <c:axId val="394146495"/>
        <c:scaling>
          <c:orientation val="minMax"/>
        </c:scaling>
        <c:delete val="1"/>
        <c:axPos val="b"/>
        <c:numFmt formatCode="General" sourceLinked="1"/>
        <c:majorTickMark val="none"/>
        <c:minorTickMark val="none"/>
        <c:tickLblPos val="nextTo"/>
        <c:crossAx val="6718383"/>
        <c:crosses val="autoZero"/>
        <c:crossBetween val="midCat"/>
      </c:valAx>
      <c:spPr>
        <a:noFill/>
        <a:ln>
          <a:noFill/>
        </a:ln>
        <a:effectLst/>
      </c:spPr>
    </c:plotArea>
    <c:legend>
      <c:legendPos val="t"/>
      <c:layout>
        <c:manualLayout>
          <c:xMode val="edge"/>
          <c:yMode val="edge"/>
          <c:x val="7.6799722892086468E-3"/>
          <c:y val="0"/>
          <c:w val="0.98410451341691174"/>
          <c:h val="0.19335969961829994"/>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800">
          <a:solidFill>
            <a:sysClr val="windowText" lastClr="000000"/>
          </a:solidFill>
          <a:latin typeface="Aptos" panose="020B00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81263511857575"/>
          <c:y val="4.21903402184916E-2"/>
          <c:w val="0.87410583849162826"/>
          <c:h val="0.69777626198674236"/>
        </c:manualLayout>
      </c:layout>
      <c:barChart>
        <c:barDir val="col"/>
        <c:grouping val="clustered"/>
        <c:varyColors val="0"/>
        <c:ser>
          <c:idx val="0"/>
          <c:order val="0"/>
          <c:tx>
            <c:strRef>
              <c:f>Sheet1!$F$3</c:f>
              <c:strCache>
                <c:ptCount val="1"/>
                <c:pt idx="0">
                  <c:v>Free Float</c:v>
                </c:pt>
              </c:strCache>
            </c:strRef>
          </c:tx>
          <c:spPr>
            <a:solidFill>
              <a:srgbClr val="00B0F0"/>
            </a:solidFill>
            <a:ln>
              <a:noFill/>
            </a:ln>
            <a:effectLst/>
          </c:spPr>
          <c:invertIfNegative val="0"/>
          <c:dLbls>
            <c:spPr>
              <a:solidFill>
                <a:schemeClr val="bg1"/>
              </a:solid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Sheet1!$E$4:$E$7</c:f>
              <c:strCache>
                <c:ptCount val="4"/>
                <c:pt idx="0">
                  <c:v>Indonesia</c:v>
                </c:pt>
                <c:pt idx="1">
                  <c:v>Malaysia</c:v>
                </c:pt>
                <c:pt idx="2">
                  <c:v>Singapore</c:v>
                </c:pt>
                <c:pt idx="3">
                  <c:v>Thailand</c:v>
                </c:pt>
              </c:strCache>
            </c:strRef>
          </c:cat>
          <c:val>
            <c:numRef>
              <c:f>Sheet1!$F$4:$F$7</c:f>
              <c:numCache>
                <c:formatCode>0%</c:formatCode>
                <c:ptCount val="4"/>
                <c:pt idx="0">
                  <c:v>0.28197652629999997</c:v>
                </c:pt>
                <c:pt idx="1">
                  <c:v>0.38846974499999998</c:v>
                </c:pt>
                <c:pt idx="2">
                  <c:v>0.4234887095</c:v>
                </c:pt>
                <c:pt idx="3">
                  <c:v>0.46385911369999999</c:v>
                </c:pt>
              </c:numCache>
            </c:numRef>
          </c:val>
          <c:extLst>
            <c:ext xmlns:c16="http://schemas.microsoft.com/office/drawing/2014/chart" uri="{C3380CC4-5D6E-409C-BE32-E72D297353CC}">
              <c16:uniqueId val="{00000000-24AB-4526-9CA2-F0794CE00ACB}"/>
            </c:ext>
          </c:extLst>
        </c:ser>
        <c:ser>
          <c:idx val="1"/>
          <c:order val="1"/>
          <c:tx>
            <c:strRef>
              <c:f>Sheet1!$G$3</c:f>
              <c:strCache>
                <c:ptCount val="1"/>
                <c:pt idx="0">
                  <c:v>Requirement</c:v>
                </c:pt>
              </c:strCache>
            </c:strRef>
          </c:tx>
          <c:spPr>
            <a:solidFill>
              <a:srgbClr val="FFC000"/>
            </a:solidFill>
            <a:ln>
              <a:noFill/>
            </a:ln>
            <a:effectLst/>
          </c:spPr>
          <c:invertIfNegative val="0"/>
          <c:dLbls>
            <c:dLbl>
              <c:idx val="0"/>
              <c:layout>
                <c:manualLayout>
                  <c:x val="1.2354605385878317E-2"/>
                  <c:y val="2.0155703520156013E-2"/>
                </c:manualLayout>
              </c:layout>
              <c:tx>
                <c:rich>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fld id="{B8A95E85-6FC4-4CDD-B1E8-7DF44C90D737}" type="VALUE">
                      <a:rPr lang="en-US"/>
                      <a:pPr>
                        <a:defRPr/>
                      </a:pPr>
                      <a:t>[VALUE]</a:t>
                    </a:fld>
                    <a:endParaRPr lang="en-ZA"/>
                  </a:p>
                </c:rich>
              </c:tx>
              <c:numFmt formatCode="0.0%" sourceLinked="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4AB-4526-9CA2-F0794CE00ACB}"/>
                </c:ext>
              </c:extLst>
            </c:dLbl>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Sheet1!$E$4:$E$7</c:f>
              <c:strCache>
                <c:ptCount val="4"/>
                <c:pt idx="0">
                  <c:v>Indonesia</c:v>
                </c:pt>
                <c:pt idx="1">
                  <c:v>Malaysia</c:v>
                </c:pt>
                <c:pt idx="2">
                  <c:v>Singapore</c:v>
                </c:pt>
                <c:pt idx="3">
                  <c:v>Thailand</c:v>
                </c:pt>
              </c:strCache>
            </c:strRef>
          </c:cat>
          <c:val>
            <c:numRef>
              <c:f>Sheet1!$G$4:$G$7</c:f>
              <c:numCache>
                <c:formatCode>0%</c:formatCode>
                <c:ptCount val="4"/>
                <c:pt idx="0" formatCode="0.00%">
                  <c:v>7.4999999999999997E-2</c:v>
                </c:pt>
                <c:pt idx="1">
                  <c:v>0.25</c:v>
                </c:pt>
                <c:pt idx="2">
                  <c:v>0.1</c:v>
                </c:pt>
                <c:pt idx="3">
                  <c:v>0.15</c:v>
                </c:pt>
              </c:numCache>
            </c:numRef>
          </c:val>
          <c:extLst>
            <c:ext xmlns:c16="http://schemas.microsoft.com/office/drawing/2014/chart" uri="{C3380CC4-5D6E-409C-BE32-E72D297353CC}">
              <c16:uniqueId val="{00000002-24AB-4526-9CA2-F0794CE00ACB}"/>
            </c:ext>
          </c:extLst>
        </c:ser>
        <c:dLbls>
          <c:showLegendKey val="0"/>
          <c:showVal val="0"/>
          <c:showCatName val="0"/>
          <c:showSerName val="0"/>
          <c:showPercent val="0"/>
          <c:showBubbleSize val="0"/>
        </c:dLbls>
        <c:gapWidth val="150"/>
        <c:axId val="1200573055"/>
        <c:axId val="1200573535"/>
      </c:barChart>
      <c:catAx>
        <c:axId val="1200573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crossAx val="1200573535"/>
        <c:crosses val="autoZero"/>
        <c:auto val="1"/>
        <c:lblAlgn val="ctr"/>
        <c:lblOffset val="100"/>
        <c:noMultiLvlLbl val="0"/>
      </c:catAx>
      <c:valAx>
        <c:axId val="1200573535"/>
        <c:scaling>
          <c:orientation val="minMax"/>
          <c:max val="0.60000000000000009"/>
        </c:scaling>
        <c:delete val="0"/>
        <c:axPos val="l"/>
        <c:majorGridlines>
          <c:spPr>
            <a:ln w="12700"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crossAx val="1200573055"/>
        <c:crosses val="autoZero"/>
        <c:crossBetween val="between"/>
        <c:majorUnit val="0.2"/>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solidFill>
            <a:sysClr val="windowText" lastClr="000000"/>
          </a:solidFill>
          <a:latin typeface="Aptos" panose="020B00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[Free Float Group - 31 Mar.xlsx]Sheet2!PivotTable1</c:name>
    <c:fmtId val="-1"/>
  </c:pivotSource>
  <c:chart>
    <c:autoTitleDeleted val="1"/>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eparator>
</c:separator>
          <c:extLst>
            <c:ext xmlns:c15="http://schemas.microsoft.com/office/drawing/2012/chart" uri="{CE6537A1-D6FC-4f65-9D91-7224C49458BB}"/>
          </c:extLst>
        </c:dLbl>
      </c:pivotFmt>
      <c:pivotFmt>
        <c:idx val="1"/>
        <c:spPr>
          <a:solidFill>
            <a:schemeClr val="accent5">
              <a:lumMod val="40000"/>
              <a:lumOff val="60000"/>
            </a:schemeClr>
          </a:solidFill>
          <a:ln w="19050">
            <a:solidFill>
              <a:schemeClr val="lt1"/>
            </a:solidFill>
          </a:ln>
          <a:effectLst/>
        </c:spPr>
      </c:pivotFmt>
      <c:pivotFmt>
        <c:idx val="2"/>
        <c:spPr>
          <a:solidFill>
            <a:schemeClr val="accent5">
              <a:lumMod val="75000"/>
            </a:schemeClr>
          </a:solidFill>
          <a:ln w="19050">
            <a:solidFill>
              <a:schemeClr val="lt1"/>
            </a:solidFill>
          </a:ln>
          <a:effectLst/>
        </c:spPr>
      </c:pivotFmt>
      <c:pivotFmt>
        <c:idx val="3"/>
        <c:spPr>
          <a:solidFill>
            <a:schemeClr val="accent1">
              <a:lumMod val="60000"/>
              <a:lumOff val="40000"/>
            </a:schemeClr>
          </a:solidFill>
          <a:ln w="19050">
            <a:solidFill>
              <a:schemeClr val="lt1"/>
            </a:solidFill>
          </a:ln>
          <a:effectLst/>
        </c:spPr>
      </c:pivotFmt>
      <c:pivotFmt>
        <c:idx val="4"/>
        <c:spPr>
          <a:solidFill>
            <a:srgbClr val="00B0F0"/>
          </a:solidFill>
          <a:ln w="19050">
            <a:solidFill>
              <a:schemeClr val="lt1"/>
            </a:solidFill>
          </a:ln>
          <a:effectLst/>
        </c:spPr>
      </c:pivotFmt>
      <c:pivotFmt>
        <c:idx val="5"/>
        <c:spPr>
          <a:solidFill>
            <a:schemeClr val="accent6"/>
          </a:solidFill>
          <a:ln w="19050">
            <a:solidFill>
              <a:schemeClr val="lt1"/>
            </a:solidFill>
          </a:ln>
          <a:effectLst/>
        </c:spPr>
      </c:pivotFmt>
      <c:pivotFmt>
        <c:idx val="6"/>
        <c:spPr>
          <a:solidFill>
            <a:srgbClr val="FFFF00"/>
          </a:solidFill>
          <a:ln w="19050">
            <a:solidFill>
              <a:schemeClr val="lt1"/>
            </a:solidFill>
          </a:ln>
          <a:effectLst/>
        </c:spPr>
      </c:pivotFmt>
      <c:pivotFmt>
        <c:idx val="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eparator>
</c:separator>
          <c:extLst>
            <c:ext xmlns:c15="http://schemas.microsoft.com/office/drawing/2012/chart" uri="{CE6537A1-D6FC-4f65-9D91-7224C49458BB}"/>
          </c:extLst>
        </c:dLbl>
      </c:pivotFmt>
      <c:pivotFmt>
        <c:idx val="8"/>
        <c:spPr>
          <a:solidFill>
            <a:schemeClr val="accent5">
              <a:lumMod val="40000"/>
              <a:lumOff val="60000"/>
            </a:schemeClr>
          </a:solidFill>
          <a:ln w="19050">
            <a:solidFill>
              <a:schemeClr val="lt1"/>
            </a:solidFill>
          </a:ln>
          <a:effectLst/>
        </c:spPr>
      </c:pivotFmt>
      <c:pivotFmt>
        <c:idx val="9"/>
        <c:spPr>
          <a:solidFill>
            <a:schemeClr val="accent1">
              <a:lumMod val="60000"/>
              <a:lumOff val="40000"/>
            </a:schemeClr>
          </a:solidFill>
          <a:ln w="19050">
            <a:solidFill>
              <a:schemeClr val="lt1"/>
            </a:solidFill>
          </a:ln>
          <a:effectLst/>
        </c:spPr>
      </c:pivotFmt>
      <c:pivotFmt>
        <c:idx val="10"/>
        <c:spPr>
          <a:solidFill>
            <a:schemeClr val="accent5">
              <a:lumMod val="75000"/>
            </a:schemeClr>
          </a:solidFill>
          <a:ln w="19050">
            <a:solidFill>
              <a:schemeClr val="lt1"/>
            </a:solidFill>
          </a:ln>
          <a:effectLst/>
        </c:spPr>
      </c:pivotFmt>
      <c:pivotFmt>
        <c:idx val="11"/>
        <c:spPr>
          <a:solidFill>
            <a:srgbClr val="00B0F0"/>
          </a:solidFill>
          <a:ln w="19050">
            <a:solidFill>
              <a:schemeClr val="lt1"/>
            </a:solidFill>
          </a:ln>
          <a:effectLst/>
        </c:spPr>
      </c:pivotFmt>
      <c:pivotFmt>
        <c:idx val="12"/>
        <c:spPr>
          <a:solidFill>
            <a:schemeClr val="accent6"/>
          </a:solidFill>
          <a:ln w="19050">
            <a:solidFill>
              <a:schemeClr val="lt1"/>
            </a:solidFill>
          </a:ln>
          <a:effectLst/>
        </c:spPr>
      </c:pivotFmt>
      <c:pivotFmt>
        <c:idx val="13"/>
        <c:spPr>
          <a:solidFill>
            <a:srgbClr val="FFFF00"/>
          </a:solidFill>
          <a:ln w="19050">
            <a:solidFill>
              <a:schemeClr val="lt1"/>
            </a:solidFill>
          </a:ln>
          <a:effectLst/>
        </c:spPr>
      </c:pivotFmt>
      <c:pivotFmt>
        <c:idx val="1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eparator>
</c:separator>
          <c:extLst>
            <c:ext xmlns:c15="http://schemas.microsoft.com/office/drawing/2012/chart" uri="{CE6537A1-D6FC-4f65-9D91-7224C49458BB}"/>
          </c:extLst>
        </c:dLbl>
      </c:pivotFmt>
      <c:pivotFmt>
        <c:idx val="15"/>
        <c:spPr>
          <a:solidFill>
            <a:schemeClr val="accent5">
              <a:lumMod val="40000"/>
              <a:lumOff val="60000"/>
            </a:schemeClr>
          </a:solidFill>
          <a:ln w="19050">
            <a:solidFill>
              <a:schemeClr val="lt1"/>
            </a:solidFill>
          </a:ln>
          <a:effectLst/>
        </c:spPr>
      </c:pivotFmt>
      <c:pivotFmt>
        <c:idx val="16"/>
        <c:spPr>
          <a:solidFill>
            <a:schemeClr val="accent1">
              <a:lumMod val="60000"/>
              <a:lumOff val="40000"/>
            </a:schemeClr>
          </a:solidFill>
          <a:ln w="19050">
            <a:solidFill>
              <a:schemeClr val="lt1"/>
            </a:solidFill>
          </a:ln>
          <a:effectLst/>
        </c:spPr>
      </c:pivotFmt>
      <c:pivotFmt>
        <c:idx val="17"/>
        <c:spPr>
          <a:solidFill>
            <a:schemeClr val="accent5">
              <a:lumMod val="75000"/>
            </a:schemeClr>
          </a:solidFill>
          <a:ln w="19050">
            <a:solidFill>
              <a:schemeClr val="lt1"/>
            </a:solidFill>
          </a:ln>
          <a:effectLst/>
        </c:spPr>
      </c:pivotFmt>
      <c:pivotFmt>
        <c:idx val="18"/>
        <c:spPr>
          <a:solidFill>
            <a:srgbClr val="00B0F0"/>
          </a:solidFill>
          <a:ln w="19050">
            <a:solidFill>
              <a:schemeClr val="lt1"/>
            </a:solidFill>
          </a:ln>
          <a:effectLst/>
        </c:spPr>
      </c:pivotFmt>
      <c:pivotFmt>
        <c:idx val="19"/>
        <c:spPr>
          <a:solidFill>
            <a:schemeClr val="accent6"/>
          </a:solidFill>
          <a:ln w="19050">
            <a:solidFill>
              <a:schemeClr val="lt1"/>
            </a:solidFill>
          </a:ln>
          <a:effectLst/>
        </c:spPr>
      </c:pivotFmt>
      <c:pivotFmt>
        <c:idx val="20"/>
        <c:spPr>
          <a:solidFill>
            <a:srgbClr val="FFFF00"/>
          </a:solidFill>
          <a:ln w="19050">
            <a:solidFill>
              <a:schemeClr val="lt1"/>
            </a:solidFill>
          </a:ln>
          <a:effectLst/>
        </c:spPr>
      </c:pivotFmt>
    </c:pivotFmts>
    <c:plotArea>
      <c:layout>
        <c:manualLayout>
          <c:layoutTarget val="inner"/>
          <c:xMode val="edge"/>
          <c:yMode val="edge"/>
          <c:x val="7.9665150551833194E-2"/>
          <c:y val="0"/>
          <c:w val="0.57484093150776538"/>
          <c:h val="0.99175853018372717"/>
        </c:manualLayout>
      </c:layout>
      <c:pieChart>
        <c:varyColors val="1"/>
        <c:ser>
          <c:idx val="0"/>
          <c:order val="0"/>
          <c:tx>
            <c:strRef>
              <c:f>Sheet2!$B$3</c:f>
              <c:strCache>
                <c:ptCount val="1"/>
                <c:pt idx="0">
                  <c:v>Total</c:v>
                </c:pt>
              </c:strCache>
            </c:strRef>
          </c:tx>
          <c:dPt>
            <c:idx val="0"/>
            <c:bubble3D val="0"/>
            <c:spPr>
              <a:solidFill>
                <a:schemeClr val="accent5">
                  <a:lumMod val="40000"/>
                  <a:lumOff val="60000"/>
                </a:schemeClr>
              </a:solidFill>
              <a:ln w="19050">
                <a:solidFill>
                  <a:schemeClr val="lt1"/>
                </a:solidFill>
              </a:ln>
              <a:effectLst/>
            </c:spPr>
            <c:extLst>
              <c:ext xmlns:c16="http://schemas.microsoft.com/office/drawing/2014/chart" uri="{C3380CC4-5D6E-409C-BE32-E72D297353CC}">
                <c16:uniqueId val="{00000001-34B3-41CD-869D-E2BB381FF22D}"/>
              </c:ext>
            </c:extLst>
          </c:dPt>
          <c:dPt>
            <c:idx val="1"/>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3-34B3-41CD-869D-E2BB381FF22D}"/>
              </c:ext>
            </c:extLst>
          </c:dPt>
          <c:dPt>
            <c:idx val="2"/>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5-34B3-41CD-869D-E2BB381FF22D}"/>
              </c:ext>
            </c:extLst>
          </c:dPt>
          <c:dPt>
            <c:idx val="3"/>
            <c:bubble3D val="0"/>
            <c:spPr>
              <a:solidFill>
                <a:srgbClr val="00B0F0"/>
              </a:solidFill>
              <a:ln w="19050">
                <a:solidFill>
                  <a:schemeClr val="lt1"/>
                </a:solidFill>
              </a:ln>
              <a:effectLst/>
            </c:spPr>
            <c:extLst>
              <c:ext xmlns:c16="http://schemas.microsoft.com/office/drawing/2014/chart" uri="{C3380CC4-5D6E-409C-BE32-E72D297353CC}">
                <c16:uniqueId val="{00000007-34B3-41CD-869D-E2BB381FF22D}"/>
              </c:ext>
            </c:extLst>
          </c:dPt>
          <c:dPt>
            <c:idx val="4"/>
            <c:bubble3D val="0"/>
            <c:spPr>
              <a:solidFill>
                <a:schemeClr val="accent6"/>
              </a:solidFill>
              <a:ln w="19050">
                <a:solidFill>
                  <a:schemeClr val="lt1"/>
                </a:solidFill>
              </a:ln>
              <a:effectLst/>
            </c:spPr>
            <c:extLst>
              <c:ext xmlns:c16="http://schemas.microsoft.com/office/drawing/2014/chart" uri="{C3380CC4-5D6E-409C-BE32-E72D297353CC}">
                <c16:uniqueId val="{00000009-34B3-41CD-869D-E2BB381FF22D}"/>
              </c:ext>
            </c:extLst>
          </c:dPt>
          <c:dPt>
            <c:idx val="5"/>
            <c:bubble3D val="0"/>
            <c:spPr>
              <a:solidFill>
                <a:srgbClr val="FFFF00"/>
              </a:solidFill>
              <a:ln w="19050">
                <a:solidFill>
                  <a:schemeClr val="lt1"/>
                </a:solidFill>
              </a:ln>
              <a:effectLst/>
            </c:spPr>
            <c:extLst>
              <c:ext xmlns:c16="http://schemas.microsoft.com/office/drawing/2014/chart" uri="{C3380CC4-5D6E-409C-BE32-E72D297353CC}">
                <c16:uniqueId val="{0000000B-34B3-41CD-869D-E2BB381FF22D}"/>
              </c:ext>
            </c:extLst>
          </c:dPt>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Sheet2!$A$4:$A$10</c:f>
              <c:strCache>
                <c:ptCount val="6"/>
                <c:pt idx="0">
                  <c:v>&lt;7.5%</c:v>
                </c:pt>
                <c:pt idx="1">
                  <c:v>7.5%-10%</c:v>
                </c:pt>
                <c:pt idx="2">
                  <c:v>10%-15%</c:v>
                </c:pt>
                <c:pt idx="3">
                  <c:v>15%-40%</c:v>
                </c:pt>
                <c:pt idx="4">
                  <c:v>40%-60%</c:v>
                </c:pt>
                <c:pt idx="5">
                  <c:v>&gt;60%</c:v>
                </c:pt>
              </c:strCache>
            </c:strRef>
          </c:cat>
          <c:val>
            <c:numRef>
              <c:f>Sheet2!$B$4:$B$10</c:f>
              <c:numCache>
                <c:formatCode>General</c:formatCode>
                <c:ptCount val="6"/>
                <c:pt idx="0">
                  <c:v>40</c:v>
                </c:pt>
                <c:pt idx="1">
                  <c:v>95</c:v>
                </c:pt>
                <c:pt idx="2">
                  <c:v>119</c:v>
                </c:pt>
                <c:pt idx="3">
                  <c:v>501</c:v>
                </c:pt>
                <c:pt idx="4">
                  <c:v>133</c:v>
                </c:pt>
                <c:pt idx="5">
                  <c:v>63</c:v>
                </c:pt>
              </c:numCache>
            </c:numRef>
          </c:val>
          <c:extLst>
            <c:ext xmlns:c16="http://schemas.microsoft.com/office/drawing/2014/chart" uri="{C3380CC4-5D6E-409C-BE32-E72D297353CC}">
              <c16:uniqueId val="{0000000C-34B3-41CD-869D-E2BB381FF22D}"/>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a:solidFill>
            <a:sysClr val="windowText" lastClr="000000"/>
          </a:solidFill>
          <a:latin typeface="Aptos" panose="020B0004020202020204" pitchFamily="34" charset="0"/>
        </a:defRPr>
      </a:pPr>
      <a:endParaRPr lang="en-US"/>
    </a:p>
  </c:txPr>
  <c:externalData r:id="rId4">
    <c:autoUpdate val="0"/>
  </c:externalData>
  <c:extLst>
    <c:ext xmlns:c14="http://schemas.microsoft.com/office/drawing/2007/8/2/chart" uri="{781A3756-C4B2-4CAC-9D66-4F8BD8637D16}">
      <c14:pivotOptions>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[Free Float Group - 31 Mar.xlsx]Sheet5!PivotTable3</c:name>
    <c:fmtId val="-1"/>
  </c:pivotSource>
  <c:chart>
    <c:autoTitleDeleted val="0"/>
    <c:pivotFmts>
      <c:pivotFmt>
        <c:idx val="0"/>
        <c:spPr>
          <a:solidFill>
            <a:schemeClr val="bg1">
              <a:lumMod val="85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FFC00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rgbClr val="00B0F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00B0F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rgbClr val="FFC00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bg1">
              <a:lumMod val="85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rgbClr val="00B0F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FFC000"/>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bg1">
              <a:lumMod val="85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0.14513978093958679"/>
          <c:y val="7.560137457044673E-2"/>
          <c:w val="0.59538971436394428"/>
          <c:h val="0.73713187074178843"/>
        </c:manualLayout>
      </c:layout>
      <c:barChart>
        <c:barDir val="col"/>
        <c:grouping val="percentStacked"/>
        <c:varyColors val="0"/>
        <c:ser>
          <c:idx val="0"/>
          <c:order val="0"/>
          <c:tx>
            <c:strRef>
              <c:f>Sheet5!$B$3:$B$4</c:f>
              <c:strCache>
                <c:ptCount val="1"/>
                <c:pt idx="0">
                  <c:v>Large Cap &gt;10T</c:v>
                </c:pt>
              </c:strCache>
            </c:strRef>
          </c:tx>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Sheet5!$A$5:$A$8</c:f>
              <c:strCache>
                <c:ptCount val="3"/>
                <c:pt idx="0">
                  <c:v>&lt;7.5%</c:v>
                </c:pt>
                <c:pt idx="1">
                  <c:v>7.5%-10%</c:v>
                </c:pt>
                <c:pt idx="2">
                  <c:v>10%-15%</c:v>
                </c:pt>
              </c:strCache>
            </c:strRef>
          </c:cat>
          <c:val>
            <c:numRef>
              <c:f>Sheet5!$B$5:$B$8</c:f>
              <c:numCache>
                <c:formatCode>General</c:formatCode>
                <c:ptCount val="3"/>
                <c:pt idx="0">
                  <c:v>8</c:v>
                </c:pt>
                <c:pt idx="1">
                  <c:v>15</c:v>
                </c:pt>
                <c:pt idx="2">
                  <c:v>20</c:v>
                </c:pt>
              </c:numCache>
            </c:numRef>
          </c:val>
          <c:extLst>
            <c:ext xmlns:c16="http://schemas.microsoft.com/office/drawing/2014/chart" uri="{C3380CC4-5D6E-409C-BE32-E72D297353CC}">
              <c16:uniqueId val="{00000000-101B-4E87-A6CE-AFB4F22EBF75}"/>
            </c:ext>
          </c:extLst>
        </c:ser>
        <c:ser>
          <c:idx val="1"/>
          <c:order val="1"/>
          <c:tx>
            <c:strRef>
              <c:f>Sheet5!$C$3:$C$4</c:f>
              <c:strCache>
                <c:ptCount val="1"/>
                <c:pt idx="0">
                  <c:v>Mid Cap 500M - 10T</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Sheet5!$A$5:$A$8</c:f>
              <c:strCache>
                <c:ptCount val="3"/>
                <c:pt idx="0">
                  <c:v>&lt;7.5%</c:v>
                </c:pt>
                <c:pt idx="1">
                  <c:v>7.5%-10%</c:v>
                </c:pt>
                <c:pt idx="2">
                  <c:v>10%-15%</c:v>
                </c:pt>
              </c:strCache>
            </c:strRef>
          </c:cat>
          <c:val>
            <c:numRef>
              <c:f>Sheet5!$C$5:$C$8</c:f>
              <c:numCache>
                <c:formatCode>General</c:formatCode>
                <c:ptCount val="3"/>
                <c:pt idx="0">
                  <c:v>23</c:v>
                </c:pt>
                <c:pt idx="1">
                  <c:v>65</c:v>
                </c:pt>
                <c:pt idx="2">
                  <c:v>61</c:v>
                </c:pt>
              </c:numCache>
            </c:numRef>
          </c:val>
          <c:extLst>
            <c:ext xmlns:c16="http://schemas.microsoft.com/office/drawing/2014/chart" uri="{C3380CC4-5D6E-409C-BE32-E72D297353CC}">
              <c16:uniqueId val="{00000001-101B-4E87-A6CE-AFB4F22EBF75}"/>
            </c:ext>
          </c:extLst>
        </c:ser>
        <c:ser>
          <c:idx val="2"/>
          <c:order val="2"/>
          <c:tx>
            <c:strRef>
              <c:f>Sheet5!$D$3:$D$4</c:f>
              <c:strCache>
                <c:ptCount val="1"/>
                <c:pt idx="0">
                  <c:v>Small Cap &lt;500M</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Sheet5!$A$5:$A$8</c:f>
              <c:strCache>
                <c:ptCount val="3"/>
                <c:pt idx="0">
                  <c:v>&lt;7.5%</c:v>
                </c:pt>
                <c:pt idx="1">
                  <c:v>7.5%-10%</c:v>
                </c:pt>
                <c:pt idx="2">
                  <c:v>10%-15%</c:v>
                </c:pt>
              </c:strCache>
            </c:strRef>
          </c:cat>
          <c:val>
            <c:numRef>
              <c:f>Sheet5!$D$5:$D$8</c:f>
              <c:numCache>
                <c:formatCode>General</c:formatCode>
                <c:ptCount val="3"/>
                <c:pt idx="0">
                  <c:v>9</c:v>
                </c:pt>
                <c:pt idx="1">
                  <c:v>15</c:v>
                </c:pt>
                <c:pt idx="2">
                  <c:v>38</c:v>
                </c:pt>
              </c:numCache>
            </c:numRef>
          </c:val>
          <c:extLst>
            <c:ext xmlns:c16="http://schemas.microsoft.com/office/drawing/2014/chart" uri="{C3380CC4-5D6E-409C-BE32-E72D297353CC}">
              <c16:uniqueId val="{00000002-101B-4E87-A6CE-AFB4F22EBF75}"/>
            </c:ext>
          </c:extLst>
        </c:ser>
        <c:dLbls>
          <c:showLegendKey val="0"/>
          <c:showVal val="0"/>
          <c:showCatName val="0"/>
          <c:showSerName val="0"/>
          <c:showPercent val="0"/>
          <c:showBubbleSize val="0"/>
        </c:dLbls>
        <c:gapWidth val="150"/>
        <c:overlap val="100"/>
        <c:axId val="377733312"/>
        <c:axId val="377726592"/>
      </c:barChart>
      <c:catAx>
        <c:axId val="37773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crossAx val="377726592"/>
        <c:crosses val="autoZero"/>
        <c:auto val="1"/>
        <c:lblAlgn val="ctr"/>
        <c:lblOffset val="100"/>
        <c:noMultiLvlLbl val="0"/>
      </c:catAx>
      <c:valAx>
        <c:axId val="377726592"/>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crossAx val="377733312"/>
        <c:crosses val="autoZero"/>
        <c:crossBetween val="between"/>
        <c:majorUnit val="0.2"/>
      </c:valAx>
      <c:spPr>
        <a:noFill/>
        <a:ln>
          <a:noFill/>
        </a:ln>
        <a:effectLst/>
      </c:spPr>
    </c:plotArea>
    <c:legend>
      <c:legendPos val="r"/>
      <c:layout>
        <c:manualLayout>
          <c:xMode val="edge"/>
          <c:yMode val="edge"/>
          <c:x val="0.7585187343825609"/>
          <c:y val="0.15247942233660167"/>
          <c:w val="0.1974800753140234"/>
          <c:h val="0.52059139956469647"/>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a:solidFill>
            <a:sysClr val="windowText" lastClr="000000"/>
          </a:solidFill>
          <a:latin typeface="Aptos" panose="020B00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sVisible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89451217369921"/>
          <c:y val="6.598283668748256E-2"/>
          <c:w val="0.51729884992336184"/>
          <c:h val="0.75520802774393514"/>
        </c:manualLayout>
      </c:layout>
      <c:barChart>
        <c:barDir val="col"/>
        <c:grouping val="stacked"/>
        <c:varyColors val="0"/>
        <c:ser>
          <c:idx val="0"/>
          <c:order val="0"/>
          <c:tx>
            <c:strRef>
              <c:f>Sheet2!$B$1</c:f>
              <c:strCache>
                <c:ptCount val="1"/>
                <c:pt idx="0">
                  <c:v>Basic-Ind</c:v>
                </c:pt>
              </c:strCache>
            </c:strRef>
          </c:tx>
          <c:spPr>
            <a:solidFill>
              <a:srgbClr val="00B0F0"/>
            </a:solidFill>
            <a:ln>
              <a:noFill/>
            </a:ln>
            <a:effectLst/>
          </c:spPr>
          <c:invertIfNegative val="0"/>
          <c:cat>
            <c:strRef>
              <c:f>Sheet2!$A$2:$A$6</c:f>
              <c:strCache>
                <c:ptCount val="5"/>
                <c:pt idx="0">
                  <c:v>2021</c:v>
                </c:pt>
                <c:pt idx="1">
                  <c:v>2022</c:v>
                </c:pt>
                <c:pt idx="2">
                  <c:v>2023</c:v>
                </c:pt>
                <c:pt idx="3">
                  <c:v>2024</c:v>
                </c:pt>
                <c:pt idx="4">
                  <c:v>2025Q3</c:v>
                </c:pt>
              </c:strCache>
            </c:strRef>
          </c:cat>
          <c:val>
            <c:numRef>
              <c:f>Sheet2!$B$2:$B$6</c:f>
              <c:numCache>
                <c:formatCode>_(* #,##0.00_);_(* \(#,##0.00\);_(* "-"??_);_(@_)</c:formatCode>
                <c:ptCount val="5"/>
                <c:pt idx="0">
                  <c:v>636.32000000000005</c:v>
                </c:pt>
                <c:pt idx="1">
                  <c:v>20.9</c:v>
                </c:pt>
                <c:pt idx="2">
                  <c:v>2073.9</c:v>
                </c:pt>
                <c:pt idx="3">
                  <c:v>0</c:v>
                </c:pt>
                <c:pt idx="4">
                  <c:v>322.17</c:v>
                </c:pt>
              </c:numCache>
            </c:numRef>
          </c:val>
          <c:extLst>
            <c:ext xmlns:c16="http://schemas.microsoft.com/office/drawing/2014/chart" uri="{C3380CC4-5D6E-409C-BE32-E72D297353CC}">
              <c16:uniqueId val="{00000000-54DB-4DF2-9DB0-0C3580CA3293}"/>
            </c:ext>
          </c:extLst>
        </c:ser>
        <c:ser>
          <c:idx val="1"/>
          <c:order val="1"/>
          <c:tx>
            <c:strRef>
              <c:f>Sheet2!$C$1</c:f>
              <c:strCache>
                <c:ptCount val="1"/>
                <c:pt idx="0">
                  <c:v>Consumer Staples</c:v>
                </c:pt>
              </c:strCache>
            </c:strRef>
          </c:tx>
          <c:spPr>
            <a:solidFill>
              <a:srgbClr val="FFC000"/>
            </a:solidFill>
            <a:ln>
              <a:noFill/>
            </a:ln>
            <a:effectLst/>
          </c:spPr>
          <c:invertIfNegative val="0"/>
          <c:cat>
            <c:strRef>
              <c:f>Sheet2!$A$2:$A$6</c:f>
              <c:strCache>
                <c:ptCount val="5"/>
                <c:pt idx="0">
                  <c:v>2021</c:v>
                </c:pt>
                <c:pt idx="1">
                  <c:v>2022</c:v>
                </c:pt>
                <c:pt idx="2">
                  <c:v>2023</c:v>
                </c:pt>
                <c:pt idx="3">
                  <c:v>2024</c:v>
                </c:pt>
                <c:pt idx="4">
                  <c:v>2025Q3</c:v>
                </c:pt>
              </c:strCache>
            </c:strRef>
          </c:cat>
          <c:val>
            <c:numRef>
              <c:f>Sheet2!$C$2:$C$6</c:f>
              <c:numCache>
                <c:formatCode>_(* #,##0.00_);_(* \(#,##0.00\);_(* "-"??_);_(@_)</c:formatCode>
                <c:ptCount val="5"/>
                <c:pt idx="0">
                  <c:v>367.22</c:v>
                </c:pt>
                <c:pt idx="1">
                  <c:v>191.26</c:v>
                </c:pt>
                <c:pt idx="2">
                  <c:v>81.98</c:v>
                </c:pt>
                <c:pt idx="3">
                  <c:v>48.19</c:v>
                </c:pt>
                <c:pt idx="4">
                  <c:v>18.25</c:v>
                </c:pt>
              </c:numCache>
            </c:numRef>
          </c:val>
          <c:extLst>
            <c:ext xmlns:c16="http://schemas.microsoft.com/office/drawing/2014/chart" uri="{C3380CC4-5D6E-409C-BE32-E72D297353CC}">
              <c16:uniqueId val="{00000001-54DB-4DF2-9DB0-0C3580CA3293}"/>
            </c:ext>
          </c:extLst>
        </c:ser>
        <c:ser>
          <c:idx val="2"/>
          <c:order val="2"/>
          <c:tx>
            <c:strRef>
              <c:f>Sheet2!$D$1</c:f>
              <c:strCache>
                <c:ptCount val="1"/>
                <c:pt idx="0">
                  <c:v>Energy</c:v>
                </c:pt>
              </c:strCache>
            </c:strRef>
          </c:tx>
          <c:spPr>
            <a:solidFill>
              <a:schemeClr val="bg1">
                <a:lumMod val="85000"/>
              </a:schemeClr>
            </a:solidFill>
            <a:ln>
              <a:noFill/>
            </a:ln>
            <a:effectLst/>
          </c:spPr>
          <c:invertIfNegative val="0"/>
          <c:cat>
            <c:strRef>
              <c:f>Sheet2!$A$2:$A$6</c:f>
              <c:strCache>
                <c:ptCount val="5"/>
                <c:pt idx="0">
                  <c:v>2021</c:v>
                </c:pt>
                <c:pt idx="1">
                  <c:v>2022</c:v>
                </c:pt>
                <c:pt idx="2">
                  <c:v>2023</c:v>
                </c:pt>
                <c:pt idx="3">
                  <c:v>2024</c:v>
                </c:pt>
                <c:pt idx="4">
                  <c:v>2025Q3</c:v>
                </c:pt>
              </c:strCache>
            </c:strRef>
          </c:cat>
          <c:val>
            <c:numRef>
              <c:f>Sheet2!$D$2:$D$6</c:f>
              <c:numCache>
                <c:formatCode>_(* #,##0.00_);_(* \(#,##0.00\);_(* "-"??_);_(@_)</c:formatCode>
                <c:ptCount val="5"/>
                <c:pt idx="0">
                  <c:v>54.76</c:v>
                </c:pt>
                <c:pt idx="1">
                  <c:v>115.52</c:v>
                </c:pt>
                <c:pt idx="2">
                  <c:v>329.89</c:v>
                </c:pt>
                <c:pt idx="3">
                  <c:v>329.11</c:v>
                </c:pt>
                <c:pt idx="4">
                  <c:v>58.54</c:v>
                </c:pt>
              </c:numCache>
            </c:numRef>
          </c:val>
          <c:extLst>
            <c:ext xmlns:c16="http://schemas.microsoft.com/office/drawing/2014/chart" uri="{C3380CC4-5D6E-409C-BE32-E72D297353CC}">
              <c16:uniqueId val="{00000002-54DB-4DF2-9DB0-0C3580CA3293}"/>
            </c:ext>
          </c:extLst>
        </c:ser>
        <c:ser>
          <c:idx val="3"/>
          <c:order val="3"/>
          <c:tx>
            <c:strRef>
              <c:f>Sheet2!$E$1</c:f>
              <c:strCache>
                <c:ptCount val="1"/>
                <c:pt idx="0">
                  <c:v>Consumer Discretionary</c:v>
                </c:pt>
              </c:strCache>
            </c:strRef>
          </c:tx>
          <c:spPr>
            <a:solidFill>
              <a:schemeClr val="accent2">
                <a:lumMod val="20000"/>
                <a:lumOff val="80000"/>
              </a:schemeClr>
            </a:solidFill>
            <a:ln>
              <a:noFill/>
            </a:ln>
            <a:effectLst/>
          </c:spPr>
          <c:invertIfNegative val="0"/>
          <c:cat>
            <c:strRef>
              <c:f>Sheet2!$A$2:$A$6</c:f>
              <c:strCache>
                <c:ptCount val="5"/>
                <c:pt idx="0">
                  <c:v>2021</c:v>
                </c:pt>
                <c:pt idx="1">
                  <c:v>2022</c:v>
                </c:pt>
                <c:pt idx="2">
                  <c:v>2023</c:v>
                </c:pt>
                <c:pt idx="3">
                  <c:v>2024</c:v>
                </c:pt>
                <c:pt idx="4">
                  <c:v>2025Q3</c:v>
                </c:pt>
              </c:strCache>
            </c:strRef>
          </c:cat>
          <c:val>
            <c:numRef>
              <c:f>Sheet2!$E$2:$E$6</c:f>
              <c:numCache>
                <c:formatCode>_(* #,##0.00_);_(* \(#,##0.00\);_(* "-"??_);_(@_)</c:formatCode>
                <c:ptCount val="5"/>
                <c:pt idx="0">
                  <c:v>127.6</c:v>
                </c:pt>
                <c:pt idx="1">
                  <c:v>19.97</c:v>
                </c:pt>
                <c:pt idx="2">
                  <c:v>0</c:v>
                </c:pt>
                <c:pt idx="3">
                  <c:v>295.82</c:v>
                </c:pt>
                <c:pt idx="4">
                  <c:v>153.55000000000001</c:v>
                </c:pt>
              </c:numCache>
            </c:numRef>
          </c:val>
          <c:extLst>
            <c:ext xmlns:c16="http://schemas.microsoft.com/office/drawing/2014/chart" uri="{C3380CC4-5D6E-409C-BE32-E72D297353CC}">
              <c16:uniqueId val="{00000003-54DB-4DF2-9DB0-0C3580CA3293}"/>
            </c:ext>
          </c:extLst>
        </c:ser>
        <c:ser>
          <c:idx val="4"/>
          <c:order val="4"/>
          <c:tx>
            <c:strRef>
              <c:f>Sheet2!$F$1</c:f>
              <c:strCache>
                <c:ptCount val="1"/>
                <c:pt idx="0">
                  <c:v>Technology</c:v>
                </c:pt>
              </c:strCache>
            </c:strRef>
          </c:tx>
          <c:spPr>
            <a:solidFill>
              <a:srgbClr val="92D050"/>
            </a:solidFill>
            <a:ln>
              <a:noFill/>
            </a:ln>
            <a:effectLst/>
          </c:spPr>
          <c:invertIfNegative val="0"/>
          <c:cat>
            <c:strRef>
              <c:f>Sheet2!$A$2:$A$6</c:f>
              <c:strCache>
                <c:ptCount val="5"/>
                <c:pt idx="0">
                  <c:v>2021</c:v>
                </c:pt>
                <c:pt idx="1">
                  <c:v>2022</c:v>
                </c:pt>
                <c:pt idx="2">
                  <c:v>2023</c:v>
                </c:pt>
                <c:pt idx="3">
                  <c:v>2024</c:v>
                </c:pt>
                <c:pt idx="4">
                  <c:v>2025Q3</c:v>
                </c:pt>
              </c:strCache>
            </c:strRef>
          </c:cat>
          <c:val>
            <c:numRef>
              <c:f>Sheet2!$F$2:$F$6</c:f>
              <c:numCache>
                <c:formatCode>_(* #,##0.00_);_(* \(#,##0.00\);_(* "-"??_);_(@_)</c:formatCode>
                <c:ptCount val="5"/>
                <c:pt idx="0">
                  <c:v>1156.6600000000001</c:v>
                </c:pt>
                <c:pt idx="1">
                  <c:v>1426.73</c:v>
                </c:pt>
                <c:pt idx="2">
                  <c:v>137.26</c:v>
                </c:pt>
                <c:pt idx="3">
                  <c:v>18.61</c:v>
                </c:pt>
                <c:pt idx="4">
                  <c:v>0</c:v>
                </c:pt>
              </c:numCache>
            </c:numRef>
          </c:val>
          <c:extLst>
            <c:ext xmlns:c16="http://schemas.microsoft.com/office/drawing/2014/chart" uri="{C3380CC4-5D6E-409C-BE32-E72D297353CC}">
              <c16:uniqueId val="{00000004-54DB-4DF2-9DB0-0C3580CA3293}"/>
            </c:ext>
          </c:extLst>
        </c:ser>
        <c:ser>
          <c:idx val="5"/>
          <c:order val="5"/>
          <c:tx>
            <c:strRef>
              <c:f>Sheet2!$G$1</c:f>
              <c:strCache>
                <c:ptCount val="1"/>
                <c:pt idx="0">
                  <c:v>Other</c:v>
                </c:pt>
              </c:strCache>
            </c:strRef>
          </c:tx>
          <c:spPr>
            <a:solidFill>
              <a:srgbClr val="002060"/>
            </a:solidFill>
            <a:ln>
              <a:noFill/>
            </a:ln>
            <a:effectLst/>
          </c:spPr>
          <c:invertIfNegative val="0"/>
          <c:cat>
            <c:strRef>
              <c:f>Sheet2!$A$2:$A$6</c:f>
              <c:strCache>
                <c:ptCount val="5"/>
                <c:pt idx="0">
                  <c:v>2021</c:v>
                </c:pt>
                <c:pt idx="1">
                  <c:v>2022</c:v>
                </c:pt>
                <c:pt idx="2">
                  <c:v>2023</c:v>
                </c:pt>
                <c:pt idx="3">
                  <c:v>2024</c:v>
                </c:pt>
                <c:pt idx="4">
                  <c:v>2025Q3</c:v>
                </c:pt>
              </c:strCache>
            </c:strRef>
          </c:cat>
          <c:val>
            <c:numRef>
              <c:f>Sheet2!$G$2:$G$6</c:f>
              <c:numCache>
                <c:formatCode>_(* #,##0.00_);_(* \(#,##0.00\);_(* "-"??_);_(@_)</c:formatCode>
                <c:ptCount val="5"/>
                <c:pt idx="0">
                  <c:v>258.08</c:v>
                </c:pt>
                <c:pt idx="1">
                  <c:v>192.22</c:v>
                </c:pt>
                <c:pt idx="2">
                  <c:v>164.46</c:v>
                </c:pt>
                <c:pt idx="3">
                  <c:v>94.46</c:v>
                </c:pt>
                <c:pt idx="4">
                  <c:v>409.15999999999997</c:v>
                </c:pt>
              </c:numCache>
            </c:numRef>
          </c:val>
          <c:extLst>
            <c:ext xmlns:c16="http://schemas.microsoft.com/office/drawing/2014/chart" uri="{C3380CC4-5D6E-409C-BE32-E72D297353CC}">
              <c16:uniqueId val="{00000005-54DB-4DF2-9DB0-0C3580CA3293}"/>
            </c:ext>
          </c:extLst>
        </c:ser>
        <c:dLbls>
          <c:showLegendKey val="0"/>
          <c:showVal val="0"/>
          <c:showCatName val="0"/>
          <c:showSerName val="0"/>
          <c:showPercent val="0"/>
          <c:showBubbleSize val="0"/>
        </c:dLbls>
        <c:gapWidth val="219"/>
        <c:overlap val="100"/>
        <c:axId val="935694095"/>
        <c:axId val="935694575"/>
      </c:barChart>
      <c:lineChart>
        <c:grouping val="standard"/>
        <c:varyColors val="0"/>
        <c:ser>
          <c:idx val="6"/>
          <c:order val="6"/>
          <c:tx>
            <c:strRef>
              <c:f>Sheet2!$H$1</c:f>
              <c:strCache>
                <c:ptCount val="1"/>
                <c:pt idx="0">
                  <c:v>IPO Count</c:v>
                </c:pt>
              </c:strCache>
            </c:strRef>
          </c:tx>
          <c:spPr>
            <a:ln w="28575" cap="rnd">
              <a:solidFill>
                <a:srgbClr val="C00000"/>
              </a:solidFill>
              <a:round/>
            </a:ln>
            <a:effectLst/>
          </c:spPr>
          <c:marker>
            <c:symbol val="none"/>
          </c:marker>
          <c:cat>
            <c:strRef>
              <c:f>Sheet2!$A$2:$A$6</c:f>
              <c:strCache>
                <c:ptCount val="5"/>
                <c:pt idx="0">
                  <c:v>2021</c:v>
                </c:pt>
                <c:pt idx="1">
                  <c:v>2022</c:v>
                </c:pt>
                <c:pt idx="2">
                  <c:v>2023</c:v>
                </c:pt>
                <c:pt idx="3">
                  <c:v>2024</c:v>
                </c:pt>
                <c:pt idx="4">
                  <c:v>2025Q3</c:v>
                </c:pt>
              </c:strCache>
            </c:strRef>
          </c:cat>
          <c:val>
            <c:numRef>
              <c:f>Sheet2!$H$2:$H$6</c:f>
              <c:numCache>
                <c:formatCode>General</c:formatCode>
                <c:ptCount val="5"/>
                <c:pt idx="0">
                  <c:v>50</c:v>
                </c:pt>
                <c:pt idx="1">
                  <c:v>55</c:v>
                </c:pt>
                <c:pt idx="2">
                  <c:v>76</c:v>
                </c:pt>
                <c:pt idx="3">
                  <c:v>39</c:v>
                </c:pt>
                <c:pt idx="4">
                  <c:v>22</c:v>
                </c:pt>
              </c:numCache>
            </c:numRef>
          </c:val>
          <c:smooth val="1"/>
          <c:extLst>
            <c:ext xmlns:c16="http://schemas.microsoft.com/office/drawing/2014/chart" uri="{C3380CC4-5D6E-409C-BE32-E72D297353CC}">
              <c16:uniqueId val="{00000006-54DB-4DF2-9DB0-0C3580CA3293}"/>
            </c:ext>
          </c:extLst>
        </c:ser>
        <c:dLbls>
          <c:showLegendKey val="0"/>
          <c:showVal val="0"/>
          <c:showCatName val="0"/>
          <c:showSerName val="0"/>
          <c:showPercent val="0"/>
          <c:showBubbleSize val="0"/>
        </c:dLbls>
        <c:marker val="1"/>
        <c:smooth val="0"/>
        <c:axId val="1921523823"/>
        <c:axId val="1921523343"/>
      </c:lineChart>
      <c:catAx>
        <c:axId val="935694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935694575"/>
        <c:crosses val="autoZero"/>
        <c:auto val="1"/>
        <c:lblAlgn val="ctr"/>
        <c:lblOffset val="100"/>
        <c:noMultiLvlLbl val="0"/>
      </c:catAx>
      <c:valAx>
        <c:axId val="935694575"/>
        <c:scaling>
          <c:orientation val="minMax"/>
        </c:scaling>
        <c:delete val="0"/>
        <c:axPos val="l"/>
        <c:title>
          <c:tx>
            <c:rich>
              <a:bodyPr rot="-54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r>
                  <a:rPr lang="en-ID"/>
                  <a:t>Fund-Raised (USDmil)</a:t>
                </a:r>
              </a:p>
            </c:rich>
          </c:tx>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935694095"/>
        <c:crosses val="autoZero"/>
        <c:crossBetween val="between"/>
        <c:majorUnit val="1000"/>
      </c:valAx>
      <c:valAx>
        <c:axId val="1921523343"/>
        <c:scaling>
          <c:orientation val="minMax"/>
        </c:scaling>
        <c:delete val="0"/>
        <c:axPos val="r"/>
        <c:title>
          <c:tx>
            <c:rich>
              <a:bodyPr rot="-54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r>
                  <a:rPr lang="en-ID"/>
                  <a:t>IPO Count</a:t>
                </a:r>
              </a:p>
            </c:rich>
          </c:tx>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1921523823"/>
        <c:crosses val="max"/>
        <c:crossBetween val="between"/>
        <c:majorUnit val="20"/>
      </c:valAx>
      <c:catAx>
        <c:axId val="1921523823"/>
        <c:scaling>
          <c:orientation val="minMax"/>
        </c:scaling>
        <c:delete val="1"/>
        <c:axPos val="b"/>
        <c:numFmt formatCode="General" sourceLinked="1"/>
        <c:majorTickMark val="out"/>
        <c:minorTickMark val="none"/>
        <c:tickLblPos val="nextTo"/>
        <c:crossAx val="1921523343"/>
        <c:crosses val="autoZero"/>
        <c:auto val="1"/>
        <c:lblAlgn val="ctr"/>
        <c:lblOffset val="100"/>
        <c:noMultiLvlLbl val="0"/>
      </c:catAx>
      <c:spPr>
        <a:noFill/>
        <a:ln>
          <a:noFill/>
        </a:ln>
        <a:effectLst/>
      </c:spPr>
    </c:plotArea>
    <c:legend>
      <c:legendPos val="r"/>
      <c:layout>
        <c:manualLayout>
          <c:xMode val="edge"/>
          <c:yMode val="edge"/>
          <c:x val="0.74743555815709628"/>
          <c:y val="2.5132195032108659E-2"/>
          <c:w val="0.23277155079126602"/>
          <c:h val="0.9700732347770592"/>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800">
          <a:solidFill>
            <a:sysClr val="windowText" lastClr="000000"/>
          </a:solidFill>
          <a:latin typeface="Aptos" panose="020B00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773013473586468E-2"/>
          <c:y val="3.3624540479679686E-2"/>
          <c:w val="0.82170813631403516"/>
          <c:h val="0.70182461975728538"/>
        </c:manualLayout>
      </c:layout>
      <c:barChart>
        <c:barDir val="col"/>
        <c:grouping val="clustered"/>
        <c:varyColors val="0"/>
        <c:ser>
          <c:idx val="0"/>
          <c:order val="0"/>
          <c:tx>
            <c:strRef>
              <c:f>Sheet1!$B$1</c:f>
              <c:strCache>
                <c:ptCount val="1"/>
                <c:pt idx="0">
                  <c:v>Oustanding value (USD Bil)</c:v>
                </c:pt>
              </c:strCache>
            </c:strRef>
          </c:tx>
          <c:spPr>
            <a:solidFill>
              <a:srgbClr val="00B0F0"/>
            </a:solidFill>
            <a:ln>
              <a:noFill/>
            </a:ln>
            <a:effectLst/>
          </c:spPr>
          <c:invertIfNegative val="0"/>
          <c:dLbls>
            <c:dLbl>
              <c:idx val="10"/>
              <c:layout>
                <c:manualLayout>
                  <c:x val="-9.0069804098176082E-3"/>
                  <c:y val="1.7849350156531638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7.2843776761635934E-2"/>
                      <c:h val="5.6961353726366522E-2"/>
                    </c:manualLayout>
                  </c15:layout>
                </c:ext>
                <c:ext xmlns:c16="http://schemas.microsoft.com/office/drawing/2014/chart" uri="{C3380CC4-5D6E-409C-BE32-E72D297353CC}">
                  <c16:uniqueId val="{00000000-D5BE-44B5-A2A1-634FF746055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Sheet1!$B$2:$B$12</c:f>
              <c:numCache>
                <c:formatCode>_(* #,##0_);_(* \(#,##0\);_(* "-"_);_(@_)</c:formatCode>
                <c:ptCount val="11"/>
                <c:pt idx="0">
                  <c:v>15.61749375</c:v>
                </c:pt>
                <c:pt idx="1">
                  <c:v>19.479909374999998</c:v>
                </c:pt>
                <c:pt idx="2">
                  <c:v>24.208094687500001</c:v>
                </c:pt>
                <c:pt idx="3">
                  <c:v>25.7410871875</c:v>
                </c:pt>
                <c:pt idx="4">
                  <c:v>27.818834930624998</c:v>
                </c:pt>
                <c:pt idx="5">
                  <c:v>26.615283750000003</c:v>
                </c:pt>
                <c:pt idx="6">
                  <c:v>26.901031249999999</c:v>
                </c:pt>
                <c:pt idx="7">
                  <c:v>27.812531249999999</c:v>
                </c:pt>
                <c:pt idx="8">
                  <c:v>27.930230125000001</c:v>
                </c:pt>
                <c:pt idx="9">
                  <c:v>29.468305344444371</c:v>
                </c:pt>
                <c:pt idx="10">
                  <c:v>32.767131874999997</c:v>
                </c:pt>
              </c:numCache>
            </c:numRef>
          </c:val>
          <c:extLst>
            <c:ext xmlns:c16="http://schemas.microsoft.com/office/drawing/2014/chart" uri="{C3380CC4-5D6E-409C-BE32-E72D297353CC}">
              <c16:uniqueId val="{00000001-D5BE-44B5-A2A1-634FF7460550}"/>
            </c:ext>
          </c:extLst>
        </c:ser>
        <c:dLbls>
          <c:dLblPos val="outEnd"/>
          <c:showLegendKey val="0"/>
          <c:showVal val="1"/>
          <c:showCatName val="0"/>
          <c:showSerName val="0"/>
          <c:showPercent val="0"/>
          <c:showBubbleSize val="0"/>
        </c:dLbls>
        <c:gapWidth val="219"/>
        <c:axId val="237173711"/>
        <c:axId val="237196111"/>
      </c:barChart>
      <c:lineChart>
        <c:grouping val="standard"/>
        <c:varyColors val="0"/>
        <c:ser>
          <c:idx val="1"/>
          <c:order val="1"/>
          <c:tx>
            <c:strRef>
              <c:f>Sheet1!$C$1</c:f>
              <c:strCache>
                <c:ptCount val="1"/>
                <c:pt idx="0">
                  <c:v>Outstanding (% to GDP)</c:v>
                </c:pt>
              </c:strCache>
            </c:strRef>
          </c:tx>
          <c:spPr>
            <a:ln w="28575" cap="rnd">
              <a:solidFill>
                <a:srgbClr val="FFC000"/>
              </a:solidFill>
              <a:round/>
            </a:ln>
            <a:effectLst/>
          </c:spPr>
          <c:marker>
            <c:symbol val="none"/>
          </c:marker>
          <c:dLbls>
            <c:dLbl>
              <c:idx val="0"/>
              <c:layout>
                <c:manualLayout>
                  <c:x val="-5.8545372663814453E-2"/>
                  <c:y val="-8.92458723784025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5BE-44B5-A2A1-634FF7460550}"/>
                </c:ext>
              </c:extLst>
            </c:dLbl>
            <c:dLbl>
              <c:idx val="1"/>
              <c:delete val="1"/>
              <c:extLst>
                <c:ext xmlns:c15="http://schemas.microsoft.com/office/drawing/2012/chart" uri="{CE6537A1-D6FC-4f65-9D91-7224C49458BB}"/>
                <c:ext xmlns:c16="http://schemas.microsoft.com/office/drawing/2014/chart" uri="{C3380CC4-5D6E-409C-BE32-E72D297353CC}">
                  <c16:uniqueId val="{00000003-D5BE-44B5-A2A1-634FF7460550}"/>
                </c:ext>
              </c:extLst>
            </c:dLbl>
            <c:dLbl>
              <c:idx val="2"/>
              <c:delete val="1"/>
              <c:extLst>
                <c:ext xmlns:c15="http://schemas.microsoft.com/office/drawing/2012/chart" uri="{CE6537A1-D6FC-4f65-9D91-7224C49458BB}"/>
                <c:ext xmlns:c16="http://schemas.microsoft.com/office/drawing/2014/chart" uri="{C3380CC4-5D6E-409C-BE32-E72D297353CC}">
                  <c16:uniqueId val="{00000004-D5BE-44B5-A2A1-634FF7460550}"/>
                </c:ext>
              </c:extLst>
            </c:dLbl>
            <c:dLbl>
              <c:idx val="3"/>
              <c:delete val="1"/>
              <c:extLst>
                <c:ext xmlns:c15="http://schemas.microsoft.com/office/drawing/2012/chart" uri="{CE6537A1-D6FC-4f65-9D91-7224C49458BB}"/>
                <c:ext xmlns:c16="http://schemas.microsoft.com/office/drawing/2014/chart" uri="{C3380CC4-5D6E-409C-BE32-E72D297353CC}">
                  <c16:uniqueId val="{00000005-D5BE-44B5-A2A1-634FF7460550}"/>
                </c:ext>
              </c:extLst>
            </c:dLbl>
            <c:dLbl>
              <c:idx val="4"/>
              <c:delete val="1"/>
              <c:extLst>
                <c:ext xmlns:c15="http://schemas.microsoft.com/office/drawing/2012/chart" uri="{CE6537A1-D6FC-4f65-9D91-7224C49458BB}"/>
                <c:ext xmlns:c16="http://schemas.microsoft.com/office/drawing/2014/chart" uri="{C3380CC4-5D6E-409C-BE32-E72D297353CC}">
                  <c16:uniqueId val="{00000006-D5BE-44B5-A2A1-634FF7460550}"/>
                </c:ext>
              </c:extLst>
            </c:dLbl>
            <c:dLbl>
              <c:idx val="5"/>
              <c:delete val="1"/>
              <c:extLst>
                <c:ext xmlns:c15="http://schemas.microsoft.com/office/drawing/2012/chart" uri="{CE6537A1-D6FC-4f65-9D91-7224C49458BB}"/>
                <c:ext xmlns:c16="http://schemas.microsoft.com/office/drawing/2014/chart" uri="{C3380CC4-5D6E-409C-BE32-E72D297353CC}">
                  <c16:uniqueId val="{00000007-D5BE-44B5-A2A1-634FF7460550}"/>
                </c:ext>
              </c:extLst>
            </c:dLbl>
            <c:dLbl>
              <c:idx val="6"/>
              <c:delete val="1"/>
              <c:extLst>
                <c:ext xmlns:c15="http://schemas.microsoft.com/office/drawing/2012/chart" uri="{CE6537A1-D6FC-4f65-9D91-7224C49458BB}"/>
                <c:ext xmlns:c16="http://schemas.microsoft.com/office/drawing/2014/chart" uri="{C3380CC4-5D6E-409C-BE32-E72D297353CC}">
                  <c16:uniqueId val="{00000008-D5BE-44B5-A2A1-634FF7460550}"/>
                </c:ext>
              </c:extLst>
            </c:dLbl>
            <c:dLbl>
              <c:idx val="7"/>
              <c:delete val="1"/>
              <c:extLst>
                <c:ext xmlns:c15="http://schemas.microsoft.com/office/drawing/2012/chart" uri="{CE6537A1-D6FC-4f65-9D91-7224C49458BB}"/>
                <c:ext xmlns:c16="http://schemas.microsoft.com/office/drawing/2014/chart" uri="{C3380CC4-5D6E-409C-BE32-E72D297353CC}">
                  <c16:uniqueId val="{00000009-D5BE-44B5-A2A1-634FF7460550}"/>
                </c:ext>
              </c:extLst>
            </c:dLbl>
            <c:dLbl>
              <c:idx val="8"/>
              <c:delete val="1"/>
              <c:extLst>
                <c:ext xmlns:c15="http://schemas.microsoft.com/office/drawing/2012/chart" uri="{CE6537A1-D6FC-4f65-9D91-7224C49458BB}"/>
                <c:ext xmlns:c16="http://schemas.microsoft.com/office/drawing/2014/chart" uri="{C3380CC4-5D6E-409C-BE32-E72D297353CC}">
                  <c16:uniqueId val="{0000000A-D5BE-44B5-A2A1-634FF7460550}"/>
                </c:ext>
              </c:extLst>
            </c:dLbl>
            <c:dLbl>
              <c:idx val="9"/>
              <c:layout>
                <c:manualLayout>
                  <c:x val="-7.205584327854086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5BE-44B5-A2A1-634FF7460550}"/>
                </c:ext>
              </c:extLst>
            </c:dLbl>
            <c:spPr>
              <a:solidFill>
                <a:srgbClr val="FFC000"/>
              </a:solid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Sheet1!$C$2:$C$12</c:f>
              <c:numCache>
                <c:formatCode>0.0%</c:formatCode>
                <c:ptCount val="11"/>
                <c:pt idx="0">
                  <c:v>1.9E-2</c:v>
                </c:pt>
                <c:pt idx="1">
                  <c:v>2.1162543183521818E-2</c:v>
                </c:pt>
                <c:pt idx="2">
                  <c:v>2.4146039366328538E-2</c:v>
                </c:pt>
                <c:pt idx="3">
                  <c:v>2.4962506606444983E-2</c:v>
                </c:pt>
                <c:pt idx="4">
                  <c:v>2.4363377149509997E-2</c:v>
                </c:pt>
                <c:pt idx="5">
                  <c:v>2.421398305084746E-2</c:v>
                </c:pt>
                <c:pt idx="6">
                  <c:v>2.2585031693392661E-2</c:v>
                </c:pt>
                <c:pt idx="7">
                  <c:v>2.3440621023000228E-2</c:v>
                </c:pt>
                <c:pt idx="8">
                  <c:v>2.117370186111743E-2</c:v>
                </c:pt>
                <c:pt idx="9">
                  <c:v>2.1491357996779665E-2</c:v>
                </c:pt>
              </c:numCache>
            </c:numRef>
          </c:val>
          <c:smooth val="0"/>
          <c:extLst>
            <c:ext xmlns:c16="http://schemas.microsoft.com/office/drawing/2014/chart" uri="{C3380CC4-5D6E-409C-BE32-E72D297353CC}">
              <c16:uniqueId val="{0000000C-D5BE-44B5-A2A1-634FF7460550}"/>
            </c:ext>
          </c:extLst>
        </c:ser>
        <c:dLbls>
          <c:showLegendKey val="0"/>
          <c:showVal val="1"/>
          <c:showCatName val="0"/>
          <c:showSerName val="0"/>
          <c:showPercent val="0"/>
          <c:showBubbleSize val="0"/>
        </c:dLbls>
        <c:marker val="1"/>
        <c:smooth val="0"/>
        <c:axId val="204727647"/>
        <c:axId val="260507535"/>
      </c:lineChart>
      <c:catAx>
        <c:axId val="237173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237196111"/>
        <c:crosses val="autoZero"/>
        <c:auto val="1"/>
        <c:lblAlgn val="ctr"/>
        <c:lblOffset val="100"/>
        <c:noMultiLvlLbl val="0"/>
      </c:catAx>
      <c:valAx>
        <c:axId val="237196111"/>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r>
                  <a:rPr lang="en-US"/>
                  <a:t>USD billion</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237173711"/>
        <c:crosses val="autoZero"/>
        <c:crossBetween val="between"/>
      </c:valAx>
      <c:valAx>
        <c:axId val="260507535"/>
        <c:scaling>
          <c:orientation val="minMax"/>
          <c:max val="0.1"/>
          <c:min val="0"/>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204727647"/>
        <c:crosses val="max"/>
        <c:crossBetween val="between"/>
      </c:valAx>
      <c:catAx>
        <c:axId val="204727647"/>
        <c:scaling>
          <c:orientation val="minMax"/>
        </c:scaling>
        <c:delete val="1"/>
        <c:axPos val="b"/>
        <c:numFmt formatCode="General" sourceLinked="1"/>
        <c:majorTickMark val="out"/>
        <c:minorTickMark val="none"/>
        <c:tickLblPos val="nextTo"/>
        <c:crossAx val="260507535"/>
        <c:crosses val="autoZero"/>
        <c:auto val="1"/>
        <c:lblAlgn val="ctr"/>
        <c:lblOffset val="100"/>
        <c:noMultiLvlLbl val="0"/>
      </c:catAx>
      <c:spPr>
        <a:noFill/>
        <a:ln w="6350">
          <a:noFill/>
        </a:ln>
        <a:effectLst/>
      </c:spPr>
    </c:plotArea>
    <c:legend>
      <c:legendPos val="b"/>
      <c:layout>
        <c:manualLayout>
          <c:xMode val="edge"/>
          <c:yMode val="edge"/>
          <c:x val="9.3803295341386539E-2"/>
          <c:y val="0.89032753867178316"/>
          <c:w val="0.81239340931722692"/>
          <c:h val="0.1010162525431873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a:solidFill>
            <a:schemeClr val="tx1"/>
          </a:solidFill>
          <a:latin typeface="Aptos" panose="020B00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9.8847102585143648E-2"/>
          <c:y val="4.333441113383095E-2"/>
          <c:w val="0.8811106634104634"/>
          <c:h val="0.80097024513429049"/>
        </c:manualLayout>
      </c:layout>
      <c:barChart>
        <c:barDir val="col"/>
        <c:grouping val="clustered"/>
        <c:varyColors val="0"/>
        <c:ser>
          <c:idx val="0"/>
          <c:order val="0"/>
          <c:tx>
            <c:strRef>
              <c:f>Issuers!$A$2</c:f>
              <c:strCache>
                <c:ptCount val="1"/>
                <c:pt idx="0">
                  <c:v>Number of issuers</c:v>
                </c:pt>
              </c:strCache>
            </c:strRef>
          </c:tx>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Issuers!$B$1:$L$1</c:f>
              <c:strCache>
                <c:ptCount val="11"/>
                <c:pt idx="0">
                  <c:v>2015</c:v>
                </c:pt>
                <c:pt idx="1">
                  <c:v>2016</c:v>
                </c:pt>
                <c:pt idx="2">
                  <c:v>2017</c:v>
                </c:pt>
                <c:pt idx="3">
                  <c:v>2018</c:v>
                </c:pt>
                <c:pt idx="4">
                  <c:v>2019</c:v>
                </c:pt>
                <c:pt idx="5">
                  <c:v>2020</c:v>
                </c:pt>
                <c:pt idx="6">
                  <c:v>2021</c:v>
                </c:pt>
                <c:pt idx="7">
                  <c:v>2022</c:v>
                </c:pt>
                <c:pt idx="8">
                  <c:v>2023</c:v>
                </c:pt>
                <c:pt idx="9">
                  <c:v>2024</c:v>
                </c:pt>
                <c:pt idx="10">
                  <c:v>3Q2025</c:v>
                </c:pt>
              </c:strCache>
            </c:strRef>
          </c:cat>
          <c:val>
            <c:numRef>
              <c:f>Issuers!$B$2:$L$2</c:f>
              <c:numCache>
                <c:formatCode>General</c:formatCode>
                <c:ptCount val="11"/>
                <c:pt idx="0">
                  <c:v>103</c:v>
                </c:pt>
                <c:pt idx="1">
                  <c:v>109</c:v>
                </c:pt>
                <c:pt idx="2">
                  <c:v>114</c:v>
                </c:pt>
                <c:pt idx="3">
                  <c:v>116</c:v>
                </c:pt>
                <c:pt idx="4">
                  <c:v>119</c:v>
                </c:pt>
                <c:pt idx="5">
                  <c:v>128</c:v>
                </c:pt>
                <c:pt idx="6">
                  <c:v>123</c:v>
                </c:pt>
                <c:pt idx="7">
                  <c:v>124</c:v>
                </c:pt>
                <c:pt idx="8">
                  <c:v>119</c:v>
                </c:pt>
                <c:pt idx="9">
                  <c:v>135</c:v>
                </c:pt>
                <c:pt idx="10">
                  <c:v>136</c:v>
                </c:pt>
              </c:numCache>
            </c:numRef>
          </c:val>
          <c:extLst>
            <c:ext xmlns:c16="http://schemas.microsoft.com/office/drawing/2014/chart" uri="{C3380CC4-5D6E-409C-BE32-E72D297353CC}">
              <c16:uniqueId val="{00000000-32CA-4DE7-BB22-67D2FDAB3301}"/>
            </c:ext>
          </c:extLst>
        </c:ser>
        <c:dLbls>
          <c:showLegendKey val="0"/>
          <c:showVal val="0"/>
          <c:showCatName val="0"/>
          <c:showSerName val="0"/>
          <c:showPercent val="0"/>
          <c:showBubbleSize val="0"/>
        </c:dLbls>
        <c:gapWidth val="219"/>
        <c:overlap val="-27"/>
        <c:axId val="1818770304"/>
        <c:axId val="417630399"/>
      </c:barChart>
      <c:catAx>
        <c:axId val="181877030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417630399"/>
        <c:crosses val="autoZero"/>
        <c:auto val="1"/>
        <c:lblAlgn val="ctr"/>
        <c:lblOffset val="100"/>
        <c:noMultiLvlLbl val="0"/>
      </c:catAx>
      <c:valAx>
        <c:axId val="417630399"/>
        <c:scaling>
          <c:orientation val="minMax"/>
        </c:scaling>
        <c:delete val="0"/>
        <c:axPos val="l"/>
        <c:title>
          <c:tx>
            <c:rich>
              <a:bodyPr rot="-54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r>
                  <a:rPr lang="en-US"/>
                  <a:t>Number of Issuers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1818770304"/>
        <c:crosses val="autoZero"/>
        <c:crossBetween val="between"/>
      </c:valAx>
      <c:spPr>
        <a:noFill/>
        <a:ln w="635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600">
          <a:solidFill>
            <a:schemeClr val="tx1"/>
          </a:solidFill>
          <a:latin typeface="Aptos" panose="020B00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3.9968117112883735E-2"/>
          <c:y val="6.6723268785570944E-2"/>
          <c:w val="0.94016861571933641"/>
          <c:h val="0.72437827072824279"/>
        </c:manualLayout>
      </c:layout>
      <c:barChart>
        <c:barDir val="col"/>
        <c:grouping val="stacked"/>
        <c:varyColors val="0"/>
        <c:ser>
          <c:idx val="0"/>
          <c:order val="0"/>
          <c:tx>
            <c:strRef>
              <c:f>Sheet1!$B$1</c:f>
              <c:strCache>
                <c:ptCount val="1"/>
                <c:pt idx="0">
                  <c:v>Corp</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2015</c:v>
                </c:pt>
                <c:pt idx="1">
                  <c:v>2016</c:v>
                </c:pt>
                <c:pt idx="2">
                  <c:v>2017</c:v>
                </c:pt>
                <c:pt idx="3">
                  <c:v>2018</c:v>
                </c:pt>
                <c:pt idx="4">
                  <c:v>2019</c:v>
                </c:pt>
                <c:pt idx="5">
                  <c:v>2020</c:v>
                </c:pt>
                <c:pt idx="6">
                  <c:v>2021</c:v>
                </c:pt>
                <c:pt idx="7">
                  <c:v>2022</c:v>
                </c:pt>
                <c:pt idx="8">
                  <c:v>2023</c:v>
                </c:pt>
                <c:pt idx="9">
                  <c:v>2024</c:v>
                </c:pt>
                <c:pt idx="10">
                  <c:v>Q32025</c:v>
                </c:pt>
              </c:strCache>
            </c:strRef>
          </c:cat>
          <c:val>
            <c:numRef>
              <c:f>Sheet1!$B$2:$B$12</c:f>
              <c:numCache>
                <c:formatCode>0.0</c:formatCode>
                <c:ptCount val="11"/>
                <c:pt idx="0">
                  <c:v>4.7E-2</c:v>
                </c:pt>
                <c:pt idx="1">
                  <c:v>5.7000000000000002E-2</c:v>
                </c:pt>
                <c:pt idx="2">
                  <c:v>8.5000000000000006E-2</c:v>
                </c:pt>
                <c:pt idx="3">
                  <c:v>8.5000000000000006E-2</c:v>
                </c:pt>
                <c:pt idx="4">
                  <c:v>9.8000000000000004E-2</c:v>
                </c:pt>
                <c:pt idx="5">
                  <c:v>9.8000000000000004E-2</c:v>
                </c:pt>
                <c:pt idx="6">
                  <c:v>8.7999999999999995E-2</c:v>
                </c:pt>
                <c:pt idx="7">
                  <c:v>0.125</c:v>
                </c:pt>
                <c:pt idx="8">
                  <c:v>0.14499999999999999</c:v>
                </c:pt>
                <c:pt idx="9">
                  <c:v>0.156</c:v>
                </c:pt>
                <c:pt idx="10">
                  <c:v>0.26300000000000001</c:v>
                </c:pt>
              </c:numCache>
            </c:numRef>
          </c:val>
          <c:extLst>
            <c:ext xmlns:c16="http://schemas.microsoft.com/office/drawing/2014/chart" uri="{C3380CC4-5D6E-409C-BE32-E72D297353CC}">
              <c16:uniqueId val="{00000000-3B92-408F-91F4-6F337E6921AA}"/>
            </c:ext>
          </c:extLst>
        </c:ser>
        <c:ser>
          <c:idx val="1"/>
          <c:order val="1"/>
          <c:tx>
            <c:strRef>
              <c:f>Sheet1!$C$1</c:f>
              <c:strCache>
                <c:ptCount val="1"/>
                <c:pt idx="0">
                  <c:v>Gov</c:v>
                </c:pt>
              </c:strCache>
            </c:strRef>
          </c:tx>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2015</c:v>
                </c:pt>
                <c:pt idx="1">
                  <c:v>2016</c:v>
                </c:pt>
                <c:pt idx="2">
                  <c:v>2017</c:v>
                </c:pt>
                <c:pt idx="3">
                  <c:v>2018</c:v>
                </c:pt>
                <c:pt idx="4">
                  <c:v>2019</c:v>
                </c:pt>
                <c:pt idx="5">
                  <c:v>2020</c:v>
                </c:pt>
                <c:pt idx="6">
                  <c:v>2021</c:v>
                </c:pt>
                <c:pt idx="7">
                  <c:v>2022</c:v>
                </c:pt>
                <c:pt idx="8">
                  <c:v>2023</c:v>
                </c:pt>
                <c:pt idx="9">
                  <c:v>2024</c:v>
                </c:pt>
                <c:pt idx="10">
                  <c:v>Q32025</c:v>
                </c:pt>
              </c:strCache>
            </c:strRef>
          </c:cat>
          <c:val>
            <c:numRef>
              <c:f>Sheet1!$C$2:$C$12</c:f>
              <c:numCache>
                <c:formatCode>0.0</c:formatCode>
                <c:ptCount val="11"/>
                <c:pt idx="0">
                  <c:v>0.86399999999999999</c:v>
                </c:pt>
                <c:pt idx="1">
                  <c:v>0.94499999999999995</c:v>
                </c:pt>
                <c:pt idx="2">
                  <c:v>1.0289999999999999</c:v>
                </c:pt>
                <c:pt idx="3">
                  <c:v>1.266</c:v>
                </c:pt>
                <c:pt idx="4">
                  <c:v>1.7290000000000001</c:v>
                </c:pt>
                <c:pt idx="5">
                  <c:v>2.7930000000000001</c:v>
                </c:pt>
                <c:pt idx="6">
                  <c:v>3.512</c:v>
                </c:pt>
                <c:pt idx="7">
                  <c:v>3.0739999999999998</c:v>
                </c:pt>
                <c:pt idx="8">
                  <c:v>2.9910000000000001</c:v>
                </c:pt>
                <c:pt idx="9">
                  <c:v>3.145</c:v>
                </c:pt>
                <c:pt idx="10">
                  <c:v>3.3159999999999998</c:v>
                </c:pt>
              </c:numCache>
            </c:numRef>
          </c:val>
          <c:extLst>
            <c:ext xmlns:c16="http://schemas.microsoft.com/office/drawing/2014/chart" uri="{C3380CC4-5D6E-409C-BE32-E72D297353CC}">
              <c16:uniqueId val="{00000001-3B92-408F-91F4-6F337E6921AA}"/>
            </c:ext>
          </c:extLst>
        </c:ser>
        <c:dLbls>
          <c:showLegendKey val="0"/>
          <c:showVal val="1"/>
          <c:showCatName val="0"/>
          <c:showSerName val="0"/>
          <c:showPercent val="0"/>
          <c:showBubbleSize val="0"/>
        </c:dLbls>
        <c:gapWidth val="50"/>
        <c:overlap val="100"/>
        <c:axId val="668534511"/>
        <c:axId val="669183087"/>
      </c:barChart>
      <c:catAx>
        <c:axId val="66853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ysClr val="windowText" lastClr="000000"/>
                </a:solidFill>
                <a:latin typeface="Aptos" panose="020B0004020202020204" pitchFamily="34" charset="0"/>
                <a:ea typeface="+mn-ea"/>
                <a:cs typeface="+mn-cs"/>
              </a:defRPr>
            </a:pPr>
            <a:endParaRPr lang="en-US"/>
          </a:p>
        </c:txPr>
        <c:crossAx val="669183087"/>
        <c:crosses val="autoZero"/>
        <c:auto val="1"/>
        <c:lblAlgn val="ctr"/>
        <c:lblOffset val="100"/>
        <c:noMultiLvlLbl val="0"/>
      </c:catAx>
      <c:valAx>
        <c:axId val="669183087"/>
        <c:scaling>
          <c:orientation val="minMax"/>
        </c:scaling>
        <c:delete val="1"/>
        <c:axPos val="l"/>
        <c:numFmt formatCode="0.0" sourceLinked="1"/>
        <c:majorTickMark val="none"/>
        <c:minorTickMark val="none"/>
        <c:tickLblPos val="nextTo"/>
        <c:crossAx val="66853451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6350" cap="flat" cmpd="sng" algn="ctr">
      <a:noFill/>
      <a:round/>
    </a:ln>
    <a:effectLst/>
  </c:spPr>
  <c:txPr>
    <a:bodyPr/>
    <a:lstStyle/>
    <a:p>
      <a:pPr>
        <a:defRPr sz="1600">
          <a:solidFill>
            <a:sysClr val="windowText" lastClr="000000"/>
          </a:solidFill>
          <a:latin typeface="Aptos" panose="020B00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364261168384883E-2"/>
          <c:y val="3.7800687285223365E-2"/>
          <c:w val="0.59447392178133307"/>
          <c:h val="0.81886920384951878"/>
        </c:manualLayout>
      </c:layout>
      <c:barChart>
        <c:barDir val="col"/>
        <c:grouping val="stacked"/>
        <c:varyColors val="0"/>
        <c:ser>
          <c:idx val="0"/>
          <c:order val="0"/>
          <c:tx>
            <c:strRef>
              <c:f>Sheet4!$B$28</c:f>
              <c:strCache>
                <c:ptCount val="1"/>
                <c:pt idx="0">
                  <c:v>Financials</c:v>
                </c:pt>
              </c:strCache>
            </c:strRef>
          </c:tx>
          <c:spPr>
            <a:solidFill>
              <a:srgbClr val="00B0F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Sheet4!$C$27:$G$27</c:f>
              <c:strCache>
                <c:ptCount val="5"/>
                <c:pt idx="0">
                  <c:v>2019</c:v>
                </c:pt>
                <c:pt idx="1">
                  <c:v>2021</c:v>
                </c:pt>
                <c:pt idx="2">
                  <c:v>2022</c:v>
                </c:pt>
                <c:pt idx="3">
                  <c:v>2023</c:v>
                </c:pt>
                <c:pt idx="4">
                  <c:v>2024</c:v>
                </c:pt>
              </c:strCache>
            </c:strRef>
          </c:cat>
          <c:val>
            <c:numRef>
              <c:f>Sheet4!$C$28:$G$28</c:f>
              <c:numCache>
                <c:formatCode>0.0</c:formatCode>
                <c:ptCount val="5"/>
                <c:pt idx="0">
                  <c:v>60.946837285790025</c:v>
                </c:pt>
                <c:pt idx="1">
                  <c:v>49.860890556007959</c:v>
                </c:pt>
                <c:pt idx="2">
                  <c:v>45.694892477648899</c:v>
                </c:pt>
                <c:pt idx="3">
                  <c:v>45.621782627542885</c:v>
                </c:pt>
                <c:pt idx="4">
                  <c:v>44.350072806151118</c:v>
                </c:pt>
              </c:numCache>
            </c:numRef>
          </c:val>
          <c:extLst>
            <c:ext xmlns:c16="http://schemas.microsoft.com/office/drawing/2014/chart" uri="{C3380CC4-5D6E-409C-BE32-E72D297353CC}">
              <c16:uniqueId val="{00000000-40BD-41E2-B431-E1A431EA7BDE}"/>
            </c:ext>
          </c:extLst>
        </c:ser>
        <c:ser>
          <c:idx val="1"/>
          <c:order val="1"/>
          <c:tx>
            <c:strRef>
              <c:f>Sheet4!$B$29</c:f>
              <c:strCache>
                <c:ptCount val="1"/>
                <c:pt idx="0">
                  <c:v>Basic Materials</c:v>
                </c:pt>
              </c:strCache>
            </c:strRef>
          </c:tx>
          <c:spPr>
            <a:solidFill>
              <a:srgbClr val="92D05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Sheet4!$C$27:$G$27</c:f>
              <c:strCache>
                <c:ptCount val="5"/>
                <c:pt idx="0">
                  <c:v>2019</c:v>
                </c:pt>
                <c:pt idx="1">
                  <c:v>2021</c:v>
                </c:pt>
                <c:pt idx="2">
                  <c:v>2022</c:v>
                </c:pt>
                <c:pt idx="3">
                  <c:v>2023</c:v>
                </c:pt>
                <c:pt idx="4">
                  <c:v>2024</c:v>
                </c:pt>
              </c:strCache>
            </c:strRef>
          </c:cat>
          <c:val>
            <c:numRef>
              <c:f>Sheet4!$C$29:$G$29</c:f>
              <c:numCache>
                <c:formatCode>0.0</c:formatCode>
                <c:ptCount val="5"/>
                <c:pt idx="0">
                  <c:v>7.106109758179743</c:v>
                </c:pt>
                <c:pt idx="1">
                  <c:v>13.711137932676836</c:v>
                </c:pt>
                <c:pt idx="2">
                  <c:v>19.05840555235331</c:v>
                </c:pt>
                <c:pt idx="3">
                  <c:v>22.179682094545576</c:v>
                </c:pt>
                <c:pt idx="4">
                  <c:v>24.015516880676643</c:v>
                </c:pt>
              </c:numCache>
            </c:numRef>
          </c:val>
          <c:extLst>
            <c:ext xmlns:c16="http://schemas.microsoft.com/office/drawing/2014/chart" uri="{C3380CC4-5D6E-409C-BE32-E72D297353CC}">
              <c16:uniqueId val="{00000001-40BD-41E2-B431-E1A431EA7BDE}"/>
            </c:ext>
          </c:extLst>
        </c:ser>
        <c:ser>
          <c:idx val="2"/>
          <c:order val="2"/>
          <c:tx>
            <c:strRef>
              <c:f>Sheet4!$B$30</c:f>
              <c:strCache>
                <c:ptCount val="1"/>
                <c:pt idx="0">
                  <c:v>Infrastructures</c:v>
                </c:pt>
              </c:strCache>
            </c:strRef>
          </c:tx>
          <c:spPr>
            <a:solidFill>
              <a:srgbClr val="FFC00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Sheet4!$C$27:$G$27</c:f>
              <c:strCache>
                <c:ptCount val="5"/>
                <c:pt idx="0">
                  <c:v>2019</c:v>
                </c:pt>
                <c:pt idx="1">
                  <c:v>2021</c:v>
                </c:pt>
                <c:pt idx="2">
                  <c:v>2022</c:v>
                </c:pt>
                <c:pt idx="3">
                  <c:v>2023</c:v>
                </c:pt>
                <c:pt idx="4">
                  <c:v>2024</c:v>
                </c:pt>
              </c:strCache>
            </c:strRef>
          </c:cat>
          <c:val>
            <c:numRef>
              <c:f>Sheet4!$C$30:$G$30</c:f>
              <c:numCache>
                <c:formatCode>0.0</c:formatCode>
                <c:ptCount val="5"/>
                <c:pt idx="0">
                  <c:v>24.707497236725047</c:v>
                </c:pt>
                <c:pt idx="1">
                  <c:v>27.989400963950033</c:v>
                </c:pt>
                <c:pt idx="2">
                  <c:v>26.085813386726532</c:v>
                </c:pt>
                <c:pt idx="3">
                  <c:v>22.969511784500558</c:v>
                </c:pt>
                <c:pt idx="4">
                  <c:v>20.604160101947265</c:v>
                </c:pt>
              </c:numCache>
            </c:numRef>
          </c:val>
          <c:extLst>
            <c:ext xmlns:c16="http://schemas.microsoft.com/office/drawing/2014/chart" uri="{C3380CC4-5D6E-409C-BE32-E72D297353CC}">
              <c16:uniqueId val="{00000002-40BD-41E2-B431-E1A431EA7BDE}"/>
            </c:ext>
          </c:extLst>
        </c:ser>
        <c:ser>
          <c:idx val="3"/>
          <c:order val="3"/>
          <c:tx>
            <c:strRef>
              <c:f>Sheet4!$B$31</c:f>
              <c:strCache>
                <c:ptCount val="1"/>
                <c:pt idx="0">
                  <c:v>Energy</c:v>
                </c:pt>
              </c:strCache>
            </c:strRef>
          </c:tx>
          <c:spPr>
            <a:solidFill>
              <a:srgbClr val="0070C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Sheet4!$C$27:$G$27</c:f>
              <c:strCache>
                <c:ptCount val="5"/>
                <c:pt idx="0">
                  <c:v>2019</c:v>
                </c:pt>
                <c:pt idx="1">
                  <c:v>2021</c:v>
                </c:pt>
                <c:pt idx="2">
                  <c:v>2022</c:v>
                </c:pt>
                <c:pt idx="3">
                  <c:v>2023</c:v>
                </c:pt>
                <c:pt idx="4">
                  <c:v>2024</c:v>
                </c:pt>
              </c:strCache>
            </c:strRef>
          </c:cat>
          <c:val>
            <c:numRef>
              <c:f>Sheet4!$C$31:$G$31</c:f>
              <c:numCache>
                <c:formatCode>0.0</c:formatCode>
                <c:ptCount val="5"/>
                <c:pt idx="0">
                  <c:v>1.19854242862663</c:v>
                </c:pt>
                <c:pt idx="1">
                  <c:v>1.2796907181764638</c:v>
                </c:pt>
                <c:pt idx="2">
                  <c:v>1.8723574467893855</c:v>
                </c:pt>
                <c:pt idx="3">
                  <c:v>2.6642279589882181</c:v>
                </c:pt>
                <c:pt idx="4">
                  <c:v>4.2145100404769043</c:v>
                </c:pt>
              </c:numCache>
            </c:numRef>
          </c:val>
          <c:extLst>
            <c:ext xmlns:c16="http://schemas.microsoft.com/office/drawing/2014/chart" uri="{C3380CC4-5D6E-409C-BE32-E72D297353CC}">
              <c16:uniqueId val="{00000003-40BD-41E2-B431-E1A431EA7BDE}"/>
            </c:ext>
          </c:extLst>
        </c:ser>
        <c:ser>
          <c:idx val="4"/>
          <c:order val="4"/>
          <c:tx>
            <c:strRef>
              <c:f>Sheet4!$B$32</c:f>
              <c:strCache>
                <c:ptCount val="1"/>
                <c:pt idx="0">
                  <c:v>Consumer Non-Cyclicals</c:v>
                </c:pt>
              </c:strCache>
            </c:strRef>
          </c:tx>
          <c:spPr>
            <a:solidFill>
              <a:schemeClr val="accent5"/>
            </a:solidFill>
            <a:ln>
              <a:noFill/>
            </a:ln>
            <a:effectLst/>
          </c:spPr>
          <c:invertIfNegative val="0"/>
          <c:cat>
            <c:strRef>
              <c:f>Sheet4!$C$27:$G$27</c:f>
              <c:strCache>
                <c:ptCount val="5"/>
                <c:pt idx="0">
                  <c:v>2019</c:v>
                </c:pt>
                <c:pt idx="1">
                  <c:v>2021</c:v>
                </c:pt>
                <c:pt idx="2">
                  <c:v>2022</c:v>
                </c:pt>
                <c:pt idx="3">
                  <c:v>2023</c:v>
                </c:pt>
                <c:pt idx="4">
                  <c:v>2024</c:v>
                </c:pt>
              </c:strCache>
            </c:strRef>
          </c:cat>
          <c:val>
            <c:numRef>
              <c:f>Sheet4!$C$32:$G$32</c:f>
              <c:numCache>
                <c:formatCode>0.0</c:formatCode>
                <c:ptCount val="5"/>
                <c:pt idx="0">
                  <c:v>1.9320459018161231</c:v>
                </c:pt>
                <c:pt idx="1">
                  <c:v>3.3727796215990793</c:v>
                </c:pt>
                <c:pt idx="2">
                  <c:v>2.8364013074142611</c:v>
                </c:pt>
                <c:pt idx="3">
                  <c:v>1.8682713950606948</c:v>
                </c:pt>
                <c:pt idx="4">
                  <c:v>1.6665246160569798</c:v>
                </c:pt>
              </c:numCache>
            </c:numRef>
          </c:val>
          <c:extLst>
            <c:ext xmlns:c16="http://schemas.microsoft.com/office/drawing/2014/chart" uri="{C3380CC4-5D6E-409C-BE32-E72D297353CC}">
              <c16:uniqueId val="{00000004-40BD-41E2-B431-E1A431EA7BDE}"/>
            </c:ext>
          </c:extLst>
        </c:ser>
        <c:ser>
          <c:idx val="5"/>
          <c:order val="5"/>
          <c:tx>
            <c:strRef>
              <c:f>Sheet4!$B$33</c:f>
              <c:strCache>
                <c:ptCount val="1"/>
                <c:pt idx="0">
                  <c:v>Transportation &amp; Logistic</c:v>
                </c:pt>
              </c:strCache>
            </c:strRef>
          </c:tx>
          <c:spPr>
            <a:solidFill>
              <a:srgbClr val="7030A0"/>
            </a:solidFill>
            <a:ln>
              <a:noFill/>
            </a:ln>
            <a:effectLst/>
          </c:spPr>
          <c:invertIfNegative val="0"/>
          <c:cat>
            <c:strRef>
              <c:f>Sheet4!$C$27:$G$27</c:f>
              <c:strCache>
                <c:ptCount val="5"/>
                <c:pt idx="0">
                  <c:v>2019</c:v>
                </c:pt>
                <c:pt idx="1">
                  <c:v>2021</c:v>
                </c:pt>
                <c:pt idx="2">
                  <c:v>2022</c:v>
                </c:pt>
                <c:pt idx="3">
                  <c:v>2023</c:v>
                </c:pt>
                <c:pt idx="4">
                  <c:v>2024</c:v>
                </c:pt>
              </c:strCache>
            </c:strRef>
          </c:cat>
          <c:val>
            <c:numRef>
              <c:f>Sheet4!$C$33:$G$33</c:f>
              <c:numCache>
                <c:formatCode>0.0</c:formatCode>
                <c:ptCount val="5"/>
                <c:pt idx="0">
                  <c:v>1.257177775181747</c:v>
                </c:pt>
                <c:pt idx="1">
                  <c:v>1.1844341469251296</c:v>
                </c:pt>
                <c:pt idx="2">
                  <c:v>1.4352792862030492</c:v>
                </c:pt>
                <c:pt idx="3">
                  <c:v>1.3538198514932571</c:v>
                </c:pt>
                <c:pt idx="4">
                  <c:v>1.4717454310000382</c:v>
                </c:pt>
              </c:numCache>
            </c:numRef>
          </c:val>
          <c:extLst>
            <c:ext xmlns:c16="http://schemas.microsoft.com/office/drawing/2014/chart" uri="{C3380CC4-5D6E-409C-BE32-E72D297353CC}">
              <c16:uniqueId val="{00000005-40BD-41E2-B431-E1A431EA7BDE}"/>
            </c:ext>
          </c:extLst>
        </c:ser>
        <c:ser>
          <c:idx val="6"/>
          <c:order val="6"/>
          <c:tx>
            <c:strRef>
              <c:f>Sheet4!$B$34</c:f>
              <c:strCache>
                <c:ptCount val="1"/>
                <c:pt idx="0">
                  <c:v>Industrials</c:v>
                </c:pt>
              </c:strCache>
            </c:strRef>
          </c:tx>
          <c:spPr>
            <a:solidFill>
              <a:schemeClr val="accent1">
                <a:lumMod val="60000"/>
              </a:schemeClr>
            </a:solidFill>
            <a:ln>
              <a:noFill/>
            </a:ln>
            <a:effectLst/>
          </c:spPr>
          <c:invertIfNegative val="0"/>
          <c:cat>
            <c:strRef>
              <c:f>Sheet4!$C$27:$G$27</c:f>
              <c:strCache>
                <c:ptCount val="5"/>
                <c:pt idx="0">
                  <c:v>2019</c:v>
                </c:pt>
                <c:pt idx="1">
                  <c:v>2021</c:v>
                </c:pt>
                <c:pt idx="2">
                  <c:v>2022</c:v>
                </c:pt>
                <c:pt idx="3">
                  <c:v>2023</c:v>
                </c:pt>
                <c:pt idx="4">
                  <c:v>2024</c:v>
                </c:pt>
              </c:strCache>
            </c:strRef>
          </c:cat>
          <c:val>
            <c:numRef>
              <c:f>Sheet4!$C$34:$G$34</c:f>
              <c:numCache>
                <c:formatCode>0.0</c:formatCode>
                <c:ptCount val="5"/>
                <c:pt idx="0">
                  <c:v>0.44931300042235423</c:v>
                </c:pt>
                <c:pt idx="1">
                  <c:v>0.69026164192125528</c:v>
                </c:pt>
                <c:pt idx="2">
                  <c:v>1.1134818949641629</c:v>
                </c:pt>
                <c:pt idx="3">
                  <c:v>0.77626463881489405</c:v>
                </c:pt>
                <c:pt idx="4">
                  <c:v>1.2072525747296514</c:v>
                </c:pt>
              </c:numCache>
            </c:numRef>
          </c:val>
          <c:extLst>
            <c:ext xmlns:c16="http://schemas.microsoft.com/office/drawing/2014/chart" uri="{C3380CC4-5D6E-409C-BE32-E72D297353CC}">
              <c16:uniqueId val="{00000006-40BD-41E2-B431-E1A431EA7BDE}"/>
            </c:ext>
          </c:extLst>
        </c:ser>
        <c:ser>
          <c:idx val="7"/>
          <c:order val="7"/>
          <c:tx>
            <c:strRef>
              <c:f>Sheet4!$B$35</c:f>
              <c:strCache>
                <c:ptCount val="1"/>
                <c:pt idx="0">
                  <c:v>Properties &amp; Real Estate</c:v>
                </c:pt>
              </c:strCache>
            </c:strRef>
          </c:tx>
          <c:spPr>
            <a:solidFill>
              <a:schemeClr val="accent2">
                <a:lumMod val="60000"/>
              </a:schemeClr>
            </a:solidFill>
            <a:ln>
              <a:noFill/>
            </a:ln>
            <a:effectLst/>
          </c:spPr>
          <c:invertIfNegative val="0"/>
          <c:cat>
            <c:strRef>
              <c:f>Sheet4!$C$27:$G$27</c:f>
              <c:strCache>
                <c:ptCount val="5"/>
                <c:pt idx="0">
                  <c:v>2019</c:v>
                </c:pt>
                <c:pt idx="1">
                  <c:v>2021</c:v>
                </c:pt>
                <c:pt idx="2">
                  <c:v>2022</c:v>
                </c:pt>
                <c:pt idx="3">
                  <c:v>2023</c:v>
                </c:pt>
                <c:pt idx="4">
                  <c:v>2024</c:v>
                </c:pt>
              </c:strCache>
            </c:strRef>
          </c:cat>
          <c:val>
            <c:numRef>
              <c:f>Sheet4!$C$35:$G$35</c:f>
              <c:numCache>
                <c:formatCode>0.0</c:formatCode>
                <c:ptCount val="5"/>
                <c:pt idx="0">
                  <c:v>1.3324377027524914</c:v>
                </c:pt>
                <c:pt idx="1">
                  <c:v>1.000658664340238</c:v>
                </c:pt>
                <c:pt idx="2">
                  <c:v>0.8656170049247135</c:v>
                </c:pt>
                <c:pt idx="3">
                  <c:v>0.97005108367326764</c:v>
                </c:pt>
                <c:pt idx="4">
                  <c:v>1.1242481409351186</c:v>
                </c:pt>
              </c:numCache>
            </c:numRef>
          </c:val>
          <c:extLst>
            <c:ext xmlns:c16="http://schemas.microsoft.com/office/drawing/2014/chart" uri="{C3380CC4-5D6E-409C-BE32-E72D297353CC}">
              <c16:uniqueId val="{00000007-40BD-41E2-B431-E1A431EA7BDE}"/>
            </c:ext>
          </c:extLst>
        </c:ser>
        <c:ser>
          <c:idx val="8"/>
          <c:order val="8"/>
          <c:tx>
            <c:strRef>
              <c:f>Sheet4!$B$36</c:f>
              <c:strCache>
                <c:ptCount val="1"/>
                <c:pt idx="0">
                  <c:v>Consumer Cyclicals</c:v>
                </c:pt>
              </c:strCache>
            </c:strRef>
          </c:tx>
          <c:spPr>
            <a:solidFill>
              <a:schemeClr val="accent3">
                <a:lumMod val="60000"/>
              </a:schemeClr>
            </a:solidFill>
            <a:ln>
              <a:noFill/>
            </a:ln>
            <a:effectLst/>
          </c:spPr>
          <c:invertIfNegative val="0"/>
          <c:cat>
            <c:strRef>
              <c:f>Sheet4!$C$27:$G$27</c:f>
              <c:strCache>
                <c:ptCount val="5"/>
                <c:pt idx="0">
                  <c:v>2019</c:v>
                </c:pt>
                <c:pt idx="1">
                  <c:v>2021</c:v>
                </c:pt>
                <c:pt idx="2">
                  <c:v>2022</c:v>
                </c:pt>
                <c:pt idx="3">
                  <c:v>2023</c:v>
                </c:pt>
                <c:pt idx="4">
                  <c:v>2024</c:v>
                </c:pt>
              </c:strCache>
            </c:strRef>
          </c:cat>
          <c:val>
            <c:numRef>
              <c:f>Sheet4!$C$36:$G$36</c:f>
              <c:numCache>
                <c:formatCode>0.0</c:formatCode>
                <c:ptCount val="5"/>
                <c:pt idx="0">
                  <c:v>1.0700389105058365</c:v>
                </c:pt>
                <c:pt idx="1">
                  <c:v>0.73719292824508353</c:v>
                </c:pt>
                <c:pt idx="2">
                  <c:v>0.54404433253445783</c:v>
                </c:pt>
                <c:pt idx="3">
                  <c:v>1.1777113848609937</c:v>
                </c:pt>
                <c:pt idx="4">
                  <c:v>0.86430784540522543</c:v>
                </c:pt>
              </c:numCache>
            </c:numRef>
          </c:val>
          <c:extLst>
            <c:ext xmlns:c16="http://schemas.microsoft.com/office/drawing/2014/chart" uri="{C3380CC4-5D6E-409C-BE32-E72D297353CC}">
              <c16:uniqueId val="{00000008-40BD-41E2-B431-E1A431EA7BDE}"/>
            </c:ext>
          </c:extLst>
        </c:ser>
        <c:ser>
          <c:idx val="9"/>
          <c:order val="9"/>
          <c:tx>
            <c:strRef>
              <c:f>Sheet4!$B$37</c:f>
              <c:strCache>
                <c:ptCount val="1"/>
                <c:pt idx="0">
                  <c:v>Healthcare</c:v>
                </c:pt>
              </c:strCache>
            </c:strRef>
          </c:tx>
          <c:spPr>
            <a:solidFill>
              <a:schemeClr val="accent4">
                <a:lumMod val="60000"/>
              </a:schemeClr>
            </a:solidFill>
            <a:ln>
              <a:noFill/>
            </a:ln>
            <a:effectLst/>
          </c:spPr>
          <c:invertIfNegative val="0"/>
          <c:cat>
            <c:strRef>
              <c:f>Sheet4!$C$27:$G$27</c:f>
              <c:strCache>
                <c:ptCount val="5"/>
                <c:pt idx="0">
                  <c:v>2019</c:v>
                </c:pt>
                <c:pt idx="1">
                  <c:v>2021</c:v>
                </c:pt>
                <c:pt idx="2">
                  <c:v>2022</c:v>
                </c:pt>
                <c:pt idx="3">
                  <c:v>2023</c:v>
                </c:pt>
                <c:pt idx="4">
                  <c:v>2024</c:v>
                </c:pt>
              </c:strCache>
            </c:strRef>
          </c:cat>
          <c:val>
            <c:numRef>
              <c:f>Sheet4!$C$37:$G$37</c:f>
              <c:numCache>
                <c:formatCode>0.0</c:formatCode>
                <c:ptCount val="5"/>
                <c:pt idx="0">
                  <c:v>0</c:v>
                </c:pt>
                <c:pt idx="1">
                  <c:v>0.17355282615791914</c:v>
                </c:pt>
                <c:pt idx="2">
                  <c:v>0.49370731044122418</c:v>
                </c:pt>
                <c:pt idx="3">
                  <c:v>0.4186771805196503</c:v>
                </c:pt>
                <c:pt idx="4">
                  <c:v>0.48166156262107335</c:v>
                </c:pt>
              </c:numCache>
            </c:numRef>
          </c:val>
          <c:extLst>
            <c:ext xmlns:c16="http://schemas.microsoft.com/office/drawing/2014/chart" uri="{C3380CC4-5D6E-409C-BE32-E72D297353CC}">
              <c16:uniqueId val="{00000009-40BD-41E2-B431-E1A431EA7BDE}"/>
            </c:ext>
          </c:extLst>
        </c:ser>
        <c:dLbls>
          <c:showLegendKey val="0"/>
          <c:showVal val="0"/>
          <c:showCatName val="0"/>
          <c:showSerName val="0"/>
          <c:showPercent val="0"/>
          <c:showBubbleSize val="0"/>
        </c:dLbls>
        <c:gapWidth val="70"/>
        <c:overlap val="100"/>
        <c:axId val="1909012032"/>
        <c:axId val="1909013824"/>
      </c:barChart>
      <c:catAx>
        <c:axId val="19090120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crossAx val="1909013824"/>
        <c:crosses val="autoZero"/>
        <c:auto val="1"/>
        <c:lblAlgn val="ctr"/>
        <c:lblOffset val="100"/>
        <c:noMultiLvlLbl val="0"/>
      </c:catAx>
      <c:valAx>
        <c:axId val="1909013824"/>
        <c:scaling>
          <c:orientation val="minMax"/>
          <c:max val="100"/>
        </c:scaling>
        <c:delete val="1"/>
        <c:axPos val="l"/>
        <c:numFmt formatCode="0.0" sourceLinked="1"/>
        <c:majorTickMark val="none"/>
        <c:minorTickMark val="none"/>
        <c:tickLblPos val="nextTo"/>
        <c:crossAx val="1909012032"/>
        <c:crosses val="autoZero"/>
        <c:crossBetween val="between"/>
      </c:valAx>
      <c:spPr>
        <a:noFill/>
        <a:ln>
          <a:noFill/>
        </a:ln>
        <a:effectLst/>
      </c:spPr>
    </c:plotArea>
    <c:legend>
      <c:legendPos val="r"/>
      <c:layout>
        <c:manualLayout>
          <c:xMode val="edge"/>
          <c:yMode val="edge"/>
          <c:x val="0.63159039085070701"/>
          <c:y val="2.7809687693218049E-2"/>
          <c:w val="0.34038414455966326"/>
          <c:h val="0.93290832342774033"/>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a:solidFill>
            <a:sysClr val="windowText" lastClr="000000"/>
          </a:solidFill>
          <a:latin typeface="Aptos" panose="020B00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856020540460145"/>
          <c:y val="6.4556002152015901E-2"/>
          <c:w val="0.85975109068408839"/>
          <c:h val="0.49797448818833051"/>
        </c:manualLayout>
      </c:layout>
      <c:barChart>
        <c:barDir val="col"/>
        <c:grouping val="percentStacked"/>
        <c:varyColors val="0"/>
        <c:ser>
          <c:idx val="0"/>
          <c:order val="0"/>
          <c:tx>
            <c:strRef>
              <c:f>Sheet1!$B$8</c:f>
              <c:strCache>
                <c:ptCount val="1"/>
                <c:pt idx="0">
                  <c:v>Foreign Institutional</c:v>
                </c:pt>
              </c:strCache>
            </c:strRef>
          </c:tx>
          <c:spPr>
            <a:solidFill>
              <a:srgbClr val="00B0F0"/>
            </a:solidFill>
            <a:ln>
              <a:noFill/>
            </a:ln>
            <a:effectLst/>
          </c:spPr>
          <c:invertIfNegative val="0"/>
          <c:cat>
            <c:numRef>
              <c:f>Sheet1!$A$9:$A$19</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Sheet1!$B$9:$B$19</c:f>
              <c:numCache>
                <c:formatCode>General</c:formatCode>
                <c:ptCount val="11"/>
                <c:pt idx="0">
                  <c:v>1645460</c:v>
                </c:pt>
                <c:pt idx="1">
                  <c:v>1678447.18</c:v>
                </c:pt>
                <c:pt idx="2">
                  <c:v>1952770.47</c:v>
                </c:pt>
                <c:pt idx="3">
                  <c:v>1850150.47</c:v>
                </c:pt>
                <c:pt idx="4">
                  <c:v>1936843.07</c:v>
                </c:pt>
                <c:pt idx="5">
                  <c:v>1847031.35</c:v>
                </c:pt>
                <c:pt idx="6">
                  <c:v>2269386.84</c:v>
                </c:pt>
                <c:pt idx="7">
                  <c:v>2684806.02</c:v>
                </c:pt>
                <c:pt idx="8">
                  <c:v>3207125.53</c:v>
                </c:pt>
                <c:pt idx="9">
                  <c:v>3335068.2</c:v>
                </c:pt>
                <c:pt idx="10">
                  <c:v>3598401.19</c:v>
                </c:pt>
              </c:numCache>
            </c:numRef>
          </c:val>
          <c:extLst>
            <c:ext xmlns:c16="http://schemas.microsoft.com/office/drawing/2014/chart" uri="{C3380CC4-5D6E-409C-BE32-E72D297353CC}">
              <c16:uniqueId val="{00000000-CC5D-4E40-9921-720BC6329E7A}"/>
            </c:ext>
          </c:extLst>
        </c:ser>
        <c:ser>
          <c:idx val="1"/>
          <c:order val="1"/>
          <c:tx>
            <c:strRef>
              <c:f>Sheet1!$C$8</c:f>
              <c:strCache>
                <c:ptCount val="1"/>
                <c:pt idx="0">
                  <c:v>Forein Retail</c:v>
                </c:pt>
              </c:strCache>
            </c:strRef>
          </c:tx>
          <c:spPr>
            <a:solidFill>
              <a:srgbClr val="92D050"/>
            </a:solidFill>
            <a:ln>
              <a:noFill/>
            </a:ln>
            <a:effectLst/>
          </c:spPr>
          <c:invertIfNegative val="0"/>
          <c:cat>
            <c:numRef>
              <c:f>Sheet1!$A$9:$A$19</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Sheet1!$C$9:$C$19</c:f>
              <c:numCache>
                <c:formatCode>General</c:formatCode>
                <c:ptCount val="11"/>
                <c:pt idx="0">
                  <c:v>10930</c:v>
                </c:pt>
                <c:pt idx="1">
                  <c:v>12907.16</c:v>
                </c:pt>
                <c:pt idx="2">
                  <c:v>14660.7</c:v>
                </c:pt>
                <c:pt idx="3">
                  <c:v>7395.27</c:v>
                </c:pt>
                <c:pt idx="4">
                  <c:v>7199.39</c:v>
                </c:pt>
                <c:pt idx="5">
                  <c:v>6771.55</c:v>
                </c:pt>
                <c:pt idx="6">
                  <c:v>16677.8</c:v>
                </c:pt>
                <c:pt idx="7">
                  <c:v>14594.98</c:v>
                </c:pt>
                <c:pt idx="8">
                  <c:v>19191.47</c:v>
                </c:pt>
                <c:pt idx="9">
                  <c:v>168393.8</c:v>
                </c:pt>
                <c:pt idx="10">
                  <c:v>161929.63</c:v>
                </c:pt>
              </c:numCache>
            </c:numRef>
          </c:val>
          <c:extLst>
            <c:ext xmlns:c16="http://schemas.microsoft.com/office/drawing/2014/chart" uri="{C3380CC4-5D6E-409C-BE32-E72D297353CC}">
              <c16:uniqueId val="{00000001-CC5D-4E40-9921-720BC6329E7A}"/>
            </c:ext>
          </c:extLst>
        </c:ser>
        <c:ser>
          <c:idx val="2"/>
          <c:order val="2"/>
          <c:tx>
            <c:strRef>
              <c:f>Sheet1!$D$8</c:f>
              <c:strCache>
                <c:ptCount val="1"/>
                <c:pt idx="0">
                  <c:v>Domestic Institutional</c:v>
                </c:pt>
              </c:strCache>
            </c:strRef>
          </c:tx>
          <c:spPr>
            <a:solidFill>
              <a:srgbClr val="FFC000"/>
            </a:solidFill>
            <a:ln>
              <a:noFill/>
            </a:ln>
            <a:effectLst/>
          </c:spPr>
          <c:invertIfNegative val="0"/>
          <c:cat>
            <c:numRef>
              <c:f>Sheet1!$A$9:$A$19</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Sheet1!$D$9:$D$19</c:f>
              <c:numCache>
                <c:formatCode>General</c:formatCode>
                <c:ptCount val="11"/>
                <c:pt idx="0">
                  <c:v>779880</c:v>
                </c:pt>
                <c:pt idx="1">
                  <c:v>1167805.73</c:v>
                </c:pt>
                <c:pt idx="2">
                  <c:v>1552099.64</c:v>
                </c:pt>
                <c:pt idx="3">
                  <c:v>1310856.1299999999</c:v>
                </c:pt>
                <c:pt idx="4">
                  <c:v>1410976.75</c:v>
                </c:pt>
                <c:pt idx="5">
                  <c:v>1423207.63</c:v>
                </c:pt>
                <c:pt idx="6">
                  <c:v>2011731.07</c:v>
                </c:pt>
                <c:pt idx="7">
                  <c:v>2097950</c:v>
                </c:pt>
                <c:pt idx="8">
                  <c:v>2490687</c:v>
                </c:pt>
                <c:pt idx="9">
                  <c:v>2632449</c:v>
                </c:pt>
                <c:pt idx="10">
                  <c:v>3172962.47</c:v>
                </c:pt>
              </c:numCache>
            </c:numRef>
          </c:val>
          <c:extLst>
            <c:ext xmlns:c16="http://schemas.microsoft.com/office/drawing/2014/chart" uri="{C3380CC4-5D6E-409C-BE32-E72D297353CC}">
              <c16:uniqueId val="{00000002-CC5D-4E40-9921-720BC6329E7A}"/>
            </c:ext>
          </c:extLst>
        </c:ser>
        <c:ser>
          <c:idx val="3"/>
          <c:order val="3"/>
          <c:tx>
            <c:strRef>
              <c:f>Sheet1!$E$8</c:f>
              <c:strCache>
                <c:ptCount val="1"/>
                <c:pt idx="0">
                  <c:v>Domestic Retail</c:v>
                </c:pt>
              </c:strCache>
            </c:strRef>
          </c:tx>
          <c:spPr>
            <a:solidFill>
              <a:srgbClr val="0070C0"/>
            </a:solidFill>
            <a:ln>
              <a:noFill/>
            </a:ln>
            <a:effectLst/>
          </c:spPr>
          <c:invertIfNegative val="0"/>
          <c:cat>
            <c:numRef>
              <c:f>Sheet1!$A$9:$A$19</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cat>
          <c:val>
            <c:numRef>
              <c:f>Sheet1!$E$9:$E$19</c:f>
              <c:numCache>
                <c:formatCode>General</c:formatCode>
                <c:ptCount val="11"/>
                <c:pt idx="0">
                  <c:v>159690</c:v>
                </c:pt>
                <c:pt idx="1">
                  <c:v>244728.66</c:v>
                </c:pt>
                <c:pt idx="2">
                  <c:v>315312.01</c:v>
                </c:pt>
                <c:pt idx="3">
                  <c:v>392468.65</c:v>
                </c:pt>
                <c:pt idx="4">
                  <c:v>391593.6</c:v>
                </c:pt>
                <c:pt idx="5">
                  <c:v>489940.47</c:v>
                </c:pt>
                <c:pt idx="6">
                  <c:v>687932.05</c:v>
                </c:pt>
                <c:pt idx="7">
                  <c:v>1124245</c:v>
                </c:pt>
                <c:pt idx="8">
                  <c:v>1134172</c:v>
                </c:pt>
                <c:pt idx="9">
                  <c:v>1052572</c:v>
                </c:pt>
                <c:pt idx="10">
                  <c:v>1340657.22</c:v>
                </c:pt>
              </c:numCache>
            </c:numRef>
          </c:val>
          <c:extLst>
            <c:ext xmlns:c16="http://schemas.microsoft.com/office/drawing/2014/chart" uri="{C3380CC4-5D6E-409C-BE32-E72D297353CC}">
              <c16:uniqueId val="{00000003-CC5D-4E40-9921-720BC6329E7A}"/>
            </c:ext>
          </c:extLst>
        </c:ser>
        <c:dLbls>
          <c:showLegendKey val="0"/>
          <c:showVal val="0"/>
          <c:showCatName val="0"/>
          <c:showSerName val="0"/>
          <c:showPercent val="0"/>
          <c:showBubbleSize val="0"/>
        </c:dLbls>
        <c:gapWidth val="150"/>
        <c:overlap val="100"/>
        <c:axId val="879936895"/>
        <c:axId val="879928255"/>
      </c:barChart>
      <c:catAx>
        <c:axId val="879936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879928255"/>
        <c:crosses val="autoZero"/>
        <c:auto val="1"/>
        <c:lblAlgn val="ctr"/>
        <c:lblOffset val="100"/>
        <c:noMultiLvlLbl val="0"/>
      </c:catAx>
      <c:valAx>
        <c:axId val="87992825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879936895"/>
        <c:crosses val="autoZero"/>
        <c:crossBetween val="between"/>
        <c:majorUnit val="0.2"/>
      </c:valAx>
      <c:spPr>
        <a:noFill/>
        <a:ln>
          <a:noFill/>
        </a:ln>
        <a:effectLst/>
      </c:spPr>
    </c:plotArea>
    <c:legend>
      <c:legendPos val="b"/>
      <c:layout>
        <c:manualLayout>
          <c:xMode val="edge"/>
          <c:yMode val="edge"/>
          <c:x val="0"/>
          <c:y val="0.72415618483384792"/>
          <c:w val="1"/>
          <c:h val="0.24096550649414561"/>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800">
          <a:solidFill>
            <a:sysClr val="windowText" lastClr="000000"/>
          </a:solidFill>
          <a:latin typeface="Aptos" panose="020B0004020202020204" pitchFamily="34" charset="0"/>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8487741553314245E-2"/>
          <c:y val="0.15540161759671345"/>
          <c:w val="0.87950345492527715"/>
          <c:h val="0.56757210715508388"/>
        </c:manualLayout>
      </c:layout>
      <c:areaChart>
        <c:grouping val="stacked"/>
        <c:varyColors val="0"/>
        <c:ser>
          <c:idx val="0"/>
          <c:order val="0"/>
          <c:tx>
            <c:strRef>
              <c:f>Sheet2!$B$1</c:f>
              <c:strCache>
                <c:ptCount val="1"/>
                <c:pt idx="0">
                  <c:v>Domestic Contribution (%)</c:v>
                </c:pt>
              </c:strCache>
            </c:strRef>
          </c:tx>
          <c:spPr>
            <a:solidFill>
              <a:srgbClr val="00B0F0"/>
            </a:solidFill>
            <a:ln>
              <a:noFill/>
            </a:ln>
            <a:effectLst/>
          </c:spPr>
          <c:cat>
            <c:numRef>
              <c:f>Sheet2!$A$2:$A$129</c:f>
              <c:numCache>
                <c:formatCode>mmm\-yy</c:formatCode>
                <c:ptCount val="128"/>
                <c:pt idx="0">
                  <c:v>42005</c:v>
                </c:pt>
                <c:pt idx="1">
                  <c:v>42036</c:v>
                </c:pt>
                <c:pt idx="2">
                  <c:v>42064</c:v>
                </c:pt>
                <c:pt idx="3">
                  <c:v>42095</c:v>
                </c:pt>
                <c:pt idx="4">
                  <c:v>42125</c:v>
                </c:pt>
                <c:pt idx="5">
                  <c:v>42156</c:v>
                </c:pt>
                <c:pt idx="6">
                  <c:v>42186</c:v>
                </c:pt>
                <c:pt idx="7">
                  <c:v>42217</c:v>
                </c:pt>
                <c:pt idx="8">
                  <c:v>42248</c:v>
                </c:pt>
                <c:pt idx="9">
                  <c:v>42278</c:v>
                </c:pt>
                <c:pt idx="10">
                  <c:v>42309</c:v>
                </c:pt>
                <c:pt idx="11">
                  <c:v>42339</c:v>
                </c:pt>
                <c:pt idx="12">
                  <c:v>42370</c:v>
                </c:pt>
                <c:pt idx="13">
                  <c:v>42401</c:v>
                </c:pt>
                <c:pt idx="14">
                  <c:v>42430</c:v>
                </c:pt>
                <c:pt idx="15">
                  <c:v>42461</c:v>
                </c:pt>
                <c:pt idx="16">
                  <c:v>42491</c:v>
                </c:pt>
                <c:pt idx="17">
                  <c:v>42522</c:v>
                </c:pt>
                <c:pt idx="18">
                  <c:v>42552</c:v>
                </c:pt>
                <c:pt idx="19">
                  <c:v>42583</c:v>
                </c:pt>
                <c:pt idx="20">
                  <c:v>42614</c:v>
                </c:pt>
                <c:pt idx="21">
                  <c:v>42644</c:v>
                </c:pt>
                <c:pt idx="22">
                  <c:v>42675</c:v>
                </c:pt>
                <c:pt idx="23">
                  <c:v>42705</c:v>
                </c:pt>
                <c:pt idx="24">
                  <c:v>42736</c:v>
                </c:pt>
                <c:pt idx="25">
                  <c:v>42767</c:v>
                </c:pt>
                <c:pt idx="26">
                  <c:v>42795</c:v>
                </c:pt>
                <c:pt idx="27">
                  <c:v>42826</c:v>
                </c:pt>
                <c:pt idx="28">
                  <c:v>42856</c:v>
                </c:pt>
                <c:pt idx="29">
                  <c:v>42887</c:v>
                </c:pt>
                <c:pt idx="30">
                  <c:v>42917</c:v>
                </c:pt>
                <c:pt idx="31">
                  <c:v>42948</c:v>
                </c:pt>
                <c:pt idx="32">
                  <c:v>42979</c:v>
                </c:pt>
                <c:pt idx="33">
                  <c:v>43009</c:v>
                </c:pt>
                <c:pt idx="34">
                  <c:v>43040</c:v>
                </c:pt>
                <c:pt idx="35">
                  <c:v>43070</c:v>
                </c:pt>
                <c:pt idx="36">
                  <c:v>43101</c:v>
                </c:pt>
                <c:pt idx="37">
                  <c:v>43132</c:v>
                </c:pt>
                <c:pt idx="38">
                  <c:v>43160</c:v>
                </c:pt>
                <c:pt idx="39">
                  <c:v>43191</c:v>
                </c:pt>
                <c:pt idx="40">
                  <c:v>43221</c:v>
                </c:pt>
                <c:pt idx="41">
                  <c:v>43252</c:v>
                </c:pt>
                <c:pt idx="42">
                  <c:v>43282</c:v>
                </c:pt>
                <c:pt idx="43">
                  <c:v>43313</c:v>
                </c:pt>
                <c:pt idx="44">
                  <c:v>43344</c:v>
                </c:pt>
                <c:pt idx="45">
                  <c:v>43374</c:v>
                </c:pt>
                <c:pt idx="46">
                  <c:v>43405</c:v>
                </c:pt>
                <c:pt idx="47">
                  <c:v>43435</c:v>
                </c:pt>
                <c:pt idx="48">
                  <c:v>43466</c:v>
                </c:pt>
                <c:pt idx="49">
                  <c:v>43497</c:v>
                </c:pt>
                <c:pt idx="50">
                  <c:v>43525</c:v>
                </c:pt>
                <c:pt idx="51">
                  <c:v>43556</c:v>
                </c:pt>
                <c:pt idx="52">
                  <c:v>43586</c:v>
                </c:pt>
                <c:pt idx="53">
                  <c:v>43617</c:v>
                </c:pt>
                <c:pt idx="54">
                  <c:v>43647</c:v>
                </c:pt>
                <c:pt idx="55">
                  <c:v>43678</c:v>
                </c:pt>
                <c:pt idx="56">
                  <c:v>43709</c:v>
                </c:pt>
                <c:pt idx="57">
                  <c:v>43739</c:v>
                </c:pt>
                <c:pt idx="58">
                  <c:v>43770</c:v>
                </c:pt>
                <c:pt idx="59">
                  <c:v>43800</c:v>
                </c:pt>
                <c:pt idx="60">
                  <c:v>43831</c:v>
                </c:pt>
                <c:pt idx="61">
                  <c:v>43862</c:v>
                </c:pt>
                <c:pt idx="62">
                  <c:v>43891</c:v>
                </c:pt>
                <c:pt idx="63">
                  <c:v>43922</c:v>
                </c:pt>
                <c:pt idx="64">
                  <c:v>43952</c:v>
                </c:pt>
                <c:pt idx="65">
                  <c:v>43983</c:v>
                </c:pt>
                <c:pt idx="66">
                  <c:v>44013</c:v>
                </c:pt>
                <c:pt idx="67">
                  <c:v>44044</c:v>
                </c:pt>
                <c:pt idx="68">
                  <c:v>44075</c:v>
                </c:pt>
                <c:pt idx="69">
                  <c:v>44105</c:v>
                </c:pt>
                <c:pt idx="70">
                  <c:v>44136</c:v>
                </c:pt>
                <c:pt idx="71">
                  <c:v>44166</c:v>
                </c:pt>
                <c:pt idx="72">
                  <c:v>44197</c:v>
                </c:pt>
                <c:pt idx="73">
                  <c:v>44228</c:v>
                </c:pt>
                <c:pt idx="74">
                  <c:v>44256</c:v>
                </c:pt>
                <c:pt idx="75">
                  <c:v>44287</c:v>
                </c:pt>
                <c:pt idx="76">
                  <c:v>44317</c:v>
                </c:pt>
                <c:pt idx="77">
                  <c:v>44348</c:v>
                </c:pt>
                <c:pt idx="78">
                  <c:v>44378</c:v>
                </c:pt>
                <c:pt idx="79">
                  <c:v>44409</c:v>
                </c:pt>
                <c:pt idx="80">
                  <c:v>44440</c:v>
                </c:pt>
                <c:pt idx="81">
                  <c:v>44470</c:v>
                </c:pt>
                <c:pt idx="82">
                  <c:v>44501</c:v>
                </c:pt>
                <c:pt idx="83">
                  <c:v>44531</c:v>
                </c:pt>
                <c:pt idx="84">
                  <c:v>44562</c:v>
                </c:pt>
                <c:pt idx="85">
                  <c:v>44593</c:v>
                </c:pt>
                <c:pt idx="86">
                  <c:v>44621</c:v>
                </c:pt>
                <c:pt idx="87">
                  <c:v>44652</c:v>
                </c:pt>
                <c:pt idx="88">
                  <c:v>44682</c:v>
                </c:pt>
                <c:pt idx="89">
                  <c:v>44713</c:v>
                </c:pt>
                <c:pt idx="90">
                  <c:v>44743</c:v>
                </c:pt>
                <c:pt idx="91">
                  <c:v>44774</c:v>
                </c:pt>
                <c:pt idx="92">
                  <c:v>44805</c:v>
                </c:pt>
                <c:pt idx="93">
                  <c:v>44835</c:v>
                </c:pt>
                <c:pt idx="94">
                  <c:v>44866</c:v>
                </c:pt>
                <c:pt idx="95">
                  <c:v>44896</c:v>
                </c:pt>
                <c:pt idx="96">
                  <c:v>44927</c:v>
                </c:pt>
                <c:pt idx="97">
                  <c:v>44958</c:v>
                </c:pt>
                <c:pt idx="98">
                  <c:v>44986</c:v>
                </c:pt>
                <c:pt idx="99">
                  <c:v>45017</c:v>
                </c:pt>
                <c:pt idx="100">
                  <c:v>45047</c:v>
                </c:pt>
                <c:pt idx="101">
                  <c:v>45078</c:v>
                </c:pt>
                <c:pt idx="102">
                  <c:v>45108</c:v>
                </c:pt>
                <c:pt idx="103">
                  <c:v>45139</c:v>
                </c:pt>
                <c:pt idx="104">
                  <c:v>45170</c:v>
                </c:pt>
                <c:pt idx="105">
                  <c:v>45200</c:v>
                </c:pt>
                <c:pt idx="106">
                  <c:v>45231</c:v>
                </c:pt>
                <c:pt idx="107">
                  <c:v>45261</c:v>
                </c:pt>
                <c:pt idx="108">
                  <c:v>45292</c:v>
                </c:pt>
                <c:pt idx="109">
                  <c:v>45323</c:v>
                </c:pt>
                <c:pt idx="110">
                  <c:v>45352</c:v>
                </c:pt>
                <c:pt idx="111">
                  <c:v>45383</c:v>
                </c:pt>
                <c:pt idx="112">
                  <c:v>45413</c:v>
                </c:pt>
                <c:pt idx="113">
                  <c:v>45444</c:v>
                </c:pt>
                <c:pt idx="114">
                  <c:v>45474</c:v>
                </c:pt>
                <c:pt idx="115">
                  <c:v>45505</c:v>
                </c:pt>
                <c:pt idx="116">
                  <c:v>45536</c:v>
                </c:pt>
                <c:pt idx="117">
                  <c:v>45566</c:v>
                </c:pt>
                <c:pt idx="118">
                  <c:v>45597</c:v>
                </c:pt>
                <c:pt idx="119">
                  <c:v>45627</c:v>
                </c:pt>
                <c:pt idx="120">
                  <c:v>45658</c:v>
                </c:pt>
                <c:pt idx="121">
                  <c:v>45689</c:v>
                </c:pt>
                <c:pt idx="122">
                  <c:v>45717</c:v>
                </c:pt>
                <c:pt idx="123">
                  <c:v>45748</c:v>
                </c:pt>
                <c:pt idx="124">
                  <c:v>45778</c:v>
                </c:pt>
                <c:pt idx="125">
                  <c:v>45809</c:v>
                </c:pt>
                <c:pt idx="126">
                  <c:v>45839</c:v>
                </c:pt>
                <c:pt idx="127">
                  <c:v>45870</c:v>
                </c:pt>
              </c:numCache>
            </c:numRef>
          </c:cat>
          <c:val>
            <c:numRef>
              <c:f>Sheet2!$B$2:$B$129</c:f>
              <c:numCache>
                <c:formatCode>General</c:formatCode>
                <c:ptCount val="128"/>
                <c:pt idx="0">
                  <c:v>60.69</c:v>
                </c:pt>
                <c:pt idx="1">
                  <c:v>56.25</c:v>
                </c:pt>
                <c:pt idx="2">
                  <c:v>60.69</c:v>
                </c:pt>
                <c:pt idx="3">
                  <c:v>56.63</c:v>
                </c:pt>
                <c:pt idx="4">
                  <c:v>51.39</c:v>
                </c:pt>
                <c:pt idx="5">
                  <c:v>56.47</c:v>
                </c:pt>
                <c:pt idx="6">
                  <c:v>56.47</c:v>
                </c:pt>
                <c:pt idx="7">
                  <c:v>57.52</c:v>
                </c:pt>
                <c:pt idx="8">
                  <c:v>56.21</c:v>
                </c:pt>
                <c:pt idx="9">
                  <c:v>59.1</c:v>
                </c:pt>
                <c:pt idx="10">
                  <c:v>54.26</c:v>
                </c:pt>
                <c:pt idx="11">
                  <c:v>59.27</c:v>
                </c:pt>
                <c:pt idx="12">
                  <c:v>54.46</c:v>
                </c:pt>
                <c:pt idx="13">
                  <c:v>53.78</c:v>
                </c:pt>
                <c:pt idx="14">
                  <c:v>52.73</c:v>
                </c:pt>
                <c:pt idx="15">
                  <c:v>58.1</c:v>
                </c:pt>
                <c:pt idx="16">
                  <c:v>52.96</c:v>
                </c:pt>
                <c:pt idx="17">
                  <c:v>61.49</c:v>
                </c:pt>
                <c:pt idx="18">
                  <c:v>56.67</c:v>
                </c:pt>
                <c:pt idx="19">
                  <c:v>57.95</c:v>
                </c:pt>
                <c:pt idx="20">
                  <c:v>62.74</c:v>
                </c:pt>
                <c:pt idx="21">
                  <c:v>66.16</c:v>
                </c:pt>
                <c:pt idx="22">
                  <c:v>81.62</c:v>
                </c:pt>
                <c:pt idx="23">
                  <c:v>60.9</c:v>
                </c:pt>
                <c:pt idx="24">
                  <c:v>71.77</c:v>
                </c:pt>
                <c:pt idx="25">
                  <c:v>68.55</c:v>
                </c:pt>
                <c:pt idx="26">
                  <c:v>61.06</c:v>
                </c:pt>
                <c:pt idx="27">
                  <c:v>64.58</c:v>
                </c:pt>
                <c:pt idx="28">
                  <c:v>58.23</c:v>
                </c:pt>
                <c:pt idx="29">
                  <c:v>60.12</c:v>
                </c:pt>
                <c:pt idx="30">
                  <c:v>60.67</c:v>
                </c:pt>
                <c:pt idx="31">
                  <c:v>64.680000000000007</c:v>
                </c:pt>
                <c:pt idx="32">
                  <c:v>62.24</c:v>
                </c:pt>
                <c:pt idx="33">
                  <c:v>66.16</c:v>
                </c:pt>
                <c:pt idx="34">
                  <c:v>60.91</c:v>
                </c:pt>
                <c:pt idx="35">
                  <c:v>63.05</c:v>
                </c:pt>
                <c:pt idx="36">
                  <c:v>66.099999999999994</c:v>
                </c:pt>
                <c:pt idx="37">
                  <c:v>69.25</c:v>
                </c:pt>
                <c:pt idx="38">
                  <c:v>50.55</c:v>
                </c:pt>
                <c:pt idx="39">
                  <c:v>65.180000000000007</c:v>
                </c:pt>
                <c:pt idx="40">
                  <c:v>56.27</c:v>
                </c:pt>
                <c:pt idx="41">
                  <c:v>58.45</c:v>
                </c:pt>
                <c:pt idx="42">
                  <c:v>67.12</c:v>
                </c:pt>
                <c:pt idx="43">
                  <c:v>59.17</c:v>
                </c:pt>
                <c:pt idx="44">
                  <c:v>65</c:v>
                </c:pt>
                <c:pt idx="45">
                  <c:v>69.069999999999993</c:v>
                </c:pt>
                <c:pt idx="46">
                  <c:v>63.98</c:v>
                </c:pt>
                <c:pt idx="47">
                  <c:v>69.86</c:v>
                </c:pt>
                <c:pt idx="48">
                  <c:v>64.97</c:v>
                </c:pt>
                <c:pt idx="49">
                  <c:v>68.5</c:v>
                </c:pt>
                <c:pt idx="50">
                  <c:v>66.900000000000006</c:v>
                </c:pt>
                <c:pt idx="51">
                  <c:v>63.25</c:v>
                </c:pt>
                <c:pt idx="52">
                  <c:v>62.18</c:v>
                </c:pt>
                <c:pt idx="53">
                  <c:v>69.72</c:v>
                </c:pt>
                <c:pt idx="54">
                  <c:v>72.28</c:v>
                </c:pt>
                <c:pt idx="55">
                  <c:v>69.56</c:v>
                </c:pt>
                <c:pt idx="56">
                  <c:v>71.23</c:v>
                </c:pt>
                <c:pt idx="57">
                  <c:v>73.7</c:v>
                </c:pt>
                <c:pt idx="58">
                  <c:v>63.65</c:v>
                </c:pt>
                <c:pt idx="59">
                  <c:v>67.290000000000006</c:v>
                </c:pt>
                <c:pt idx="60">
                  <c:v>65.319999999999993</c:v>
                </c:pt>
                <c:pt idx="61">
                  <c:v>57.22</c:v>
                </c:pt>
                <c:pt idx="62">
                  <c:v>55.92</c:v>
                </c:pt>
                <c:pt idx="63">
                  <c:v>59.93</c:v>
                </c:pt>
                <c:pt idx="64">
                  <c:v>52.37</c:v>
                </c:pt>
                <c:pt idx="65">
                  <c:v>70.61</c:v>
                </c:pt>
                <c:pt idx="66">
                  <c:v>73.64</c:v>
                </c:pt>
                <c:pt idx="67">
                  <c:v>71.400000000000006</c:v>
                </c:pt>
                <c:pt idx="68">
                  <c:v>71.400000000000006</c:v>
                </c:pt>
                <c:pt idx="69">
                  <c:v>75.7</c:v>
                </c:pt>
                <c:pt idx="70">
                  <c:v>72.34</c:v>
                </c:pt>
                <c:pt idx="71">
                  <c:v>78.77</c:v>
                </c:pt>
                <c:pt idx="72">
                  <c:v>82.16</c:v>
                </c:pt>
                <c:pt idx="73">
                  <c:v>75.819999999999993</c:v>
                </c:pt>
                <c:pt idx="74">
                  <c:v>71.23</c:v>
                </c:pt>
                <c:pt idx="75">
                  <c:v>70.239999999999995</c:v>
                </c:pt>
                <c:pt idx="76">
                  <c:v>69.349999999999994</c:v>
                </c:pt>
                <c:pt idx="77">
                  <c:v>75.349999999999994</c:v>
                </c:pt>
                <c:pt idx="78">
                  <c:v>73.64</c:v>
                </c:pt>
                <c:pt idx="79">
                  <c:v>77.680000000000007</c:v>
                </c:pt>
                <c:pt idx="80">
                  <c:v>75.63</c:v>
                </c:pt>
                <c:pt idx="81">
                  <c:v>78.36</c:v>
                </c:pt>
                <c:pt idx="82">
                  <c:v>71.790000000000006</c:v>
                </c:pt>
                <c:pt idx="83">
                  <c:v>75.7</c:v>
                </c:pt>
                <c:pt idx="84">
                  <c:v>69.430000000000007</c:v>
                </c:pt>
                <c:pt idx="85">
                  <c:v>70.150000000000006</c:v>
                </c:pt>
                <c:pt idx="86">
                  <c:v>60.95</c:v>
                </c:pt>
                <c:pt idx="87">
                  <c:v>66.180000000000007</c:v>
                </c:pt>
                <c:pt idx="88">
                  <c:v>52.45</c:v>
                </c:pt>
                <c:pt idx="89">
                  <c:v>69.33</c:v>
                </c:pt>
                <c:pt idx="90">
                  <c:v>71.69</c:v>
                </c:pt>
                <c:pt idx="91">
                  <c:v>74</c:v>
                </c:pt>
                <c:pt idx="92">
                  <c:v>68.400000000000006</c:v>
                </c:pt>
                <c:pt idx="93">
                  <c:v>70.52</c:v>
                </c:pt>
                <c:pt idx="94">
                  <c:v>64.75</c:v>
                </c:pt>
                <c:pt idx="95">
                  <c:v>64.540000000000006</c:v>
                </c:pt>
                <c:pt idx="96">
                  <c:v>64.400000000000006</c:v>
                </c:pt>
                <c:pt idx="97">
                  <c:v>64.42</c:v>
                </c:pt>
                <c:pt idx="98">
                  <c:v>59.51</c:v>
                </c:pt>
                <c:pt idx="99">
                  <c:v>66.239999999999995</c:v>
                </c:pt>
                <c:pt idx="100">
                  <c:v>56.85</c:v>
                </c:pt>
                <c:pt idx="101">
                  <c:v>61.23</c:v>
                </c:pt>
                <c:pt idx="102">
                  <c:v>67.19</c:v>
                </c:pt>
                <c:pt idx="103">
                  <c:v>64.5</c:v>
                </c:pt>
                <c:pt idx="104">
                  <c:v>69.7</c:v>
                </c:pt>
                <c:pt idx="105">
                  <c:v>61.58</c:v>
                </c:pt>
                <c:pt idx="106">
                  <c:v>56.64</c:v>
                </c:pt>
                <c:pt idx="107">
                  <c:v>63.64</c:v>
                </c:pt>
                <c:pt idx="108">
                  <c:v>61.72</c:v>
                </c:pt>
                <c:pt idx="109">
                  <c:v>56.59</c:v>
                </c:pt>
                <c:pt idx="110">
                  <c:v>56.69</c:v>
                </c:pt>
                <c:pt idx="111">
                  <c:v>54.63</c:v>
                </c:pt>
                <c:pt idx="112">
                  <c:v>51.39</c:v>
                </c:pt>
                <c:pt idx="113">
                  <c:v>55.08</c:v>
                </c:pt>
                <c:pt idx="114">
                  <c:v>61.59</c:v>
                </c:pt>
                <c:pt idx="115">
                  <c:v>46.8</c:v>
                </c:pt>
                <c:pt idx="116">
                  <c:v>55.2</c:v>
                </c:pt>
                <c:pt idx="117">
                  <c:v>60.7</c:v>
                </c:pt>
                <c:pt idx="118">
                  <c:v>52.52</c:v>
                </c:pt>
                <c:pt idx="119">
                  <c:v>68.290000000000006</c:v>
                </c:pt>
                <c:pt idx="120">
                  <c:v>66.319999999999993</c:v>
                </c:pt>
                <c:pt idx="121">
                  <c:v>55.65</c:v>
                </c:pt>
                <c:pt idx="122">
                  <c:v>57.67</c:v>
                </c:pt>
                <c:pt idx="123">
                  <c:v>62.57</c:v>
                </c:pt>
                <c:pt idx="124">
                  <c:v>62.62</c:v>
                </c:pt>
                <c:pt idx="125">
                  <c:v>61.14</c:v>
                </c:pt>
                <c:pt idx="126">
                  <c:v>65.930000000000007</c:v>
                </c:pt>
                <c:pt idx="127">
                  <c:v>61.66</c:v>
                </c:pt>
              </c:numCache>
            </c:numRef>
          </c:val>
          <c:extLst>
            <c:ext xmlns:c16="http://schemas.microsoft.com/office/drawing/2014/chart" uri="{C3380CC4-5D6E-409C-BE32-E72D297353CC}">
              <c16:uniqueId val="{00000000-60DC-40C0-B67C-149B896CB53E}"/>
            </c:ext>
          </c:extLst>
        </c:ser>
        <c:ser>
          <c:idx val="1"/>
          <c:order val="1"/>
          <c:tx>
            <c:strRef>
              <c:f>Sheet2!$C$1</c:f>
              <c:strCache>
                <c:ptCount val="1"/>
                <c:pt idx="0">
                  <c:v>Foreign Contribution (%)</c:v>
                </c:pt>
              </c:strCache>
            </c:strRef>
          </c:tx>
          <c:spPr>
            <a:solidFill>
              <a:srgbClr val="92D050"/>
            </a:solidFill>
            <a:ln>
              <a:noFill/>
            </a:ln>
            <a:effectLst/>
          </c:spPr>
          <c:cat>
            <c:numRef>
              <c:f>Sheet2!$A$2:$A$129</c:f>
              <c:numCache>
                <c:formatCode>mmm\-yy</c:formatCode>
                <c:ptCount val="128"/>
                <c:pt idx="0">
                  <c:v>42005</c:v>
                </c:pt>
                <c:pt idx="1">
                  <c:v>42036</c:v>
                </c:pt>
                <c:pt idx="2">
                  <c:v>42064</c:v>
                </c:pt>
                <c:pt idx="3">
                  <c:v>42095</c:v>
                </c:pt>
                <c:pt idx="4">
                  <c:v>42125</c:v>
                </c:pt>
                <c:pt idx="5">
                  <c:v>42156</c:v>
                </c:pt>
                <c:pt idx="6">
                  <c:v>42186</c:v>
                </c:pt>
                <c:pt idx="7">
                  <c:v>42217</c:v>
                </c:pt>
                <c:pt idx="8">
                  <c:v>42248</c:v>
                </c:pt>
                <c:pt idx="9">
                  <c:v>42278</c:v>
                </c:pt>
                <c:pt idx="10">
                  <c:v>42309</c:v>
                </c:pt>
                <c:pt idx="11">
                  <c:v>42339</c:v>
                </c:pt>
                <c:pt idx="12">
                  <c:v>42370</c:v>
                </c:pt>
                <c:pt idx="13">
                  <c:v>42401</c:v>
                </c:pt>
                <c:pt idx="14">
                  <c:v>42430</c:v>
                </c:pt>
                <c:pt idx="15">
                  <c:v>42461</c:v>
                </c:pt>
                <c:pt idx="16">
                  <c:v>42491</c:v>
                </c:pt>
                <c:pt idx="17">
                  <c:v>42522</c:v>
                </c:pt>
                <c:pt idx="18">
                  <c:v>42552</c:v>
                </c:pt>
                <c:pt idx="19">
                  <c:v>42583</c:v>
                </c:pt>
                <c:pt idx="20">
                  <c:v>42614</c:v>
                </c:pt>
                <c:pt idx="21">
                  <c:v>42644</c:v>
                </c:pt>
                <c:pt idx="22">
                  <c:v>42675</c:v>
                </c:pt>
                <c:pt idx="23">
                  <c:v>42705</c:v>
                </c:pt>
                <c:pt idx="24">
                  <c:v>42736</c:v>
                </c:pt>
                <c:pt idx="25">
                  <c:v>42767</c:v>
                </c:pt>
                <c:pt idx="26">
                  <c:v>42795</c:v>
                </c:pt>
                <c:pt idx="27">
                  <c:v>42826</c:v>
                </c:pt>
                <c:pt idx="28">
                  <c:v>42856</c:v>
                </c:pt>
                <c:pt idx="29">
                  <c:v>42887</c:v>
                </c:pt>
                <c:pt idx="30">
                  <c:v>42917</c:v>
                </c:pt>
                <c:pt idx="31">
                  <c:v>42948</c:v>
                </c:pt>
                <c:pt idx="32">
                  <c:v>42979</c:v>
                </c:pt>
                <c:pt idx="33">
                  <c:v>43009</c:v>
                </c:pt>
                <c:pt idx="34">
                  <c:v>43040</c:v>
                </c:pt>
                <c:pt idx="35">
                  <c:v>43070</c:v>
                </c:pt>
                <c:pt idx="36">
                  <c:v>43101</c:v>
                </c:pt>
                <c:pt idx="37">
                  <c:v>43132</c:v>
                </c:pt>
                <c:pt idx="38">
                  <c:v>43160</c:v>
                </c:pt>
                <c:pt idx="39">
                  <c:v>43191</c:v>
                </c:pt>
                <c:pt idx="40">
                  <c:v>43221</c:v>
                </c:pt>
                <c:pt idx="41">
                  <c:v>43252</c:v>
                </c:pt>
                <c:pt idx="42">
                  <c:v>43282</c:v>
                </c:pt>
                <c:pt idx="43">
                  <c:v>43313</c:v>
                </c:pt>
                <c:pt idx="44">
                  <c:v>43344</c:v>
                </c:pt>
                <c:pt idx="45">
                  <c:v>43374</c:v>
                </c:pt>
                <c:pt idx="46">
                  <c:v>43405</c:v>
                </c:pt>
                <c:pt idx="47">
                  <c:v>43435</c:v>
                </c:pt>
                <c:pt idx="48">
                  <c:v>43466</c:v>
                </c:pt>
                <c:pt idx="49">
                  <c:v>43497</c:v>
                </c:pt>
                <c:pt idx="50">
                  <c:v>43525</c:v>
                </c:pt>
                <c:pt idx="51">
                  <c:v>43556</c:v>
                </c:pt>
                <c:pt idx="52">
                  <c:v>43586</c:v>
                </c:pt>
                <c:pt idx="53">
                  <c:v>43617</c:v>
                </c:pt>
                <c:pt idx="54">
                  <c:v>43647</c:v>
                </c:pt>
                <c:pt idx="55">
                  <c:v>43678</c:v>
                </c:pt>
                <c:pt idx="56">
                  <c:v>43709</c:v>
                </c:pt>
                <c:pt idx="57">
                  <c:v>43739</c:v>
                </c:pt>
                <c:pt idx="58">
                  <c:v>43770</c:v>
                </c:pt>
                <c:pt idx="59">
                  <c:v>43800</c:v>
                </c:pt>
                <c:pt idx="60">
                  <c:v>43831</c:v>
                </c:pt>
                <c:pt idx="61">
                  <c:v>43862</c:v>
                </c:pt>
                <c:pt idx="62">
                  <c:v>43891</c:v>
                </c:pt>
                <c:pt idx="63">
                  <c:v>43922</c:v>
                </c:pt>
                <c:pt idx="64">
                  <c:v>43952</c:v>
                </c:pt>
                <c:pt idx="65">
                  <c:v>43983</c:v>
                </c:pt>
                <c:pt idx="66">
                  <c:v>44013</c:v>
                </c:pt>
                <c:pt idx="67">
                  <c:v>44044</c:v>
                </c:pt>
                <c:pt idx="68">
                  <c:v>44075</c:v>
                </c:pt>
                <c:pt idx="69">
                  <c:v>44105</c:v>
                </c:pt>
                <c:pt idx="70">
                  <c:v>44136</c:v>
                </c:pt>
                <c:pt idx="71">
                  <c:v>44166</c:v>
                </c:pt>
                <c:pt idx="72">
                  <c:v>44197</c:v>
                </c:pt>
                <c:pt idx="73">
                  <c:v>44228</c:v>
                </c:pt>
                <c:pt idx="74">
                  <c:v>44256</c:v>
                </c:pt>
                <c:pt idx="75">
                  <c:v>44287</c:v>
                </c:pt>
                <c:pt idx="76">
                  <c:v>44317</c:v>
                </c:pt>
                <c:pt idx="77">
                  <c:v>44348</c:v>
                </c:pt>
                <c:pt idx="78">
                  <c:v>44378</c:v>
                </c:pt>
                <c:pt idx="79">
                  <c:v>44409</c:v>
                </c:pt>
                <c:pt idx="80">
                  <c:v>44440</c:v>
                </c:pt>
                <c:pt idx="81">
                  <c:v>44470</c:v>
                </c:pt>
                <c:pt idx="82">
                  <c:v>44501</c:v>
                </c:pt>
                <c:pt idx="83">
                  <c:v>44531</c:v>
                </c:pt>
                <c:pt idx="84">
                  <c:v>44562</c:v>
                </c:pt>
                <c:pt idx="85">
                  <c:v>44593</c:v>
                </c:pt>
                <c:pt idx="86">
                  <c:v>44621</c:v>
                </c:pt>
                <c:pt idx="87">
                  <c:v>44652</c:v>
                </c:pt>
                <c:pt idx="88">
                  <c:v>44682</c:v>
                </c:pt>
                <c:pt idx="89">
                  <c:v>44713</c:v>
                </c:pt>
                <c:pt idx="90">
                  <c:v>44743</c:v>
                </c:pt>
                <c:pt idx="91">
                  <c:v>44774</c:v>
                </c:pt>
                <c:pt idx="92">
                  <c:v>44805</c:v>
                </c:pt>
                <c:pt idx="93">
                  <c:v>44835</c:v>
                </c:pt>
                <c:pt idx="94">
                  <c:v>44866</c:v>
                </c:pt>
                <c:pt idx="95">
                  <c:v>44896</c:v>
                </c:pt>
                <c:pt idx="96">
                  <c:v>44927</c:v>
                </c:pt>
                <c:pt idx="97">
                  <c:v>44958</c:v>
                </c:pt>
                <c:pt idx="98">
                  <c:v>44986</c:v>
                </c:pt>
                <c:pt idx="99">
                  <c:v>45017</c:v>
                </c:pt>
                <c:pt idx="100">
                  <c:v>45047</c:v>
                </c:pt>
                <c:pt idx="101">
                  <c:v>45078</c:v>
                </c:pt>
                <c:pt idx="102">
                  <c:v>45108</c:v>
                </c:pt>
                <c:pt idx="103">
                  <c:v>45139</c:v>
                </c:pt>
                <c:pt idx="104">
                  <c:v>45170</c:v>
                </c:pt>
                <c:pt idx="105">
                  <c:v>45200</c:v>
                </c:pt>
                <c:pt idx="106">
                  <c:v>45231</c:v>
                </c:pt>
                <c:pt idx="107">
                  <c:v>45261</c:v>
                </c:pt>
                <c:pt idx="108">
                  <c:v>45292</c:v>
                </c:pt>
                <c:pt idx="109">
                  <c:v>45323</c:v>
                </c:pt>
                <c:pt idx="110">
                  <c:v>45352</c:v>
                </c:pt>
                <c:pt idx="111">
                  <c:v>45383</c:v>
                </c:pt>
                <c:pt idx="112">
                  <c:v>45413</c:v>
                </c:pt>
                <c:pt idx="113">
                  <c:v>45444</c:v>
                </c:pt>
                <c:pt idx="114">
                  <c:v>45474</c:v>
                </c:pt>
                <c:pt idx="115">
                  <c:v>45505</c:v>
                </c:pt>
                <c:pt idx="116">
                  <c:v>45536</c:v>
                </c:pt>
                <c:pt idx="117">
                  <c:v>45566</c:v>
                </c:pt>
                <c:pt idx="118">
                  <c:v>45597</c:v>
                </c:pt>
                <c:pt idx="119">
                  <c:v>45627</c:v>
                </c:pt>
                <c:pt idx="120">
                  <c:v>45658</c:v>
                </c:pt>
                <c:pt idx="121">
                  <c:v>45689</c:v>
                </c:pt>
                <c:pt idx="122">
                  <c:v>45717</c:v>
                </c:pt>
                <c:pt idx="123">
                  <c:v>45748</c:v>
                </c:pt>
                <c:pt idx="124">
                  <c:v>45778</c:v>
                </c:pt>
                <c:pt idx="125">
                  <c:v>45809</c:v>
                </c:pt>
                <c:pt idx="126">
                  <c:v>45839</c:v>
                </c:pt>
                <c:pt idx="127">
                  <c:v>45870</c:v>
                </c:pt>
              </c:numCache>
            </c:numRef>
          </c:cat>
          <c:val>
            <c:numRef>
              <c:f>Sheet2!$C$2:$C$129</c:f>
              <c:numCache>
                <c:formatCode>General</c:formatCode>
                <c:ptCount val="128"/>
                <c:pt idx="0">
                  <c:v>39.31</c:v>
                </c:pt>
                <c:pt idx="1">
                  <c:v>43.75</c:v>
                </c:pt>
                <c:pt idx="2">
                  <c:v>39.31</c:v>
                </c:pt>
                <c:pt idx="3">
                  <c:v>43.37</c:v>
                </c:pt>
                <c:pt idx="4">
                  <c:v>48.61</c:v>
                </c:pt>
                <c:pt idx="5">
                  <c:v>43.53</c:v>
                </c:pt>
                <c:pt idx="6">
                  <c:v>43.53</c:v>
                </c:pt>
                <c:pt idx="7">
                  <c:v>42.48</c:v>
                </c:pt>
                <c:pt idx="8">
                  <c:v>43.79</c:v>
                </c:pt>
                <c:pt idx="9">
                  <c:v>40.9</c:v>
                </c:pt>
                <c:pt idx="10">
                  <c:v>45.74</c:v>
                </c:pt>
                <c:pt idx="11">
                  <c:v>40.729999999999997</c:v>
                </c:pt>
                <c:pt idx="12">
                  <c:v>45.54</c:v>
                </c:pt>
                <c:pt idx="13">
                  <c:v>46.22</c:v>
                </c:pt>
                <c:pt idx="14">
                  <c:v>47.27</c:v>
                </c:pt>
                <c:pt idx="15">
                  <c:v>41.9</c:v>
                </c:pt>
                <c:pt idx="16">
                  <c:v>47.04</c:v>
                </c:pt>
                <c:pt idx="17">
                  <c:v>38.51</c:v>
                </c:pt>
                <c:pt idx="18">
                  <c:v>43.33</c:v>
                </c:pt>
                <c:pt idx="19">
                  <c:v>42.05</c:v>
                </c:pt>
                <c:pt idx="20">
                  <c:v>37.26</c:v>
                </c:pt>
                <c:pt idx="21">
                  <c:v>33.840000000000003</c:v>
                </c:pt>
                <c:pt idx="22">
                  <c:v>18.38</c:v>
                </c:pt>
                <c:pt idx="23">
                  <c:v>39.1</c:v>
                </c:pt>
                <c:pt idx="24">
                  <c:v>28.23</c:v>
                </c:pt>
                <c:pt idx="25">
                  <c:v>31.45</c:v>
                </c:pt>
                <c:pt idx="26">
                  <c:v>38.94</c:v>
                </c:pt>
                <c:pt idx="27">
                  <c:v>35.42</c:v>
                </c:pt>
                <c:pt idx="28">
                  <c:v>41.77</c:v>
                </c:pt>
                <c:pt idx="29">
                  <c:v>39.880000000000003</c:v>
                </c:pt>
                <c:pt idx="30">
                  <c:v>39.33</c:v>
                </c:pt>
                <c:pt idx="31">
                  <c:v>35.32</c:v>
                </c:pt>
                <c:pt idx="32">
                  <c:v>37.76</c:v>
                </c:pt>
                <c:pt idx="33">
                  <c:v>33.840000000000003</c:v>
                </c:pt>
                <c:pt idx="34">
                  <c:v>39.090000000000003</c:v>
                </c:pt>
                <c:pt idx="35">
                  <c:v>36.950000000000003</c:v>
                </c:pt>
                <c:pt idx="36">
                  <c:v>33.9</c:v>
                </c:pt>
                <c:pt idx="37">
                  <c:v>30.75</c:v>
                </c:pt>
                <c:pt idx="38">
                  <c:v>49.45</c:v>
                </c:pt>
                <c:pt idx="39">
                  <c:v>34.82</c:v>
                </c:pt>
                <c:pt idx="40">
                  <c:v>43.73</c:v>
                </c:pt>
                <c:pt idx="41">
                  <c:v>41.55</c:v>
                </c:pt>
                <c:pt idx="42">
                  <c:v>32.880000000000003</c:v>
                </c:pt>
                <c:pt idx="43">
                  <c:v>40.83</c:v>
                </c:pt>
                <c:pt idx="44">
                  <c:v>35</c:v>
                </c:pt>
                <c:pt idx="45">
                  <c:v>30.93</c:v>
                </c:pt>
                <c:pt idx="46">
                  <c:v>36.020000000000003</c:v>
                </c:pt>
                <c:pt idx="47">
                  <c:v>30.14</c:v>
                </c:pt>
                <c:pt idx="48">
                  <c:v>35.03</c:v>
                </c:pt>
                <c:pt idx="49">
                  <c:v>31.5</c:v>
                </c:pt>
                <c:pt idx="50">
                  <c:v>33.1</c:v>
                </c:pt>
                <c:pt idx="51">
                  <c:v>36.75</c:v>
                </c:pt>
                <c:pt idx="52">
                  <c:v>37.82</c:v>
                </c:pt>
                <c:pt idx="53">
                  <c:v>30.28</c:v>
                </c:pt>
                <c:pt idx="54">
                  <c:v>27.72</c:v>
                </c:pt>
                <c:pt idx="55">
                  <c:v>30.44</c:v>
                </c:pt>
                <c:pt idx="56">
                  <c:v>28.77</c:v>
                </c:pt>
                <c:pt idx="57">
                  <c:v>26.3</c:v>
                </c:pt>
                <c:pt idx="58">
                  <c:v>36.35</c:v>
                </c:pt>
                <c:pt idx="59">
                  <c:v>32.71</c:v>
                </c:pt>
                <c:pt idx="60">
                  <c:v>34.68</c:v>
                </c:pt>
                <c:pt idx="61">
                  <c:v>42.78</c:v>
                </c:pt>
                <c:pt idx="62">
                  <c:v>44.08</c:v>
                </c:pt>
                <c:pt idx="63">
                  <c:v>40.07</c:v>
                </c:pt>
                <c:pt idx="64">
                  <c:v>47.63</c:v>
                </c:pt>
                <c:pt idx="65">
                  <c:v>29.39</c:v>
                </c:pt>
                <c:pt idx="66">
                  <c:v>26.36</c:v>
                </c:pt>
                <c:pt idx="67">
                  <c:v>28.6</c:v>
                </c:pt>
                <c:pt idx="68">
                  <c:v>28.6</c:v>
                </c:pt>
                <c:pt idx="69">
                  <c:v>24.299999999999997</c:v>
                </c:pt>
                <c:pt idx="70">
                  <c:v>27.66</c:v>
                </c:pt>
                <c:pt idx="71">
                  <c:v>21.23</c:v>
                </c:pt>
                <c:pt idx="72">
                  <c:v>17.84</c:v>
                </c:pt>
                <c:pt idx="73">
                  <c:v>24.18</c:v>
                </c:pt>
                <c:pt idx="74">
                  <c:v>28.77</c:v>
                </c:pt>
                <c:pt idx="75">
                  <c:v>29.76</c:v>
                </c:pt>
                <c:pt idx="76">
                  <c:v>30.65</c:v>
                </c:pt>
                <c:pt idx="77">
                  <c:v>24.65</c:v>
                </c:pt>
                <c:pt idx="78">
                  <c:v>26.36</c:v>
                </c:pt>
                <c:pt idx="79">
                  <c:v>22.32</c:v>
                </c:pt>
                <c:pt idx="80">
                  <c:v>24.37</c:v>
                </c:pt>
                <c:pt idx="81">
                  <c:v>21.64</c:v>
                </c:pt>
                <c:pt idx="82">
                  <c:v>28.21</c:v>
                </c:pt>
                <c:pt idx="83">
                  <c:v>24.3</c:v>
                </c:pt>
                <c:pt idx="84">
                  <c:v>30.57</c:v>
                </c:pt>
                <c:pt idx="85">
                  <c:v>29.85</c:v>
                </c:pt>
                <c:pt idx="86">
                  <c:v>39.049999999999997</c:v>
                </c:pt>
                <c:pt idx="87">
                  <c:v>33.82</c:v>
                </c:pt>
                <c:pt idx="88">
                  <c:v>47.55</c:v>
                </c:pt>
                <c:pt idx="89">
                  <c:v>30.67</c:v>
                </c:pt>
                <c:pt idx="90">
                  <c:v>28.31</c:v>
                </c:pt>
                <c:pt idx="91">
                  <c:v>26</c:v>
                </c:pt>
                <c:pt idx="92">
                  <c:v>31.599999999999994</c:v>
                </c:pt>
                <c:pt idx="93">
                  <c:v>29.48</c:v>
                </c:pt>
                <c:pt idx="94">
                  <c:v>35.25</c:v>
                </c:pt>
                <c:pt idx="95">
                  <c:v>35.46</c:v>
                </c:pt>
                <c:pt idx="96">
                  <c:v>35.6</c:v>
                </c:pt>
                <c:pt idx="97">
                  <c:v>35.58</c:v>
                </c:pt>
                <c:pt idx="98">
                  <c:v>40.49</c:v>
                </c:pt>
                <c:pt idx="99">
                  <c:v>33.76</c:v>
                </c:pt>
                <c:pt idx="100">
                  <c:v>43.15</c:v>
                </c:pt>
                <c:pt idx="101">
                  <c:v>38.770000000000003</c:v>
                </c:pt>
                <c:pt idx="102">
                  <c:v>32.81</c:v>
                </c:pt>
                <c:pt idx="103">
                  <c:v>35.5</c:v>
                </c:pt>
                <c:pt idx="104">
                  <c:v>30.3</c:v>
                </c:pt>
                <c:pt idx="105">
                  <c:v>38.42</c:v>
                </c:pt>
                <c:pt idx="106">
                  <c:v>43.36</c:v>
                </c:pt>
                <c:pt idx="107">
                  <c:v>36.36</c:v>
                </c:pt>
                <c:pt idx="108">
                  <c:v>38.28</c:v>
                </c:pt>
                <c:pt idx="109">
                  <c:v>43.41</c:v>
                </c:pt>
                <c:pt idx="110">
                  <c:v>43.31</c:v>
                </c:pt>
                <c:pt idx="111">
                  <c:v>45.37</c:v>
                </c:pt>
                <c:pt idx="112">
                  <c:v>48.61</c:v>
                </c:pt>
                <c:pt idx="113">
                  <c:v>44.92</c:v>
                </c:pt>
                <c:pt idx="114">
                  <c:v>38.409999999999997</c:v>
                </c:pt>
                <c:pt idx="115">
                  <c:v>53.2</c:v>
                </c:pt>
                <c:pt idx="116">
                  <c:v>44.8</c:v>
                </c:pt>
                <c:pt idx="117">
                  <c:v>39.299999999999997</c:v>
                </c:pt>
                <c:pt idx="118">
                  <c:v>47.48</c:v>
                </c:pt>
                <c:pt idx="119">
                  <c:v>31.71</c:v>
                </c:pt>
                <c:pt idx="120">
                  <c:v>33.68</c:v>
                </c:pt>
                <c:pt idx="121">
                  <c:v>44.35</c:v>
                </c:pt>
                <c:pt idx="122">
                  <c:v>42.33</c:v>
                </c:pt>
                <c:pt idx="123">
                  <c:v>37.43</c:v>
                </c:pt>
                <c:pt idx="124">
                  <c:v>37.380000000000003</c:v>
                </c:pt>
                <c:pt idx="125">
                  <c:v>38.86</c:v>
                </c:pt>
                <c:pt idx="126">
                  <c:v>34.07</c:v>
                </c:pt>
                <c:pt idx="127">
                  <c:v>38.340000000000003</c:v>
                </c:pt>
              </c:numCache>
            </c:numRef>
          </c:val>
          <c:extLst>
            <c:ext xmlns:c16="http://schemas.microsoft.com/office/drawing/2014/chart" uri="{C3380CC4-5D6E-409C-BE32-E72D297353CC}">
              <c16:uniqueId val="{00000001-60DC-40C0-B67C-149B896CB53E}"/>
            </c:ext>
          </c:extLst>
        </c:ser>
        <c:dLbls>
          <c:showLegendKey val="0"/>
          <c:showVal val="0"/>
          <c:showCatName val="0"/>
          <c:showSerName val="0"/>
          <c:showPercent val="0"/>
          <c:showBubbleSize val="0"/>
        </c:dLbls>
        <c:axId val="537107087"/>
        <c:axId val="537106607"/>
      </c:areaChart>
      <c:dateAx>
        <c:axId val="537107087"/>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37106607"/>
        <c:crosses val="autoZero"/>
        <c:auto val="1"/>
        <c:lblOffset val="100"/>
        <c:baseTimeUnit val="months"/>
        <c:majorUnit val="12"/>
        <c:majorTimeUnit val="months"/>
      </c:dateAx>
      <c:valAx>
        <c:axId val="537106607"/>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37107087"/>
        <c:crosses val="autoZero"/>
        <c:crossBetween val="midCat"/>
        <c:majorUnit val="20"/>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legend>
    <c:plotVisOnly val="1"/>
    <c:dispBlanksAs val="zero"/>
    <c:showDLblsOverMax val="0"/>
  </c:chart>
  <c:spPr>
    <a:solidFill>
      <a:schemeClr val="bg1"/>
    </a:solidFill>
    <a:ln w="9525" cap="flat" cmpd="sng" algn="ctr">
      <a:noFill/>
      <a:round/>
    </a:ln>
    <a:effectLst/>
  </c:spPr>
  <c:txPr>
    <a:bodyPr/>
    <a:lstStyle/>
    <a:p>
      <a:pPr>
        <a:defRPr sz="1600">
          <a:solidFill>
            <a:sysClr val="windowText" lastClr="000000"/>
          </a:solidFill>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Sheet3!$C$2</c:f>
              <c:strCache>
                <c:ptCount val="1"/>
                <c:pt idx="0">
                  <c:v>Securities Company</c:v>
                </c:pt>
              </c:strCache>
            </c:strRef>
          </c:tx>
          <c:spPr>
            <a:solidFill>
              <a:schemeClr val="accent1"/>
            </a:solidFill>
            <a:ln>
              <a:noFill/>
            </a:ln>
            <a:effectLst/>
          </c:spPr>
          <c:invertIfNegative val="0"/>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Sheet3!$D$2:$M$2</c:f>
              <c:numCache>
                <c:formatCode>0.0</c:formatCode>
                <c:ptCount val="10"/>
                <c:pt idx="0">
                  <c:v>0.25573337733047352</c:v>
                </c:pt>
                <c:pt idx="1">
                  <c:v>0.09</c:v>
                </c:pt>
                <c:pt idx="2">
                  <c:v>0.13999999999999999</c:v>
                </c:pt>
                <c:pt idx="3">
                  <c:v>0.2</c:v>
                </c:pt>
                <c:pt idx="4">
                  <c:v>0.26</c:v>
                </c:pt>
                <c:pt idx="5">
                  <c:v>0.18</c:v>
                </c:pt>
                <c:pt idx="6">
                  <c:v>0.16999999999999998</c:v>
                </c:pt>
                <c:pt idx="7">
                  <c:v>0.21</c:v>
                </c:pt>
                <c:pt idx="8">
                  <c:v>0.49</c:v>
                </c:pt>
                <c:pt idx="9">
                  <c:v>0.52</c:v>
                </c:pt>
              </c:numCache>
            </c:numRef>
          </c:val>
          <c:extLst>
            <c:ext xmlns:c16="http://schemas.microsoft.com/office/drawing/2014/chart" uri="{C3380CC4-5D6E-409C-BE32-E72D297353CC}">
              <c16:uniqueId val="{00000000-A63D-4A4E-B903-837A35AD0FB7}"/>
            </c:ext>
          </c:extLst>
        </c:ser>
        <c:ser>
          <c:idx val="1"/>
          <c:order val="1"/>
          <c:tx>
            <c:strRef>
              <c:f>Sheet3!$C$3</c:f>
              <c:strCache>
                <c:ptCount val="1"/>
                <c:pt idx="0">
                  <c:v>Foundation</c:v>
                </c:pt>
              </c:strCache>
            </c:strRef>
          </c:tx>
          <c:spPr>
            <a:solidFill>
              <a:srgbClr val="7030A0"/>
            </a:solidFill>
            <a:ln>
              <a:noFill/>
            </a:ln>
            <a:effectLst/>
          </c:spPr>
          <c:invertIfNegative val="0"/>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Sheet3!$D$3:$M$3</c:f>
              <c:numCache>
                <c:formatCode>0.0</c:formatCode>
                <c:ptCount val="10"/>
                <c:pt idx="0">
                  <c:v>1.2621679590826596</c:v>
                </c:pt>
                <c:pt idx="1">
                  <c:v>1.31</c:v>
                </c:pt>
                <c:pt idx="2">
                  <c:v>1.08</c:v>
                </c:pt>
                <c:pt idx="3">
                  <c:v>1.1199999999999999</c:v>
                </c:pt>
                <c:pt idx="4">
                  <c:v>1.1199999999999999</c:v>
                </c:pt>
                <c:pt idx="5">
                  <c:v>0.98</c:v>
                </c:pt>
                <c:pt idx="6">
                  <c:v>1.01</c:v>
                </c:pt>
                <c:pt idx="7">
                  <c:v>1.17</c:v>
                </c:pt>
                <c:pt idx="8">
                  <c:v>1.3599999999999999</c:v>
                </c:pt>
                <c:pt idx="9">
                  <c:v>1.35</c:v>
                </c:pt>
              </c:numCache>
            </c:numRef>
          </c:val>
          <c:extLst>
            <c:ext xmlns:c16="http://schemas.microsoft.com/office/drawing/2014/chart" uri="{C3380CC4-5D6E-409C-BE32-E72D297353CC}">
              <c16:uniqueId val="{00000001-A63D-4A4E-B903-837A35AD0FB7}"/>
            </c:ext>
          </c:extLst>
        </c:ser>
        <c:ser>
          <c:idx val="2"/>
          <c:order val="2"/>
          <c:tx>
            <c:strRef>
              <c:f>Sheet3!$C$4</c:f>
              <c:strCache>
                <c:ptCount val="1"/>
                <c:pt idx="0">
                  <c:v>Foreign investors/Non-resident</c:v>
                </c:pt>
              </c:strCache>
            </c:strRef>
          </c:tx>
          <c:spPr>
            <a:solidFill>
              <a:srgbClr val="0070C0"/>
            </a:solidFill>
            <a:ln>
              <a:noFill/>
            </a:ln>
            <a:effectLst/>
          </c:spPr>
          <c:invertIfNegative val="0"/>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Sheet3!$D$4:$M$4</c:f>
              <c:numCache>
                <c:formatCode>0.0</c:formatCode>
                <c:ptCount val="10"/>
                <c:pt idx="0">
                  <c:v>7.6390034647747891</c:v>
                </c:pt>
                <c:pt idx="1">
                  <c:v>6.16</c:v>
                </c:pt>
                <c:pt idx="2">
                  <c:v>7.42</c:v>
                </c:pt>
                <c:pt idx="3">
                  <c:v>6.69</c:v>
                </c:pt>
                <c:pt idx="4">
                  <c:v>6.32</c:v>
                </c:pt>
                <c:pt idx="5">
                  <c:v>7.01</c:v>
                </c:pt>
                <c:pt idx="6">
                  <c:v>5.2200000000000006</c:v>
                </c:pt>
                <c:pt idx="7">
                  <c:v>3.1199999999999997</c:v>
                </c:pt>
                <c:pt idx="8">
                  <c:v>2.19</c:v>
                </c:pt>
                <c:pt idx="9">
                  <c:v>1.49</c:v>
                </c:pt>
              </c:numCache>
            </c:numRef>
          </c:val>
          <c:extLst>
            <c:ext xmlns:c16="http://schemas.microsoft.com/office/drawing/2014/chart" uri="{C3380CC4-5D6E-409C-BE32-E72D297353CC}">
              <c16:uniqueId val="{00000002-A63D-4A4E-B903-837A35AD0FB7}"/>
            </c:ext>
          </c:extLst>
        </c:ser>
        <c:ser>
          <c:idx val="3"/>
          <c:order val="3"/>
          <c:tx>
            <c:strRef>
              <c:f>Sheet3!$C$5</c:f>
              <c:strCache>
                <c:ptCount val="1"/>
                <c:pt idx="0">
                  <c:v>Others</c:v>
                </c:pt>
              </c:strCache>
            </c:strRef>
          </c:tx>
          <c:spPr>
            <a:solidFill>
              <a:schemeClr val="tx1"/>
            </a:solidFill>
            <a:ln>
              <a:noFill/>
            </a:ln>
            <a:effectLst/>
          </c:spPr>
          <c:invertIfNegative val="0"/>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Sheet3!$D$5:$M$5</c:f>
              <c:numCache>
                <c:formatCode>0.0</c:formatCode>
                <c:ptCount val="10"/>
                <c:pt idx="0">
                  <c:v>0.31347962382445138</c:v>
                </c:pt>
                <c:pt idx="1">
                  <c:v>0.52</c:v>
                </c:pt>
                <c:pt idx="2">
                  <c:v>0.6</c:v>
                </c:pt>
                <c:pt idx="3">
                  <c:v>1.02</c:v>
                </c:pt>
                <c:pt idx="4">
                  <c:v>1.1499999999999999</c:v>
                </c:pt>
                <c:pt idx="5">
                  <c:v>1.46</c:v>
                </c:pt>
                <c:pt idx="6">
                  <c:v>1.6500000000000001</c:v>
                </c:pt>
                <c:pt idx="7">
                  <c:v>1.97</c:v>
                </c:pt>
                <c:pt idx="8">
                  <c:v>2.16</c:v>
                </c:pt>
                <c:pt idx="9">
                  <c:v>3.05</c:v>
                </c:pt>
              </c:numCache>
            </c:numRef>
          </c:val>
          <c:extLst>
            <c:ext xmlns:c16="http://schemas.microsoft.com/office/drawing/2014/chart" uri="{C3380CC4-5D6E-409C-BE32-E72D297353CC}">
              <c16:uniqueId val="{00000003-A63D-4A4E-B903-837A35AD0FB7}"/>
            </c:ext>
          </c:extLst>
        </c:ser>
        <c:ser>
          <c:idx val="4"/>
          <c:order val="4"/>
          <c:tx>
            <c:strRef>
              <c:f>Sheet3!$C$6</c:f>
              <c:strCache>
                <c:ptCount val="1"/>
                <c:pt idx="0">
                  <c:v>Corporate</c:v>
                </c:pt>
              </c:strCache>
            </c:strRef>
          </c:tx>
          <c:spPr>
            <a:solidFill>
              <a:schemeClr val="bg1">
                <a:lumMod val="85000"/>
              </a:schemeClr>
            </a:solidFill>
            <a:ln>
              <a:noFill/>
            </a:ln>
            <a:effectLst/>
          </c:spPr>
          <c:invertIfNegative val="0"/>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Sheet3!$D$6:$M$6</c:f>
              <c:numCache>
                <c:formatCode>0.0</c:formatCode>
                <c:ptCount val="10"/>
                <c:pt idx="0">
                  <c:v>3.5390199637023589</c:v>
                </c:pt>
                <c:pt idx="1">
                  <c:v>2.81</c:v>
                </c:pt>
                <c:pt idx="2">
                  <c:v>2.2999999999999998</c:v>
                </c:pt>
                <c:pt idx="3">
                  <c:v>2.6</c:v>
                </c:pt>
                <c:pt idx="4">
                  <c:v>2.4500000000000002</c:v>
                </c:pt>
                <c:pt idx="5">
                  <c:v>2.46</c:v>
                </c:pt>
                <c:pt idx="6">
                  <c:v>2.88</c:v>
                </c:pt>
                <c:pt idx="7">
                  <c:v>2.85</c:v>
                </c:pt>
                <c:pt idx="8">
                  <c:v>3.84</c:v>
                </c:pt>
                <c:pt idx="9">
                  <c:v>4.8</c:v>
                </c:pt>
              </c:numCache>
            </c:numRef>
          </c:val>
          <c:extLst>
            <c:ext xmlns:c16="http://schemas.microsoft.com/office/drawing/2014/chart" uri="{C3380CC4-5D6E-409C-BE32-E72D297353CC}">
              <c16:uniqueId val="{00000004-A63D-4A4E-B903-837A35AD0FB7}"/>
            </c:ext>
          </c:extLst>
        </c:ser>
        <c:ser>
          <c:idx val="5"/>
          <c:order val="5"/>
          <c:tx>
            <c:strRef>
              <c:f>Sheet3!$C$7</c:f>
              <c:strCache>
                <c:ptCount val="1"/>
                <c:pt idx="0">
                  <c:v>Individual</c:v>
                </c:pt>
              </c:strCache>
            </c:strRef>
          </c:tx>
          <c:spPr>
            <a:solidFill>
              <a:schemeClr val="accent2"/>
            </a:solidFill>
            <a:ln>
              <a:noFill/>
            </a:ln>
            <a:effectLst/>
          </c:spPr>
          <c:invertIfNegative val="0"/>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Sheet3!$D$7:$M$7</c:f>
              <c:numCache>
                <c:formatCode>0.0</c:formatCode>
                <c:ptCount val="10"/>
                <c:pt idx="0">
                  <c:v>2.5614585051971623</c:v>
                </c:pt>
                <c:pt idx="1">
                  <c:v>2.78</c:v>
                </c:pt>
                <c:pt idx="2">
                  <c:v>2.83</c:v>
                </c:pt>
                <c:pt idx="3">
                  <c:v>3.74</c:v>
                </c:pt>
                <c:pt idx="4">
                  <c:v>3.73</c:v>
                </c:pt>
                <c:pt idx="5">
                  <c:v>4.05</c:v>
                </c:pt>
                <c:pt idx="6">
                  <c:v>4.3</c:v>
                </c:pt>
                <c:pt idx="7">
                  <c:v>4.7699999999999996</c:v>
                </c:pt>
                <c:pt idx="8">
                  <c:v>6.370000000000001</c:v>
                </c:pt>
                <c:pt idx="9">
                  <c:v>7.1999999999999993</c:v>
                </c:pt>
              </c:numCache>
            </c:numRef>
          </c:val>
          <c:extLst>
            <c:ext xmlns:c16="http://schemas.microsoft.com/office/drawing/2014/chart" uri="{C3380CC4-5D6E-409C-BE32-E72D297353CC}">
              <c16:uniqueId val="{00000005-A63D-4A4E-B903-837A35AD0FB7}"/>
            </c:ext>
          </c:extLst>
        </c:ser>
        <c:ser>
          <c:idx val="6"/>
          <c:order val="6"/>
          <c:tx>
            <c:strRef>
              <c:f>Sheet3!$C$8</c:f>
              <c:strCache>
                <c:ptCount val="1"/>
                <c:pt idx="0">
                  <c:v>Fiinancial Institution</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Sheet3!$D$8:$M$8</c:f>
              <c:numCache>
                <c:formatCode>0.0</c:formatCode>
                <c:ptCount val="10"/>
                <c:pt idx="0">
                  <c:v>19.035637683550569</c:v>
                </c:pt>
                <c:pt idx="1">
                  <c:v>19.309999999999999</c:v>
                </c:pt>
                <c:pt idx="2">
                  <c:v>19.11</c:v>
                </c:pt>
                <c:pt idx="3">
                  <c:v>20.080000000000002</c:v>
                </c:pt>
                <c:pt idx="4">
                  <c:v>20.630000000000003</c:v>
                </c:pt>
                <c:pt idx="5">
                  <c:v>20.239999999999998</c:v>
                </c:pt>
                <c:pt idx="6">
                  <c:v>20.65</c:v>
                </c:pt>
                <c:pt idx="7">
                  <c:v>20.46</c:v>
                </c:pt>
                <c:pt idx="8">
                  <c:v>20.54</c:v>
                </c:pt>
                <c:pt idx="9">
                  <c:v>20.239999999999998</c:v>
                </c:pt>
              </c:numCache>
            </c:numRef>
          </c:val>
          <c:extLst>
            <c:ext xmlns:c16="http://schemas.microsoft.com/office/drawing/2014/chart" uri="{C3380CC4-5D6E-409C-BE32-E72D297353CC}">
              <c16:uniqueId val="{00000006-A63D-4A4E-B903-837A35AD0FB7}"/>
            </c:ext>
          </c:extLst>
        </c:ser>
        <c:ser>
          <c:idx val="7"/>
          <c:order val="7"/>
          <c:tx>
            <c:strRef>
              <c:f>Sheet3!$C$9</c:f>
              <c:strCache>
                <c:ptCount val="1"/>
                <c:pt idx="0">
                  <c:v>Investment Fund/Mutual Fund</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Sheet3!$D$9:$M$9</c:f>
              <c:numCache>
                <c:formatCode>0.0</c:formatCode>
                <c:ptCount val="10"/>
                <c:pt idx="0">
                  <c:v>21.881702689325195</c:v>
                </c:pt>
                <c:pt idx="1">
                  <c:v>25.679999999999996</c:v>
                </c:pt>
                <c:pt idx="2">
                  <c:v>27.58</c:v>
                </c:pt>
                <c:pt idx="3">
                  <c:v>25.96</c:v>
                </c:pt>
                <c:pt idx="4">
                  <c:v>26.5</c:v>
                </c:pt>
                <c:pt idx="5">
                  <c:v>25.94</c:v>
                </c:pt>
                <c:pt idx="6">
                  <c:v>26.77</c:v>
                </c:pt>
                <c:pt idx="7">
                  <c:v>28.939999999999998</c:v>
                </c:pt>
                <c:pt idx="8">
                  <c:v>25.39</c:v>
                </c:pt>
                <c:pt idx="9">
                  <c:v>25.83</c:v>
                </c:pt>
              </c:numCache>
            </c:numRef>
          </c:val>
          <c:extLst>
            <c:ext xmlns:c16="http://schemas.microsoft.com/office/drawing/2014/chart" uri="{C3380CC4-5D6E-409C-BE32-E72D297353CC}">
              <c16:uniqueId val="{00000007-A63D-4A4E-B903-837A35AD0FB7}"/>
            </c:ext>
          </c:extLst>
        </c:ser>
        <c:ser>
          <c:idx val="8"/>
          <c:order val="8"/>
          <c:tx>
            <c:strRef>
              <c:f>Sheet3!$C$10</c:f>
              <c:strCache>
                <c:ptCount val="1"/>
                <c:pt idx="0">
                  <c:v>Insurances &amp; Pension Fund</c:v>
                </c:pt>
              </c:strCache>
            </c:strRef>
          </c:tx>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Sheet3!$D$1:$M$1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Sheet3!$D$10:$M$10</c:f>
              <c:numCache>
                <c:formatCode>0.0</c:formatCode>
                <c:ptCount val="10"/>
                <c:pt idx="0">
                  <c:v>43.511796733212343</c:v>
                </c:pt>
                <c:pt idx="1">
                  <c:v>41.349999999999994</c:v>
                </c:pt>
                <c:pt idx="2">
                  <c:v>38.949999999999996</c:v>
                </c:pt>
                <c:pt idx="3">
                  <c:v>38.590000000000003</c:v>
                </c:pt>
                <c:pt idx="4">
                  <c:v>37.839999999999996</c:v>
                </c:pt>
                <c:pt idx="5">
                  <c:v>37.67</c:v>
                </c:pt>
                <c:pt idx="6">
                  <c:v>37.35</c:v>
                </c:pt>
                <c:pt idx="7">
                  <c:v>36.51</c:v>
                </c:pt>
                <c:pt idx="8">
                  <c:v>37.659999999999997</c:v>
                </c:pt>
                <c:pt idx="9">
                  <c:v>35.5</c:v>
                </c:pt>
              </c:numCache>
            </c:numRef>
          </c:val>
          <c:extLst>
            <c:ext xmlns:c16="http://schemas.microsoft.com/office/drawing/2014/chart" uri="{C3380CC4-5D6E-409C-BE32-E72D297353CC}">
              <c16:uniqueId val="{00000008-A63D-4A4E-B903-837A35AD0FB7}"/>
            </c:ext>
          </c:extLst>
        </c:ser>
        <c:dLbls>
          <c:showLegendKey val="0"/>
          <c:showVal val="0"/>
          <c:showCatName val="0"/>
          <c:showSerName val="0"/>
          <c:showPercent val="0"/>
          <c:showBubbleSize val="0"/>
        </c:dLbls>
        <c:gapWidth val="40"/>
        <c:overlap val="100"/>
        <c:axId val="454599871"/>
        <c:axId val="447607487"/>
      </c:barChart>
      <c:catAx>
        <c:axId val="454599871"/>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ptos "/>
                <a:ea typeface="+mn-ea"/>
                <a:cs typeface="+mn-cs"/>
              </a:defRPr>
            </a:pPr>
            <a:endParaRPr lang="en-US"/>
          </a:p>
        </c:txPr>
        <c:crossAx val="447607487"/>
        <c:crosses val="autoZero"/>
        <c:auto val="1"/>
        <c:lblAlgn val="ctr"/>
        <c:lblOffset val="100"/>
        <c:noMultiLvlLbl val="0"/>
      </c:catAx>
      <c:valAx>
        <c:axId val="447607487"/>
        <c:scaling>
          <c:orientation val="minMax"/>
          <c:max val="100"/>
        </c:scaling>
        <c:delete val="1"/>
        <c:axPos val="l"/>
        <c:title>
          <c:tx>
            <c:rich>
              <a:bodyPr rot="-5400000" spcFirstLastPara="1" vertOverflow="ellipsis" vert="horz" wrap="square" anchor="ctr" anchorCtr="1"/>
              <a:lstStyle/>
              <a:p>
                <a:pPr>
                  <a:defRPr sz="1600" b="0" i="0" u="none" strike="noStrike" kern="1200" baseline="0">
                    <a:solidFill>
                      <a:sysClr val="windowText" lastClr="000000"/>
                    </a:solidFill>
                    <a:latin typeface="Aptos "/>
                    <a:ea typeface="+mn-ea"/>
                    <a:cs typeface="+mn-cs"/>
                  </a:defRPr>
                </a:pPr>
                <a:r>
                  <a:rPr lang="en-US" dirty="0"/>
                  <a:t>%</a:t>
                </a:r>
              </a:p>
            </c:rich>
          </c:tx>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Aptos "/>
                  <a:ea typeface="+mn-ea"/>
                  <a:cs typeface="+mn-cs"/>
                </a:defRPr>
              </a:pPr>
              <a:endParaRPr lang="en-US"/>
            </a:p>
          </c:txPr>
        </c:title>
        <c:numFmt formatCode="0.0" sourceLinked="1"/>
        <c:majorTickMark val="none"/>
        <c:minorTickMark val="none"/>
        <c:tickLblPos val="nextTo"/>
        <c:crossAx val="454599871"/>
        <c:crosses val="autoZero"/>
        <c:crossBetween val="between"/>
      </c:valAx>
      <c:spPr>
        <a:noFill/>
        <a:ln>
          <a:noFill/>
        </a:ln>
        <a:effectLst/>
      </c:spPr>
    </c:plotArea>
    <c:legend>
      <c:legendPos val="r"/>
      <c:layout>
        <c:manualLayout>
          <c:xMode val="edge"/>
          <c:yMode val="edge"/>
          <c:x val="0.67731118604933771"/>
          <c:y val="0"/>
          <c:w val="0.31122757733272183"/>
          <c:h val="1"/>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ptos "/>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a:solidFill>
            <a:sysClr val="windowText" lastClr="000000"/>
          </a:solidFill>
          <a:latin typeface="Aptos "/>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Sheet1!$A$31</c:f>
              <c:strCache>
                <c:ptCount val="1"/>
                <c:pt idx="0">
                  <c:v>Government Bonds</c:v>
                </c:pt>
              </c:strCache>
            </c:strRef>
          </c:tx>
          <c:spPr>
            <a:solidFill>
              <a:srgbClr val="00B0F0"/>
            </a:solidFill>
            <a:ln>
              <a:noFill/>
            </a:ln>
            <a:effectLst/>
          </c:spPr>
          <c:invertIfNegative val="0"/>
          <c:cat>
            <c:numRef>
              <c:f>Sheet1!$B$30:$K$30</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Sheet1!$B$31:$K$31</c:f>
              <c:numCache>
                <c:formatCode>General</c:formatCode>
                <c:ptCount val="10"/>
                <c:pt idx="0">
                  <c:v>24</c:v>
                </c:pt>
                <c:pt idx="1">
                  <c:v>23</c:v>
                </c:pt>
                <c:pt idx="2">
                  <c:v>23</c:v>
                </c:pt>
                <c:pt idx="3">
                  <c:v>24</c:v>
                </c:pt>
                <c:pt idx="4">
                  <c:v>25</c:v>
                </c:pt>
                <c:pt idx="5">
                  <c:v>28.999999999999996</c:v>
                </c:pt>
                <c:pt idx="6">
                  <c:v>33</c:v>
                </c:pt>
                <c:pt idx="7">
                  <c:v>36</c:v>
                </c:pt>
                <c:pt idx="8">
                  <c:v>37</c:v>
                </c:pt>
                <c:pt idx="9">
                  <c:v>36</c:v>
                </c:pt>
              </c:numCache>
            </c:numRef>
          </c:val>
          <c:extLst>
            <c:ext xmlns:c16="http://schemas.microsoft.com/office/drawing/2014/chart" uri="{C3380CC4-5D6E-409C-BE32-E72D297353CC}">
              <c16:uniqueId val="{00000000-7588-440F-93BC-3BE507686403}"/>
            </c:ext>
          </c:extLst>
        </c:ser>
        <c:ser>
          <c:idx val="1"/>
          <c:order val="1"/>
          <c:tx>
            <c:strRef>
              <c:f>Sheet1!$A$32</c:f>
              <c:strCache>
                <c:ptCount val="1"/>
                <c:pt idx="0">
                  <c:v>Time Deposit</c:v>
                </c:pt>
              </c:strCache>
            </c:strRef>
          </c:tx>
          <c:spPr>
            <a:solidFill>
              <a:srgbClr val="92D050"/>
            </a:solidFill>
            <a:ln>
              <a:noFill/>
            </a:ln>
            <a:effectLst/>
          </c:spPr>
          <c:invertIfNegative val="0"/>
          <c:cat>
            <c:numRef>
              <c:f>Sheet1!$B$30:$K$30</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Sheet1!$B$32:$K$32</c:f>
              <c:numCache>
                <c:formatCode>General</c:formatCode>
                <c:ptCount val="10"/>
                <c:pt idx="0">
                  <c:v>25</c:v>
                </c:pt>
                <c:pt idx="1">
                  <c:v>26</c:v>
                </c:pt>
                <c:pt idx="2">
                  <c:v>26</c:v>
                </c:pt>
                <c:pt idx="3">
                  <c:v>28.000000000000004</c:v>
                </c:pt>
                <c:pt idx="4">
                  <c:v>28.000000000000004</c:v>
                </c:pt>
                <c:pt idx="5">
                  <c:v>26</c:v>
                </c:pt>
                <c:pt idx="6">
                  <c:v>26</c:v>
                </c:pt>
                <c:pt idx="7">
                  <c:v>25</c:v>
                </c:pt>
                <c:pt idx="8">
                  <c:v>23</c:v>
                </c:pt>
                <c:pt idx="9">
                  <c:v>27</c:v>
                </c:pt>
              </c:numCache>
            </c:numRef>
          </c:val>
          <c:extLst>
            <c:ext xmlns:c16="http://schemas.microsoft.com/office/drawing/2014/chart" uri="{C3380CC4-5D6E-409C-BE32-E72D297353CC}">
              <c16:uniqueId val="{00000001-7588-440F-93BC-3BE507686403}"/>
            </c:ext>
          </c:extLst>
        </c:ser>
        <c:ser>
          <c:idx val="2"/>
          <c:order val="2"/>
          <c:tx>
            <c:strRef>
              <c:f>Sheet1!$A$33</c:f>
              <c:strCache>
                <c:ptCount val="1"/>
                <c:pt idx="0">
                  <c:v>Corporate Bonds</c:v>
                </c:pt>
              </c:strCache>
            </c:strRef>
          </c:tx>
          <c:spPr>
            <a:solidFill>
              <a:srgbClr val="FFC000"/>
            </a:solidFill>
            <a:ln>
              <a:noFill/>
            </a:ln>
            <a:effectLst/>
          </c:spPr>
          <c:invertIfNegative val="0"/>
          <c:cat>
            <c:numRef>
              <c:f>Sheet1!$B$30:$K$30</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Sheet1!$B$33:$K$33</c:f>
              <c:numCache>
                <c:formatCode>General</c:formatCode>
                <c:ptCount val="10"/>
                <c:pt idx="0">
                  <c:v>21</c:v>
                </c:pt>
                <c:pt idx="1">
                  <c:v>21</c:v>
                </c:pt>
                <c:pt idx="2">
                  <c:v>21</c:v>
                </c:pt>
                <c:pt idx="3">
                  <c:v>21</c:v>
                </c:pt>
                <c:pt idx="4">
                  <c:v>21</c:v>
                </c:pt>
                <c:pt idx="5">
                  <c:v>19</c:v>
                </c:pt>
                <c:pt idx="6">
                  <c:v>18</c:v>
                </c:pt>
                <c:pt idx="7">
                  <c:v>17</c:v>
                </c:pt>
                <c:pt idx="8">
                  <c:v>15</c:v>
                </c:pt>
                <c:pt idx="9">
                  <c:v>15</c:v>
                </c:pt>
              </c:numCache>
            </c:numRef>
          </c:val>
          <c:extLst>
            <c:ext xmlns:c16="http://schemas.microsoft.com/office/drawing/2014/chart" uri="{C3380CC4-5D6E-409C-BE32-E72D297353CC}">
              <c16:uniqueId val="{00000002-7588-440F-93BC-3BE507686403}"/>
            </c:ext>
          </c:extLst>
        </c:ser>
        <c:ser>
          <c:idx val="3"/>
          <c:order val="3"/>
          <c:tx>
            <c:strRef>
              <c:f>Sheet1!$A$34</c:f>
              <c:strCache>
                <c:ptCount val="1"/>
                <c:pt idx="0">
                  <c:v>Others</c:v>
                </c:pt>
              </c:strCache>
            </c:strRef>
          </c:tx>
          <c:spPr>
            <a:solidFill>
              <a:schemeClr val="bg1">
                <a:lumMod val="85000"/>
              </a:schemeClr>
            </a:solidFill>
            <a:ln>
              <a:noFill/>
            </a:ln>
            <a:effectLst/>
          </c:spPr>
          <c:invertIfNegative val="0"/>
          <c:cat>
            <c:numRef>
              <c:f>Sheet1!$B$30:$K$30</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Sheet1!$B$34:$K$34</c:f>
              <c:numCache>
                <c:formatCode>General</c:formatCode>
                <c:ptCount val="10"/>
                <c:pt idx="0">
                  <c:v>8.0000000000000071</c:v>
                </c:pt>
                <c:pt idx="1">
                  <c:v>9.0000000000000071</c:v>
                </c:pt>
                <c:pt idx="2">
                  <c:v>8.0000000000000071</c:v>
                </c:pt>
                <c:pt idx="3">
                  <c:v>7.9999999999999964</c:v>
                </c:pt>
                <c:pt idx="4">
                  <c:v>6.0000000000000053</c:v>
                </c:pt>
                <c:pt idx="5">
                  <c:v>7.9999999999999964</c:v>
                </c:pt>
                <c:pt idx="6">
                  <c:v>6.9999999999999947</c:v>
                </c:pt>
                <c:pt idx="7">
                  <c:v>7.9999999999999964</c:v>
                </c:pt>
                <c:pt idx="8">
                  <c:v>10.999999999999988</c:v>
                </c:pt>
                <c:pt idx="9">
                  <c:v>8.9999999999999858</c:v>
                </c:pt>
              </c:numCache>
            </c:numRef>
          </c:val>
          <c:extLst>
            <c:ext xmlns:c16="http://schemas.microsoft.com/office/drawing/2014/chart" uri="{C3380CC4-5D6E-409C-BE32-E72D297353CC}">
              <c16:uniqueId val="{00000003-7588-440F-93BC-3BE507686403}"/>
            </c:ext>
          </c:extLst>
        </c:ser>
        <c:ser>
          <c:idx val="4"/>
          <c:order val="4"/>
          <c:tx>
            <c:strRef>
              <c:f>Sheet1!$A$35</c:f>
              <c:strCache>
                <c:ptCount val="1"/>
                <c:pt idx="0">
                  <c:v>Stock</c:v>
                </c:pt>
              </c:strCache>
            </c:strRef>
          </c:tx>
          <c:spPr>
            <a:solidFill>
              <a:schemeClr val="accent5"/>
            </a:solidFill>
            <a:ln>
              <a:noFill/>
            </a:ln>
            <a:effectLst/>
          </c:spPr>
          <c:invertIfNegative val="0"/>
          <c:cat>
            <c:numRef>
              <c:f>Sheet1!$B$30:$K$30</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Sheet1!$B$35:$K$35</c:f>
              <c:numCache>
                <c:formatCode>General</c:formatCode>
                <c:ptCount val="10"/>
                <c:pt idx="0">
                  <c:v>13</c:v>
                </c:pt>
                <c:pt idx="1">
                  <c:v>12</c:v>
                </c:pt>
                <c:pt idx="2">
                  <c:v>12</c:v>
                </c:pt>
                <c:pt idx="3">
                  <c:v>11</c:v>
                </c:pt>
                <c:pt idx="4">
                  <c:v>11</c:v>
                </c:pt>
                <c:pt idx="5">
                  <c:v>10</c:v>
                </c:pt>
                <c:pt idx="6">
                  <c:v>9</c:v>
                </c:pt>
                <c:pt idx="7">
                  <c:v>8</c:v>
                </c:pt>
                <c:pt idx="8">
                  <c:v>7.0000000000000009</c:v>
                </c:pt>
                <c:pt idx="9">
                  <c:v>6</c:v>
                </c:pt>
              </c:numCache>
            </c:numRef>
          </c:val>
          <c:extLst>
            <c:ext xmlns:c16="http://schemas.microsoft.com/office/drawing/2014/chart" uri="{C3380CC4-5D6E-409C-BE32-E72D297353CC}">
              <c16:uniqueId val="{00000004-7588-440F-93BC-3BE507686403}"/>
            </c:ext>
          </c:extLst>
        </c:ser>
        <c:ser>
          <c:idx val="5"/>
          <c:order val="5"/>
          <c:tx>
            <c:strRef>
              <c:f>Sheet1!$A$36</c:f>
              <c:strCache>
                <c:ptCount val="1"/>
                <c:pt idx="0">
                  <c:v>Direct Investment</c:v>
                </c:pt>
              </c:strCache>
            </c:strRef>
          </c:tx>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Sheet1!$B$30:$K$30</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Sheet1!$B$36:$K$36</c:f>
              <c:numCache>
                <c:formatCode>General</c:formatCode>
                <c:ptCount val="10"/>
                <c:pt idx="0">
                  <c:v>3</c:v>
                </c:pt>
                <c:pt idx="1">
                  <c:v>3</c:v>
                </c:pt>
                <c:pt idx="2">
                  <c:v>4</c:v>
                </c:pt>
                <c:pt idx="3">
                  <c:v>3</c:v>
                </c:pt>
                <c:pt idx="4">
                  <c:v>3</c:v>
                </c:pt>
                <c:pt idx="5">
                  <c:v>3</c:v>
                </c:pt>
                <c:pt idx="6">
                  <c:v>3</c:v>
                </c:pt>
                <c:pt idx="7">
                  <c:v>3</c:v>
                </c:pt>
                <c:pt idx="8">
                  <c:v>4</c:v>
                </c:pt>
                <c:pt idx="9">
                  <c:v>4</c:v>
                </c:pt>
              </c:numCache>
            </c:numRef>
          </c:val>
          <c:extLst>
            <c:ext xmlns:c16="http://schemas.microsoft.com/office/drawing/2014/chart" uri="{C3380CC4-5D6E-409C-BE32-E72D297353CC}">
              <c16:uniqueId val="{00000005-7588-440F-93BC-3BE507686403}"/>
            </c:ext>
          </c:extLst>
        </c:ser>
        <c:ser>
          <c:idx val="6"/>
          <c:order val="6"/>
          <c:tx>
            <c:strRef>
              <c:f>Sheet1!$A$37</c:f>
              <c:strCache>
                <c:ptCount val="1"/>
                <c:pt idx="0">
                  <c:v>Mutual Fund</c:v>
                </c:pt>
              </c:strCache>
            </c:strRef>
          </c:tx>
          <c:spPr>
            <a:solidFill>
              <a:srgbClr val="0070C0"/>
            </a:solidFill>
            <a:ln>
              <a:noFill/>
            </a:ln>
            <a:effectLst/>
          </c:spPr>
          <c:invertIfNegative val="0"/>
          <c:cat>
            <c:numRef>
              <c:f>Sheet1!$B$30:$K$30</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Sheet1!$B$37:$K$37</c:f>
              <c:numCache>
                <c:formatCode>General</c:formatCode>
                <c:ptCount val="10"/>
                <c:pt idx="0">
                  <c:v>6</c:v>
                </c:pt>
                <c:pt idx="1">
                  <c:v>6</c:v>
                </c:pt>
                <c:pt idx="2">
                  <c:v>6</c:v>
                </c:pt>
                <c:pt idx="3">
                  <c:v>5</c:v>
                </c:pt>
                <c:pt idx="4">
                  <c:v>6</c:v>
                </c:pt>
                <c:pt idx="5">
                  <c:v>5</c:v>
                </c:pt>
                <c:pt idx="6">
                  <c:v>4</c:v>
                </c:pt>
                <c:pt idx="7">
                  <c:v>3</c:v>
                </c:pt>
                <c:pt idx="8">
                  <c:v>3</c:v>
                </c:pt>
                <c:pt idx="9">
                  <c:v>3</c:v>
                </c:pt>
              </c:numCache>
            </c:numRef>
          </c:val>
          <c:extLst>
            <c:ext xmlns:c16="http://schemas.microsoft.com/office/drawing/2014/chart" uri="{C3380CC4-5D6E-409C-BE32-E72D297353CC}">
              <c16:uniqueId val="{00000006-7588-440F-93BC-3BE507686403}"/>
            </c:ext>
          </c:extLst>
        </c:ser>
        <c:dLbls>
          <c:showLegendKey val="0"/>
          <c:showVal val="0"/>
          <c:showCatName val="0"/>
          <c:showSerName val="0"/>
          <c:showPercent val="0"/>
          <c:showBubbleSize val="0"/>
        </c:dLbls>
        <c:gapWidth val="70"/>
        <c:overlap val="100"/>
        <c:axId val="108530304"/>
        <c:axId val="108535680"/>
      </c:barChart>
      <c:catAx>
        <c:axId val="10853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crossAx val="108535680"/>
        <c:crosses val="autoZero"/>
        <c:auto val="1"/>
        <c:lblAlgn val="ctr"/>
        <c:lblOffset val="100"/>
        <c:noMultiLvlLbl val="0"/>
      </c:catAx>
      <c:valAx>
        <c:axId val="108535680"/>
        <c:scaling>
          <c:orientation val="minMax"/>
          <c:max val="1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crossAx val="10853030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a:solidFill>
            <a:sysClr val="windowText" lastClr="000000"/>
          </a:solidFill>
          <a:latin typeface="Aptos" panose="020B0004020202020204" pitchFamily="34" charset="0"/>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Sheet1!$A$2</c:f>
              <c:strCache>
                <c:ptCount val="1"/>
                <c:pt idx="0">
                  <c:v>Government Bonds</c:v>
                </c:pt>
              </c:strCache>
            </c:strRef>
          </c:tx>
          <c:spPr>
            <a:solidFill>
              <a:srgbClr val="00B0F0"/>
            </a:solidFill>
            <a:ln>
              <a:noFill/>
            </a:ln>
            <a:effectLst/>
          </c:spPr>
          <c:invertIfNegative val="0"/>
          <c:cat>
            <c:numRef>
              <c:f>Sheet1!$B$1:$K$1</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Sheet1!$B$2:$K$2</c:f>
              <c:numCache>
                <c:formatCode>0</c:formatCode>
                <c:ptCount val="10"/>
                <c:pt idx="0">
                  <c:v>28.275858912687426</c:v>
                </c:pt>
                <c:pt idx="1">
                  <c:v>25.34752185210013</c:v>
                </c:pt>
                <c:pt idx="2">
                  <c:v>27.124932089997511</c:v>
                </c:pt>
                <c:pt idx="3">
                  <c:v>28.385016283274783</c:v>
                </c:pt>
                <c:pt idx="4">
                  <c:v>29.742750781061044</c:v>
                </c:pt>
                <c:pt idx="5">
                  <c:v>32.059428455878646</c:v>
                </c:pt>
                <c:pt idx="6">
                  <c:v>45.216068485245927</c:v>
                </c:pt>
                <c:pt idx="7">
                  <c:v>52.187225957994663</c:v>
                </c:pt>
                <c:pt idx="8">
                  <c:v>56.829758677517518</c:v>
                </c:pt>
                <c:pt idx="9">
                  <c:v>53.798013499019092</c:v>
                </c:pt>
              </c:numCache>
            </c:numRef>
          </c:val>
          <c:extLst>
            <c:ext xmlns:c16="http://schemas.microsoft.com/office/drawing/2014/chart" uri="{C3380CC4-5D6E-409C-BE32-E72D297353CC}">
              <c16:uniqueId val="{00000000-B2E7-403C-8E8C-917823F8ADB5}"/>
            </c:ext>
          </c:extLst>
        </c:ser>
        <c:ser>
          <c:idx val="1"/>
          <c:order val="1"/>
          <c:tx>
            <c:strRef>
              <c:f>Sheet1!$A$3</c:f>
              <c:strCache>
                <c:ptCount val="1"/>
                <c:pt idx="0">
                  <c:v>Time Deposits</c:v>
                </c:pt>
              </c:strCache>
            </c:strRef>
          </c:tx>
          <c:spPr>
            <a:solidFill>
              <a:srgbClr val="FFC000"/>
            </a:solidFill>
            <a:ln>
              <a:noFill/>
            </a:ln>
            <a:effectLst/>
          </c:spPr>
          <c:invertIfNegative val="0"/>
          <c:cat>
            <c:numRef>
              <c:f>Sheet1!$B$1:$K$1</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Sheet1!$B$3:$K$3</c:f>
              <c:numCache>
                <c:formatCode>0</c:formatCode>
                <c:ptCount val="10"/>
                <c:pt idx="0">
                  <c:v>15.385306806115024</c:v>
                </c:pt>
                <c:pt idx="1">
                  <c:v>13.724246944982296</c:v>
                </c:pt>
                <c:pt idx="2">
                  <c:v>12.075514871605044</c:v>
                </c:pt>
                <c:pt idx="3">
                  <c:v>11.764758065299446</c:v>
                </c:pt>
                <c:pt idx="4">
                  <c:v>12.409355920203438</c:v>
                </c:pt>
                <c:pt idx="5">
                  <c:v>14.615989171153828</c:v>
                </c:pt>
                <c:pt idx="6">
                  <c:v>12.283049512275444</c:v>
                </c:pt>
                <c:pt idx="7">
                  <c:v>11.359324131946266</c:v>
                </c:pt>
                <c:pt idx="8">
                  <c:v>10.851652846936787</c:v>
                </c:pt>
                <c:pt idx="9">
                  <c:v>15.728585738939934</c:v>
                </c:pt>
              </c:numCache>
            </c:numRef>
          </c:val>
          <c:extLst>
            <c:ext xmlns:c16="http://schemas.microsoft.com/office/drawing/2014/chart" uri="{C3380CC4-5D6E-409C-BE32-E72D297353CC}">
              <c16:uniqueId val="{00000001-B2E7-403C-8E8C-917823F8ADB5}"/>
            </c:ext>
          </c:extLst>
        </c:ser>
        <c:ser>
          <c:idx val="2"/>
          <c:order val="2"/>
          <c:tx>
            <c:strRef>
              <c:f>Sheet1!$A$4</c:f>
              <c:strCache>
                <c:ptCount val="1"/>
                <c:pt idx="0">
                  <c:v>Stock</c:v>
                </c:pt>
              </c:strCache>
            </c:strRef>
          </c:tx>
          <c:spPr>
            <a:solidFill>
              <a:srgbClr val="92D050"/>
            </a:solidFill>
            <a:ln>
              <a:noFill/>
            </a:ln>
            <a:effectLst/>
          </c:spPr>
          <c:invertIfNegative val="0"/>
          <c:cat>
            <c:numRef>
              <c:f>Sheet1!$B$1:$K$1</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Sheet1!$B$4:$K$4</c:f>
              <c:numCache>
                <c:formatCode>0</c:formatCode>
                <c:ptCount val="10"/>
                <c:pt idx="0">
                  <c:v>22.717462722629548</c:v>
                </c:pt>
                <c:pt idx="1">
                  <c:v>22.319461495661415</c:v>
                </c:pt>
                <c:pt idx="2">
                  <c:v>21.969851235770847</c:v>
                </c:pt>
                <c:pt idx="3">
                  <c:v>21.520330722494023</c:v>
                </c:pt>
                <c:pt idx="4">
                  <c:v>19.370308362650931</c:v>
                </c:pt>
                <c:pt idx="5">
                  <c:v>16.841426665655895</c:v>
                </c:pt>
                <c:pt idx="6">
                  <c:v>16.33171754091542</c:v>
                </c:pt>
                <c:pt idx="7">
                  <c:v>14.460272950197666</c:v>
                </c:pt>
                <c:pt idx="8">
                  <c:v>12.340238162523953</c:v>
                </c:pt>
                <c:pt idx="9">
                  <c:v>11.816362657631489</c:v>
                </c:pt>
              </c:numCache>
            </c:numRef>
          </c:val>
          <c:extLst>
            <c:ext xmlns:c16="http://schemas.microsoft.com/office/drawing/2014/chart" uri="{C3380CC4-5D6E-409C-BE32-E72D297353CC}">
              <c16:uniqueId val="{00000002-B2E7-403C-8E8C-917823F8ADB5}"/>
            </c:ext>
          </c:extLst>
        </c:ser>
        <c:ser>
          <c:idx val="3"/>
          <c:order val="3"/>
          <c:tx>
            <c:strRef>
              <c:f>Sheet1!$A$5</c:f>
              <c:strCache>
                <c:ptCount val="1"/>
                <c:pt idx="0">
                  <c:v>Mutual Fund</c:v>
                </c:pt>
              </c:strCache>
            </c:strRef>
          </c:tx>
          <c:spPr>
            <a:solidFill>
              <a:srgbClr val="0070C0"/>
            </a:solidFill>
            <a:ln>
              <a:noFill/>
            </a:ln>
            <a:effectLst/>
          </c:spPr>
          <c:invertIfNegative val="0"/>
          <c:cat>
            <c:numRef>
              <c:f>Sheet1!$B$1:$K$1</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Sheet1!$B$5:$K$5</c:f>
              <c:numCache>
                <c:formatCode>0</c:formatCode>
                <c:ptCount val="10"/>
                <c:pt idx="0">
                  <c:v>17.025429886653548</c:v>
                </c:pt>
                <c:pt idx="1">
                  <c:v>23.23003178832176</c:v>
                </c:pt>
                <c:pt idx="2">
                  <c:v>23.677426258196185</c:v>
                </c:pt>
                <c:pt idx="3">
                  <c:v>22.092789440641113</c:v>
                </c:pt>
                <c:pt idx="4">
                  <c:v>20.784582708859965</c:v>
                </c:pt>
                <c:pt idx="5">
                  <c:v>18.9925840297653</c:v>
                </c:pt>
                <c:pt idx="6">
                  <c:v>12.760759338798799</c:v>
                </c:pt>
                <c:pt idx="7">
                  <c:v>10.320255964670377</c:v>
                </c:pt>
                <c:pt idx="8">
                  <c:v>8.9861964072476876</c:v>
                </c:pt>
                <c:pt idx="9">
                  <c:v>8.6687171945735813</c:v>
                </c:pt>
              </c:numCache>
            </c:numRef>
          </c:val>
          <c:extLst>
            <c:ext xmlns:c16="http://schemas.microsoft.com/office/drawing/2014/chart" uri="{C3380CC4-5D6E-409C-BE32-E72D297353CC}">
              <c16:uniqueId val="{00000003-B2E7-403C-8E8C-917823F8ADB5}"/>
            </c:ext>
          </c:extLst>
        </c:ser>
        <c:ser>
          <c:idx val="4"/>
          <c:order val="4"/>
          <c:tx>
            <c:strRef>
              <c:f>Sheet1!$A$6</c:f>
              <c:strCache>
                <c:ptCount val="1"/>
                <c:pt idx="0">
                  <c:v>Corporate Bonds</c:v>
                </c:pt>
              </c:strCache>
            </c:strRef>
          </c:tx>
          <c:spPr>
            <a:solidFill>
              <a:srgbClr val="FFC000"/>
            </a:solidFill>
            <a:ln>
              <a:noFill/>
            </a:ln>
            <a:effectLst/>
          </c:spPr>
          <c:invertIfNegative val="0"/>
          <c:cat>
            <c:numRef>
              <c:f>Sheet1!$B$1:$K$1</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Sheet1!$B$6:$K$6</c:f>
              <c:numCache>
                <c:formatCode>0</c:formatCode>
                <c:ptCount val="10"/>
                <c:pt idx="0">
                  <c:v>12.635421591089068</c:v>
                </c:pt>
                <c:pt idx="1">
                  <c:v>11.432379650747272</c:v>
                </c:pt>
                <c:pt idx="2">
                  <c:v>10.527006217061135</c:v>
                </c:pt>
                <c:pt idx="3">
                  <c:v>11.09877561110012</c:v>
                </c:pt>
                <c:pt idx="4">
                  <c:v>12.339712860335323</c:v>
                </c:pt>
                <c:pt idx="5">
                  <c:v>12.465233341898537</c:v>
                </c:pt>
                <c:pt idx="6">
                  <c:v>8.0604028661808247</c:v>
                </c:pt>
                <c:pt idx="7">
                  <c:v>6.7160419081730858</c:v>
                </c:pt>
                <c:pt idx="8">
                  <c:v>6.2252798877584778</c:v>
                </c:pt>
                <c:pt idx="9">
                  <c:v>5.6557593916887399</c:v>
                </c:pt>
              </c:numCache>
            </c:numRef>
          </c:val>
          <c:extLst>
            <c:ext xmlns:c16="http://schemas.microsoft.com/office/drawing/2014/chart" uri="{C3380CC4-5D6E-409C-BE32-E72D297353CC}">
              <c16:uniqueId val="{00000004-B2E7-403C-8E8C-917823F8ADB5}"/>
            </c:ext>
          </c:extLst>
        </c:ser>
        <c:ser>
          <c:idx val="5"/>
          <c:order val="5"/>
          <c:tx>
            <c:strRef>
              <c:f>Sheet1!$A$7</c:f>
              <c:strCache>
                <c:ptCount val="1"/>
                <c:pt idx="0">
                  <c:v>Others</c:v>
                </c:pt>
              </c:strCache>
            </c:strRef>
          </c:tx>
          <c:spPr>
            <a:solidFill>
              <a:schemeClr val="bg1">
                <a:lumMod val="85000"/>
              </a:schemeClr>
            </a:solidFill>
            <a:ln>
              <a:noFill/>
            </a:ln>
            <a:effectLst/>
          </c:spPr>
          <c:invertIfNegative val="0"/>
          <c:cat>
            <c:numRef>
              <c:f>Sheet1!$B$1:$K$1</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Sheet1!$B$7:$K$7</c:f>
              <c:numCache>
                <c:formatCode>0</c:formatCode>
                <c:ptCount val="10"/>
                <c:pt idx="0">
                  <c:v>2.9438536603895553</c:v>
                </c:pt>
                <c:pt idx="1">
                  <c:v>2.5161426200296875</c:v>
                </c:pt>
                <c:pt idx="2">
                  <c:v>2.4870170945060126</c:v>
                </c:pt>
                <c:pt idx="3">
                  <c:v>3.3948389376468087</c:v>
                </c:pt>
                <c:pt idx="4">
                  <c:v>3.757632246281565</c:v>
                </c:pt>
                <c:pt idx="5">
                  <c:v>3.4924652060333323</c:v>
                </c:pt>
                <c:pt idx="6">
                  <c:v>3.9140449832330857</c:v>
                </c:pt>
                <c:pt idx="7">
                  <c:v>3.5353684549179794</c:v>
                </c:pt>
                <c:pt idx="8">
                  <c:v>3.429168415019713</c:v>
                </c:pt>
                <c:pt idx="9">
                  <c:v>3.191397170879009</c:v>
                </c:pt>
              </c:numCache>
            </c:numRef>
          </c:val>
          <c:extLst>
            <c:ext xmlns:c16="http://schemas.microsoft.com/office/drawing/2014/chart" uri="{C3380CC4-5D6E-409C-BE32-E72D297353CC}">
              <c16:uniqueId val="{00000005-B2E7-403C-8E8C-917823F8ADB5}"/>
            </c:ext>
          </c:extLst>
        </c:ser>
        <c:ser>
          <c:idx val="6"/>
          <c:order val="6"/>
          <c:tx>
            <c:strRef>
              <c:f>Sheet1!$A$8</c:f>
              <c:strCache>
                <c:ptCount val="1"/>
                <c:pt idx="0">
                  <c:v>Direct Investment</c:v>
                </c:pt>
              </c:strCache>
            </c:strRef>
          </c:tx>
          <c:spPr>
            <a:solidFill>
              <a:schemeClr val="accent1">
                <a:lumMod val="60000"/>
              </a:schemeClr>
            </a:solidFill>
            <a:ln>
              <a:noFill/>
            </a:ln>
            <a:effectLst/>
          </c:spPr>
          <c:invertIfNegative val="0"/>
          <c:cat>
            <c:numRef>
              <c:f>Sheet1!$B$1:$K$1</c:f>
              <c:numCache>
                <c:formatCode>General</c:formatCode>
                <c:ptCount val="10"/>
                <c:pt idx="0">
                  <c:v>2016</c:v>
                </c:pt>
                <c:pt idx="1">
                  <c:v>2017</c:v>
                </c:pt>
                <c:pt idx="2">
                  <c:v>2018</c:v>
                </c:pt>
                <c:pt idx="3">
                  <c:v>2019</c:v>
                </c:pt>
                <c:pt idx="4">
                  <c:v>2020</c:v>
                </c:pt>
                <c:pt idx="5">
                  <c:v>2021</c:v>
                </c:pt>
                <c:pt idx="6">
                  <c:v>2022</c:v>
                </c:pt>
                <c:pt idx="7">
                  <c:v>2023</c:v>
                </c:pt>
                <c:pt idx="8">
                  <c:v>2024</c:v>
                </c:pt>
                <c:pt idx="9" formatCode="mmm\-yy">
                  <c:v>45931</c:v>
                </c:pt>
              </c:numCache>
            </c:numRef>
          </c:cat>
          <c:val>
            <c:numRef>
              <c:f>Sheet1!$B$8:$K$8</c:f>
              <c:numCache>
                <c:formatCode>0</c:formatCode>
                <c:ptCount val="10"/>
                <c:pt idx="0">
                  <c:v>1.0166664204358242</c:v>
                </c:pt>
                <c:pt idx="1">
                  <c:v>1.4302156481574375</c:v>
                </c:pt>
                <c:pt idx="2">
                  <c:v>1.8736268957582058</c:v>
                </c:pt>
                <c:pt idx="3">
                  <c:v>1.7434909395437126</c:v>
                </c:pt>
                <c:pt idx="4">
                  <c:v>1.595657120607747</c:v>
                </c:pt>
                <c:pt idx="5">
                  <c:v>1.5328731296144615</c:v>
                </c:pt>
                <c:pt idx="6">
                  <c:v>1.4339572733504802</c:v>
                </c:pt>
                <c:pt idx="7">
                  <c:v>1.4215106320999686</c:v>
                </c:pt>
                <c:pt idx="8">
                  <c:v>1.3377056029958496</c:v>
                </c:pt>
                <c:pt idx="9">
                  <c:v>1.1411643472681616</c:v>
                </c:pt>
              </c:numCache>
            </c:numRef>
          </c:val>
          <c:extLst>
            <c:ext xmlns:c16="http://schemas.microsoft.com/office/drawing/2014/chart" uri="{C3380CC4-5D6E-409C-BE32-E72D297353CC}">
              <c16:uniqueId val="{00000006-B2E7-403C-8E8C-917823F8ADB5}"/>
            </c:ext>
          </c:extLst>
        </c:ser>
        <c:dLbls>
          <c:showLegendKey val="0"/>
          <c:showVal val="0"/>
          <c:showCatName val="0"/>
          <c:showSerName val="0"/>
          <c:showPercent val="0"/>
          <c:showBubbleSize val="0"/>
        </c:dLbls>
        <c:gapWidth val="70"/>
        <c:overlap val="100"/>
        <c:axId val="110834368"/>
        <c:axId val="110827648"/>
      </c:barChart>
      <c:catAx>
        <c:axId val="11083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crossAx val="110827648"/>
        <c:crosses val="autoZero"/>
        <c:auto val="1"/>
        <c:lblAlgn val="ctr"/>
        <c:lblOffset val="100"/>
        <c:noMultiLvlLbl val="0"/>
      </c:catAx>
      <c:valAx>
        <c:axId val="110827648"/>
        <c:scaling>
          <c:orientation val="minMax"/>
          <c:max val="10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crossAx val="11083436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400">
          <a:solidFill>
            <a:sysClr val="windowText" lastClr="000000"/>
          </a:solidFill>
          <a:latin typeface="Aptos" panose="020B0004020202020204" pitchFamily="34" charset="0"/>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32342239942664"/>
          <c:y val="0.13071416746538886"/>
          <c:w val="0.8348779571303464"/>
          <c:h val="0.75111021937581268"/>
        </c:manualLayout>
      </c:layout>
      <c:barChart>
        <c:barDir val="col"/>
        <c:grouping val="stacked"/>
        <c:varyColors val="0"/>
        <c:ser>
          <c:idx val="0"/>
          <c:order val="0"/>
          <c:tx>
            <c:strRef>
              <c:f>Summary!$B$1</c:f>
              <c:strCache>
                <c:ptCount val="1"/>
                <c:pt idx="0">
                  <c:v>Loan</c:v>
                </c:pt>
              </c:strCache>
            </c:strRef>
          </c:tx>
          <c:spPr>
            <a:solidFill>
              <a:srgbClr val="00B0F0"/>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866C-49A0-B174-A0B5A10E1958}"/>
                </c:ext>
              </c:extLst>
            </c:dLbl>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Summary!$A$2:$A$6</c:f>
              <c:strCache>
                <c:ptCount val="5"/>
                <c:pt idx="0">
                  <c:v>ADB</c:v>
                </c:pt>
                <c:pt idx="1">
                  <c:v>IFC</c:v>
                </c:pt>
                <c:pt idx="2">
                  <c:v>AIIB</c:v>
                </c:pt>
                <c:pt idx="3">
                  <c:v>FMO</c:v>
                </c:pt>
                <c:pt idx="4">
                  <c:v>Norfund</c:v>
                </c:pt>
              </c:strCache>
            </c:strRef>
          </c:cat>
          <c:val>
            <c:numRef>
              <c:f>Summary!$B$2:$B$6</c:f>
              <c:numCache>
                <c:formatCode>_-* #,##0_-;\-* #,##0_-;_-* "-"??_-;_-@_-</c:formatCode>
                <c:ptCount val="5"/>
                <c:pt idx="0">
                  <c:v>1533.43</c:v>
                </c:pt>
                <c:pt idx="1">
                  <c:v>2299.15</c:v>
                </c:pt>
                <c:pt idx="2">
                  <c:v>150</c:v>
                </c:pt>
                <c:pt idx="3">
                  <c:v>5</c:v>
                </c:pt>
                <c:pt idx="4">
                  <c:v>6.3</c:v>
                </c:pt>
              </c:numCache>
            </c:numRef>
          </c:val>
          <c:extLst>
            <c:ext xmlns:c16="http://schemas.microsoft.com/office/drawing/2014/chart" uri="{C3380CC4-5D6E-409C-BE32-E72D297353CC}">
              <c16:uniqueId val="{00000001-866C-49A0-B174-A0B5A10E1958}"/>
            </c:ext>
          </c:extLst>
        </c:ser>
        <c:ser>
          <c:idx val="1"/>
          <c:order val="1"/>
          <c:tx>
            <c:strRef>
              <c:f>Summary!$C$1</c:f>
              <c:strCache>
                <c:ptCount val="1"/>
                <c:pt idx="0">
                  <c:v>Equity</c:v>
                </c:pt>
              </c:strCache>
            </c:strRef>
          </c:tx>
          <c:spPr>
            <a:solidFill>
              <a:srgbClr val="7030A0"/>
            </a:solidFill>
            <a:ln>
              <a:noFill/>
            </a:ln>
            <a:effectLst/>
          </c:spPr>
          <c:invertIfNegative val="0"/>
          <c:dLbls>
            <c:dLbl>
              <c:idx val="1"/>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0-810E-454C-B16B-08027F28B092}"/>
                </c:ext>
              </c:extLst>
            </c:dLbl>
            <c:dLbl>
              <c:idx val="4"/>
              <c:layout>
                <c:manualLayout>
                  <c:x val="1.1328979791471522E-16"/>
                  <c:y val="-7.4829931972789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66C-49A0-B174-A0B5A10E1958}"/>
                </c:ext>
              </c:extLst>
            </c:dLbl>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Summary!$A$2:$A$6</c:f>
              <c:strCache>
                <c:ptCount val="5"/>
                <c:pt idx="0">
                  <c:v>ADB</c:v>
                </c:pt>
                <c:pt idx="1">
                  <c:v>IFC</c:v>
                </c:pt>
                <c:pt idx="2">
                  <c:v>AIIB</c:v>
                </c:pt>
                <c:pt idx="3">
                  <c:v>FMO</c:v>
                </c:pt>
                <c:pt idx="4">
                  <c:v>Norfund</c:v>
                </c:pt>
              </c:strCache>
            </c:strRef>
          </c:cat>
          <c:val>
            <c:numRef>
              <c:f>Summary!$C$2:$C$6</c:f>
              <c:numCache>
                <c:formatCode>_-* #,##0_-;\-* #,##0_-;_-* "-"??_-;_-@_-</c:formatCode>
                <c:ptCount val="5"/>
                <c:pt idx="1">
                  <c:v>234.62</c:v>
                </c:pt>
                <c:pt idx="4">
                  <c:v>42.6</c:v>
                </c:pt>
              </c:numCache>
            </c:numRef>
          </c:val>
          <c:extLst>
            <c:ext xmlns:c16="http://schemas.microsoft.com/office/drawing/2014/chart" uri="{C3380CC4-5D6E-409C-BE32-E72D297353CC}">
              <c16:uniqueId val="{00000003-866C-49A0-B174-A0B5A10E1958}"/>
            </c:ext>
          </c:extLst>
        </c:ser>
        <c:ser>
          <c:idx val="2"/>
          <c:order val="2"/>
          <c:tx>
            <c:strRef>
              <c:f>Summary!$D$1</c:f>
              <c:strCache>
                <c:ptCount val="1"/>
                <c:pt idx="0">
                  <c:v>Guarantee</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Summary!$A$2:$A$6</c:f>
              <c:strCache>
                <c:ptCount val="5"/>
                <c:pt idx="0">
                  <c:v>ADB</c:v>
                </c:pt>
                <c:pt idx="1">
                  <c:v>IFC</c:v>
                </c:pt>
                <c:pt idx="2">
                  <c:v>AIIB</c:v>
                </c:pt>
                <c:pt idx="3">
                  <c:v>FMO</c:v>
                </c:pt>
                <c:pt idx="4">
                  <c:v>Norfund</c:v>
                </c:pt>
              </c:strCache>
            </c:strRef>
          </c:cat>
          <c:val>
            <c:numRef>
              <c:f>Summary!$D$2:$D$6</c:f>
              <c:numCache>
                <c:formatCode>General</c:formatCode>
                <c:ptCount val="5"/>
                <c:pt idx="0" formatCode="_-* #,##0_-;\-* #,##0_-;_-* &quot;-&quot;??_-;_-@_-">
                  <c:v>77.900000000000006</c:v>
                </c:pt>
              </c:numCache>
            </c:numRef>
          </c:val>
          <c:extLst>
            <c:ext xmlns:c16="http://schemas.microsoft.com/office/drawing/2014/chart" uri="{C3380CC4-5D6E-409C-BE32-E72D297353CC}">
              <c16:uniqueId val="{00000004-866C-49A0-B174-A0B5A10E1958}"/>
            </c:ext>
          </c:extLst>
        </c:ser>
        <c:ser>
          <c:idx val="3"/>
          <c:order val="3"/>
          <c:tx>
            <c:strRef>
              <c:f>Summary!$E$1</c:f>
              <c:strCache>
                <c:ptCount val="1"/>
                <c:pt idx="0">
                  <c:v>Risk Management</c:v>
                </c:pt>
              </c:strCache>
            </c:strRef>
          </c:tx>
          <c:spPr>
            <a:solidFill>
              <a:srgbClr val="92D050"/>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Summary!$A$2:$A$6</c:f>
              <c:strCache>
                <c:ptCount val="5"/>
                <c:pt idx="0">
                  <c:v>ADB</c:v>
                </c:pt>
                <c:pt idx="1">
                  <c:v>IFC</c:v>
                </c:pt>
                <c:pt idx="2">
                  <c:v>AIIB</c:v>
                </c:pt>
                <c:pt idx="3">
                  <c:v>FMO</c:v>
                </c:pt>
                <c:pt idx="4">
                  <c:v>Norfund</c:v>
                </c:pt>
              </c:strCache>
            </c:strRef>
          </c:cat>
          <c:val>
            <c:numRef>
              <c:f>Summary!$E$2:$E$6</c:f>
              <c:numCache>
                <c:formatCode>_-* #,##0_-;\-* #,##0_-;_-* "-"??_-;_-@_-</c:formatCode>
                <c:ptCount val="5"/>
                <c:pt idx="1">
                  <c:v>167</c:v>
                </c:pt>
              </c:numCache>
            </c:numRef>
          </c:val>
          <c:extLst>
            <c:ext xmlns:c16="http://schemas.microsoft.com/office/drawing/2014/chart" uri="{C3380CC4-5D6E-409C-BE32-E72D297353CC}">
              <c16:uniqueId val="{00000005-866C-49A0-B174-A0B5A10E1958}"/>
            </c:ext>
          </c:extLst>
        </c:ser>
        <c:dLbls>
          <c:dLblPos val="ctr"/>
          <c:showLegendKey val="0"/>
          <c:showVal val="1"/>
          <c:showCatName val="0"/>
          <c:showSerName val="0"/>
          <c:showPercent val="0"/>
          <c:showBubbleSize val="0"/>
        </c:dLbls>
        <c:gapWidth val="150"/>
        <c:overlap val="100"/>
        <c:axId val="627199855"/>
        <c:axId val="627198415"/>
      </c:barChart>
      <c:catAx>
        <c:axId val="627199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627198415"/>
        <c:crosses val="autoZero"/>
        <c:auto val="1"/>
        <c:lblAlgn val="ctr"/>
        <c:lblOffset val="100"/>
        <c:noMultiLvlLbl val="0"/>
      </c:catAx>
      <c:valAx>
        <c:axId val="627198415"/>
        <c:scaling>
          <c:orientation val="minMax"/>
        </c:scaling>
        <c:delete val="0"/>
        <c:axPos val="l"/>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crossAx val="627199855"/>
        <c:crosses val="autoZero"/>
        <c:crossBetween val="between"/>
        <c:majorUnit val="500"/>
      </c:valAx>
      <c:spPr>
        <a:noFill/>
        <a:ln>
          <a:noFill/>
        </a:ln>
        <a:effectLst/>
      </c:spPr>
    </c:plotArea>
    <c:legend>
      <c:legendPos val="t"/>
      <c:layout>
        <c:manualLayout>
          <c:xMode val="edge"/>
          <c:yMode val="edge"/>
          <c:x val="0.1295108603101576"/>
          <c:y val="3.4020475504454003E-3"/>
          <c:w val="0.87048913968984243"/>
          <c:h val="9.4407623158139498E-2"/>
        </c:manualLayout>
      </c:layout>
      <c:overlay val="0"/>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ptos" panose="020B00040202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800">
          <a:solidFill>
            <a:sysClr val="windowText" lastClr="000000"/>
          </a:solidFill>
          <a:latin typeface="Aptos" panose="020B00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15858100220653E-2"/>
          <c:y val="4.9038640919677225E-2"/>
          <c:w val="0.63279765591305848"/>
          <c:h val="0.83870743397845837"/>
        </c:manualLayout>
      </c:layout>
      <c:barChart>
        <c:barDir val="col"/>
        <c:grouping val="stacked"/>
        <c:varyColors val="0"/>
        <c:ser>
          <c:idx val="0"/>
          <c:order val="0"/>
          <c:tx>
            <c:strRef>
              <c:f>Indonesia!$P$20</c:f>
              <c:strCache>
                <c:ptCount val="1"/>
                <c:pt idx="0">
                  <c:v>Communication Services</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Indonesia!$O$21:$O$28</c:f>
              <c:numCache>
                <c:formatCode>General</c:formatCode>
                <c:ptCount val="8"/>
                <c:pt idx="0">
                  <c:v>2013</c:v>
                </c:pt>
                <c:pt idx="1">
                  <c:v>2014</c:v>
                </c:pt>
                <c:pt idx="2">
                  <c:v>2016</c:v>
                </c:pt>
                <c:pt idx="3">
                  <c:v>2021</c:v>
                </c:pt>
                <c:pt idx="4">
                  <c:v>2022</c:v>
                </c:pt>
                <c:pt idx="5">
                  <c:v>2023</c:v>
                </c:pt>
                <c:pt idx="6">
                  <c:v>2024</c:v>
                </c:pt>
                <c:pt idx="7">
                  <c:v>2025</c:v>
                </c:pt>
              </c:numCache>
            </c:numRef>
          </c:cat>
          <c:val>
            <c:numRef>
              <c:f>Indonesia!$P$21:$P$28</c:f>
              <c:numCache>
                <c:formatCode>General</c:formatCode>
                <c:ptCount val="8"/>
                <c:pt idx="3" formatCode="_(* #,##0_);_(* \(#,##0\);_(* &quot;-&quot;_);_(@_)">
                  <c:v>40.857803630247396</c:v>
                </c:pt>
              </c:numCache>
            </c:numRef>
          </c:val>
          <c:extLst>
            <c:ext xmlns:c16="http://schemas.microsoft.com/office/drawing/2014/chart" uri="{C3380CC4-5D6E-409C-BE32-E72D297353CC}">
              <c16:uniqueId val="{00000000-23D3-422F-8055-DBA6222BC469}"/>
            </c:ext>
          </c:extLst>
        </c:ser>
        <c:ser>
          <c:idx val="1"/>
          <c:order val="1"/>
          <c:tx>
            <c:strRef>
              <c:f>Indonesia!$Q$20</c:f>
              <c:strCache>
                <c:ptCount val="1"/>
                <c:pt idx="0">
                  <c:v>Consumer Discretionary</c:v>
                </c:pt>
              </c:strCache>
            </c:strRef>
          </c:tx>
          <c:spPr>
            <a:solidFill>
              <a:schemeClr val="accent4">
                <a:lumMod val="40000"/>
                <a:lumOff val="60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Indonesia!$O$21:$O$28</c:f>
              <c:numCache>
                <c:formatCode>General</c:formatCode>
                <c:ptCount val="8"/>
                <c:pt idx="0">
                  <c:v>2013</c:v>
                </c:pt>
                <c:pt idx="1">
                  <c:v>2014</c:v>
                </c:pt>
                <c:pt idx="2">
                  <c:v>2016</c:v>
                </c:pt>
                <c:pt idx="3">
                  <c:v>2021</c:v>
                </c:pt>
                <c:pt idx="4">
                  <c:v>2022</c:v>
                </c:pt>
                <c:pt idx="5">
                  <c:v>2023</c:v>
                </c:pt>
                <c:pt idx="6">
                  <c:v>2024</c:v>
                </c:pt>
                <c:pt idx="7">
                  <c:v>2025</c:v>
                </c:pt>
              </c:numCache>
            </c:numRef>
          </c:cat>
          <c:val>
            <c:numRef>
              <c:f>Indonesia!$Q$21:$Q$28</c:f>
              <c:numCache>
                <c:formatCode>General</c:formatCode>
                <c:ptCount val="8"/>
                <c:pt idx="6" formatCode="_(* #,##0_);_(* \(#,##0\);_(* &quot;-&quot;_);_(@_)">
                  <c:v>55.686177453285502</c:v>
                </c:pt>
              </c:numCache>
            </c:numRef>
          </c:val>
          <c:extLst>
            <c:ext xmlns:c16="http://schemas.microsoft.com/office/drawing/2014/chart" uri="{C3380CC4-5D6E-409C-BE32-E72D297353CC}">
              <c16:uniqueId val="{00000001-23D3-422F-8055-DBA6222BC469}"/>
            </c:ext>
          </c:extLst>
        </c:ser>
        <c:ser>
          <c:idx val="2"/>
          <c:order val="2"/>
          <c:tx>
            <c:strRef>
              <c:f>Indonesia!$R$20</c:f>
              <c:strCache>
                <c:ptCount val="1"/>
                <c:pt idx="0">
                  <c:v>Financials</c:v>
                </c:pt>
              </c:strCache>
            </c:strRef>
          </c:tx>
          <c:spPr>
            <a:solidFill>
              <a:srgbClr val="00B0F0"/>
            </a:solidFill>
            <a:ln>
              <a:noFill/>
            </a:ln>
            <a:effectLst>
              <a:outerShdw blurRad="50800" sx="1000" sy="1000" algn="ctr" rotWithShape="0">
                <a:srgbClr val="000000"/>
              </a:outerShdw>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Indonesia!$O$21:$O$28</c:f>
              <c:numCache>
                <c:formatCode>General</c:formatCode>
                <c:ptCount val="8"/>
                <c:pt idx="0">
                  <c:v>2013</c:v>
                </c:pt>
                <c:pt idx="1">
                  <c:v>2014</c:v>
                </c:pt>
                <c:pt idx="2">
                  <c:v>2016</c:v>
                </c:pt>
                <c:pt idx="3">
                  <c:v>2021</c:v>
                </c:pt>
                <c:pt idx="4">
                  <c:v>2022</c:v>
                </c:pt>
                <c:pt idx="5">
                  <c:v>2023</c:v>
                </c:pt>
                <c:pt idx="6">
                  <c:v>2024</c:v>
                </c:pt>
                <c:pt idx="7">
                  <c:v>2025</c:v>
                </c:pt>
              </c:numCache>
            </c:numRef>
          </c:cat>
          <c:val>
            <c:numRef>
              <c:f>Indonesia!$R$21:$R$28</c:f>
              <c:numCache>
                <c:formatCode>_(* #,##0_);_(* \(#,##0\);_(* "-"_);_(@_)</c:formatCode>
                <c:ptCount val="8"/>
                <c:pt idx="0">
                  <c:v>24.612355402412</c:v>
                </c:pt>
                <c:pt idx="1">
                  <c:v>9.6463022508038598</c:v>
                </c:pt>
                <c:pt idx="2">
                  <c:v>22.328073831497502</c:v>
                </c:pt>
              </c:numCache>
            </c:numRef>
          </c:val>
          <c:extLst>
            <c:ext xmlns:c16="http://schemas.microsoft.com/office/drawing/2014/chart" uri="{C3380CC4-5D6E-409C-BE32-E72D297353CC}">
              <c16:uniqueId val="{00000002-23D3-422F-8055-DBA6222BC469}"/>
            </c:ext>
          </c:extLst>
        </c:ser>
        <c:ser>
          <c:idx val="3"/>
          <c:order val="3"/>
          <c:tx>
            <c:strRef>
              <c:f>Indonesia!$S$20</c:f>
              <c:strCache>
                <c:ptCount val="1"/>
                <c:pt idx="0">
                  <c:v>Industrials</c:v>
                </c:pt>
              </c:strCache>
            </c:strRef>
          </c:tx>
          <c:spPr>
            <a:solidFill>
              <a:srgbClr val="C6D6AC"/>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Indonesia!$O$21:$O$28</c:f>
              <c:numCache>
                <c:formatCode>General</c:formatCode>
                <c:ptCount val="8"/>
                <c:pt idx="0">
                  <c:v>2013</c:v>
                </c:pt>
                <c:pt idx="1">
                  <c:v>2014</c:v>
                </c:pt>
                <c:pt idx="2">
                  <c:v>2016</c:v>
                </c:pt>
                <c:pt idx="3">
                  <c:v>2021</c:v>
                </c:pt>
                <c:pt idx="4">
                  <c:v>2022</c:v>
                </c:pt>
                <c:pt idx="5">
                  <c:v>2023</c:v>
                </c:pt>
                <c:pt idx="6">
                  <c:v>2024</c:v>
                </c:pt>
                <c:pt idx="7">
                  <c:v>2025</c:v>
                </c:pt>
              </c:numCache>
            </c:numRef>
          </c:cat>
          <c:val>
            <c:numRef>
              <c:f>Indonesia!$S$21:$S$28</c:f>
              <c:numCache>
                <c:formatCode>General</c:formatCode>
                <c:ptCount val="8"/>
                <c:pt idx="6" formatCode="_(* #,##0_);_(* \(#,##0\);_(* &quot;-&quot;_);_(@_)">
                  <c:v>18.562059151095202</c:v>
                </c:pt>
              </c:numCache>
            </c:numRef>
          </c:val>
          <c:extLst>
            <c:ext xmlns:c16="http://schemas.microsoft.com/office/drawing/2014/chart" uri="{C3380CC4-5D6E-409C-BE32-E72D297353CC}">
              <c16:uniqueId val="{00000003-23D3-422F-8055-DBA6222BC469}"/>
            </c:ext>
          </c:extLst>
        </c:ser>
        <c:ser>
          <c:idx val="4"/>
          <c:order val="4"/>
          <c:tx>
            <c:strRef>
              <c:f>Indonesia!$T$20</c:f>
              <c:strCache>
                <c:ptCount val="1"/>
                <c:pt idx="0">
                  <c:v>Materials</c:v>
                </c:pt>
              </c:strCache>
            </c:strRef>
          </c:tx>
          <c:spPr>
            <a:solidFill>
              <a:srgbClr val="FFC000"/>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Indonesia!$O$21:$O$28</c:f>
              <c:numCache>
                <c:formatCode>General</c:formatCode>
                <c:ptCount val="8"/>
                <c:pt idx="0">
                  <c:v>2013</c:v>
                </c:pt>
                <c:pt idx="1">
                  <c:v>2014</c:v>
                </c:pt>
                <c:pt idx="2">
                  <c:v>2016</c:v>
                </c:pt>
                <c:pt idx="3">
                  <c:v>2021</c:v>
                </c:pt>
                <c:pt idx="4">
                  <c:v>2022</c:v>
                </c:pt>
                <c:pt idx="5">
                  <c:v>2023</c:v>
                </c:pt>
                <c:pt idx="6">
                  <c:v>2024</c:v>
                </c:pt>
                <c:pt idx="7">
                  <c:v>2025</c:v>
                </c:pt>
              </c:numCache>
            </c:numRef>
          </c:cat>
          <c:val>
            <c:numRef>
              <c:f>Indonesia!$T$21:$T$28</c:f>
              <c:numCache>
                <c:formatCode>General</c:formatCode>
                <c:ptCount val="8"/>
                <c:pt idx="3" formatCode="_(* #,##0_);_(* \(#,##0\);_(* &quot;-&quot;_);_(@_)">
                  <c:v>33.604317050949604</c:v>
                </c:pt>
                <c:pt idx="4" formatCode="_(* #,##0_);_(* \(#,##0\);_(* &quot;-&quot;_);_(@_)">
                  <c:v>14.0169092873943</c:v>
                </c:pt>
                <c:pt idx="6" formatCode="_(* #,##0_);_(* \(#,##0\);_(* &quot;-&quot;_);_(@_)">
                  <c:v>61.8735305036505</c:v>
                </c:pt>
              </c:numCache>
            </c:numRef>
          </c:val>
          <c:extLst>
            <c:ext xmlns:c16="http://schemas.microsoft.com/office/drawing/2014/chart" uri="{C3380CC4-5D6E-409C-BE32-E72D297353CC}">
              <c16:uniqueId val="{00000004-23D3-422F-8055-DBA6222BC469}"/>
            </c:ext>
          </c:extLst>
        </c:ser>
        <c:ser>
          <c:idx val="5"/>
          <c:order val="5"/>
          <c:tx>
            <c:strRef>
              <c:f>Indonesia!$U$20</c:f>
              <c:strCache>
                <c:ptCount val="1"/>
                <c:pt idx="0">
                  <c:v>Real Estate</c:v>
                </c:pt>
              </c:strCache>
            </c:strRef>
          </c:tx>
          <c:spPr>
            <a:solidFill>
              <a:schemeClr val="bg1">
                <a:lumMod val="65000"/>
              </a:schemeClr>
            </a:solidFill>
            <a:ln>
              <a:noFill/>
            </a:ln>
            <a:effectLst/>
          </c:spPr>
          <c:invertIfNegative val="0"/>
          <c:dPt>
            <c:idx val="7"/>
            <c:invertIfNegative val="0"/>
            <c:bubble3D val="0"/>
            <c:spPr>
              <a:solidFill>
                <a:schemeClr val="bg1">
                  <a:lumMod val="65000"/>
                </a:schemeClr>
              </a:solidFill>
              <a:ln>
                <a:noFill/>
              </a:ln>
              <a:effectLst>
                <a:outerShdw blurRad="50800" dist="50800" dir="5400000" sx="1000" sy="1000" algn="ctr" rotWithShape="0">
                  <a:srgbClr val="000000">
                    <a:alpha val="43137"/>
                  </a:srgbClr>
                </a:outerShdw>
              </a:effectLst>
            </c:spPr>
            <c:extLst>
              <c:ext xmlns:c16="http://schemas.microsoft.com/office/drawing/2014/chart" uri="{C3380CC4-5D6E-409C-BE32-E72D297353CC}">
                <c16:uniqueId val="{00000006-23D3-422F-8055-DBA6222BC469}"/>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Indonesia!$O$21:$O$28</c:f>
              <c:numCache>
                <c:formatCode>General</c:formatCode>
                <c:ptCount val="8"/>
                <c:pt idx="0">
                  <c:v>2013</c:v>
                </c:pt>
                <c:pt idx="1">
                  <c:v>2014</c:v>
                </c:pt>
                <c:pt idx="2">
                  <c:v>2016</c:v>
                </c:pt>
                <c:pt idx="3">
                  <c:v>2021</c:v>
                </c:pt>
                <c:pt idx="4">
                  <c:v>2022</c:v>
                </c:pt>
                <c:pt idx="5">
                  <c:v>2023</c:v>
                </c:pt>
                <c:pt idx="6">
                  <c:v>2024</c:v>
                </c:pt>
                <c:pt idx="7">
                  <c:v>2025</c:v>
                </c:pt>
              </c:numCache>
            </c:numRef>
          </c:cat>
          <c:val>
            <c:numRef>
              <c:f>Indonesia!$U$21:$U$28</c:f>
              <c:numCache>
                <c:formatCode>General</c:formatCode>
                <c:ptCount val="8"/>
                <c:pt idx="5" formatCode="_(* #,##0_);_(* \(#,##0\);_(* &quot;-&quot;_);_(@_)">
                  <c:v>32.427348209652301</c:v>
                </c:pt>
                <c:pt idx="7" formatCode="_(* #,##0_);_(* \(#,##0\);_(* &quot;-&quot;_);_(@_)">
                  <c:v>29.9850074962519</c:v>
                </c:pt>
              </c:numCache>
            </c:numRef>
          </c:val>
          <c:extLst>
            <c:ext xmlns:c16="http://schemas.microsoft.com/office/drawing/2014/chart" uri="{C3380CC4-5D6E-409C-BE32-E72D297353CC}">
              <c16:uniqueId val="{00000007-23D3-422F-8055-DBA6222BC469}"/>
            </c:ext>
          </c:extLst>
        </c:ser>
        <c:dLbls>
          <c:dLblPos val="ctr"/>
          <c:showLegendKey val="0"/>
          <c:showVal val="1"/>
          <c:showCatName val="0"/>
          <c:showSerName val="0"/>
          <c:showPercent val="0"/>
          <c:showBubbleSize val="0"/>
        </c:dLbls>
        <c:gapWidth val="21"/>
        <c:overlap val="100"/>
        <c:axId val="1209178784"/>
        <c:axId val="989274064"/>
      </c:barChart>
      <c:catAx>
        <c:axId val="120917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989274064"/>
        <c:crosses val="autoZero"/>
        <c:auto val="1"/>
        <c:lblAlgn val="ctr"/>
        <c:lblOffset val="100"/>
        <c:noMultiLvlLbl val="0"/>
      </c:catAx>
      <c:valAx>
        <c:axId val="989274064"/>
        <c:scaling>
          <c:orientation val="minMax"/>
          <c:max val="150"/>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crossAx val="1209178784"/>
        <c:crosses val="autoZero"/>
        <c:crossBetween val="between"/>
      </c:valAx>
      <c:spPr>
        <a:noFill/>
        <a:ln>
          <a:noFill/>
        </a:ln>
        <a:effectLst/>
      </c:spPr>
    </c:plotArea>
    <c:legend>
      <c:legendPos val="r"/>
      <c:layout>
        <c:manualLayout>
          <c:xMode val="edge"/>
          <c:yMode val="edge"/>
          <c:x val="0.72627406364789238"/>
          <c:y val="4.4201654899351843E-2"/>
          <c:w val="0.26454196625212595"/>
          <c:h val="0.9241545794997517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ptos" panose="020B00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600">
          <a:solidFill>
            <a:schemeClr val="tx1"/>
          </a:solidFill>
          <a:latin typeface="Aptos" panose="020B00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withinLinearReversed" id="24">
  <a:schemeClr val="accent4"/>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Aptos" panose="020B0004020202020204" pitchFamily="34" charset="0"/>
        <a:ea typeface="Aptos" panose="020B0004020202020204" pitchFamily="34" charset="0"/>
        <a:cs typeface="Arial"/>
        <a:sym typeface="Arial"/>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7085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0218D95E-D6D4-5678-E4BD-A4F8C157DF7A}"/>
            </a:ext>
          </a:extLst>
        </p:cNvPr>
        <p:cNvGrpSpPr/>
        <p:nvPr/>
      </p:nvGrpSpPr>
      <p:grpSpPr>
        <a:xfrm>
          <a:off x="0" y="0"/>
          <a:ext cx="0" cy="0"/>
          <a:chOff x="0" y="0"/>
          <a:chExt cx="0" cy="0"/>
        </a:xfrm>
      </p:grpSpPr>
      <p:sp>
        <p:nvSpPr>
          <p:cNvPr id="82" name="Google Shape;82;g34e1255fb6d_0_19:notes">
            <a:extLst>
              <a:ext uri="{FF2B5EF4-FFF2-40B4-BE49-F238E27FC236}">
                <a16:creationId xmlns:a16="http://schemas.microsoft.com/office/drawing/2014/main" id="{2F3B1E68-7493-9F7E-B9FE-BF3DB28A1F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3" name="Google Shape;83;g34e1255fb6d_0_19:notes">
            <a:extLst>
              <a:ext uri="{FF2B5EF4-FFF2-40B4-BE49-F238E27FC236}">
                <a16:creationId xmlns:a16="http://schemas.microsoft.com/office/drawing/2014/main" id="{532C8910-1686-0E0D-78E2-B3AF4A42F3F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10601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1595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9864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SG" dirty="0"/>
          </a:p>
        </p:txBody>
      </p:sp>
    </p:spTree>
    <p:extLst>
      <p:ext uri="{BB962C8B-B14F-4D97-AF65-F5344CB8AC3E}">
        <p14:creationId xmlns:p14="http://schemas.microsoft.com/office/powerpoint/2010/main" val="2230045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8C9D7D3C-98E3-933E-4C30-71D922AAA332}"/>
            </a:ext>
          </a:extLst>
        </p:cNvPr>
        <p:cNvGrpSpPr/>
        <p:nvPr/>
      </p:nvGrpSpPr>
      <p:grpSpPr>
        <a:xfrm>
          <a:off x="0" y="0"/>
          <a:ext cx="0" cy="0"/>
          <a:chOff x="0" y="0"/>
          <a:chExt cx="0" cy="0"/>
        </a:xfrm>
      </p:grpSpPr>
      <p:sp>
        <p:nvSpPr>
          <p:cNvPr id="82" name="Google Shape;82;g34e1255fb6d_0_19:notes">
            <a:extLst>
              <a:ext uri="{FF2B5EF4-FFF2-40B4-BE49-F238E27FC236}">
                <a16:creationId xmlns:a16="http://schemas.microsoft.com/office/drawing/2014/main" id="{1FF92C69-95E5-F057-798D-DFB63FDE4A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3" name="Google Shape;83;g34e1255fb6d_0_19:notes">
            <a:extLst>
              <a:ext uri="{FF2B5EF4-FFF2-40B4-BE49-F238E27FC236}">
                <a16:creationId xmlns:a16="http://schemas.microsoft.com/office/drawing/2014/main" id="{21CA3907-F119-4059-4276-F6429E1658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23211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3BC1DC58-6552-3799-5188-005736C63D47}"/>
            </a:ext>
          </a:extLst>
        </p:cNvPr>
        <p:cNvGrpSpPr/>
        <p:nvPr/>
      </p:nvGrpSpPr>
      <p:grpSpPr>
        <a:xfrm>
          <a:off x="0" y="0"/>
          <a:ext cx="0" cy="0"/>
          <a:chOff x="0" y="0"/>
          <a:chExt cx="0" cy="0"/>
        </a:xfrm>
      </p:grpSpPr>
      <p:sp>
        <p:nvSpPr>
          <p:cNvPr id="82" name="Google Shape;82;g34e1255fb6d_0_19:notes">
            <a:extLst>
              <a:ext uri="{FF2B5EF4-FFF2-40B4-BE49-F238E27FC236}">
                <a16:creationId xmlns:a16="http://schemas.microsoft.com/office/drawing/2014/main" id="{9B1B1484-34EB-E56C-0DF1-84649815C7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83" name="Google Shape;83;g34e1255fb6d_0_19:notes">
            <a:extLst>
              <a:ext uri="{FF2B5EF4-FFF2-40B4-BE49-F238E27FC236}">
                <a16:creationId xmlns:a16="http://schemas.microsoft.com/office/drawing/2014/main" id="{5EC79964-296C-CF1F-589C-BF8DFE0320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14322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8909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E01A8-73F2-FBA0-BA4F-A896F1795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341B0B-9312-985B-F63B-EE2F47983B5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09DC90C-B45A-59F9-B8A6-12EE5148B57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86583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3.png"/><Relationship Id="rId4" Type="http://schemas.microsoft.com/office/2007/relationships/hdphoto" Target="../media/hdphoto1.wdp"/></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3.png"/><Relationship Id="rId4" Type="http://schemas.microsoft.com/office/2007/relationships/hdphoto" Target="../media/hdphoto1.wdp"/></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3.png"/><Relationship Id="rId4" Type="http://schemas.microsoft.com/office/2007/relationships/hdphoto" Target="../media/hdphoto1.wdp"/></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rang bìa + cuối" preserve="1" userDrawn="1">
  <p:cSld name="Cover Slide-01">
    <p:bg>
      <p:bgRef idx="1001">
        <a:schemeClr val="bg1"/>
      </p:bgRef>
    </p:bg>
    <p:spTree>
      <p:nvGrpSpPr>
        <p:cNvPr id="1" name="Shape 9"/>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C5F63E0-87B3-C905-5D75-A2344254CC96}"/>
              </a:ext>
            </a:extLst>
          </p:cNvPr>
          <p:cNvSpPr>
            <a:spLocks noGrp="1"/>
          </p:cNvSpPr>
          <p:nvPr>
            <p:ph type="pic" sz="quarter" idx="10"/>
          </p:nvPr>
        </p:nvSpPr>
        <p:spPr>
          <a:xfrm>
            <a:off x="7460869" y="1286399"/>
            <a:ext cx="10823350" cy="6620622"/>
          </a:xfrm>
          <a:custGeom>
            <a:avLst/>
            <a:gdLst>
              <a:gd name="connsiteX0" fmla="*/ 10822831 w 10823350"/>
              <a:gd name="connsiteY0" fmla="*/ 0 h 6620622"/>
              <a:gd name="connsiteX1" fmla="*/ 10815211 w 10823350"/>
              <a:gd name="connsiteY1" fmla="*/ 4919461 h 6620622"/>
              <a:gd name="connsiteX2" fmla="*/ 5252611 w 10823350"/>
              <a:gd name="connsiteY2" fmla="*/ 6431138 h 6620622"/>
              <a:gd name="connsiteX3" fmla="*/ 5252611 w 10823350"/>
              <a:gd name="connsiteY3" fmla="*/ 5161526 h 6620622"/>
              <a:gd name="connsiteX4" fmla="*/ 0 w 10823350"/>
              <a:gd name="connsiteY4" fmla="*/ 6620622 h 6620622"/>
              <a:gd name="connsiteX5" fmla="*/ 0 w 10823350"/>
              <a:gd name="connsiteY5" fmla="*/ 1982084 h 6620622"/>
              <a:gd name="connsiteX6" fmla="*/ 5265971 w 10823350"/>
              <a:gd name="connsiteY6" fmla="*/ 375270 h 6620622"/>
              <a:gd name="connsiteX7" fmla="*/ 5266933 w 10823350"/>
              <a:gd name="connsiteY7" fmla="*/ 1410557 h 6620622"/>
              <a:gd name="connsiteX8" fmla="*/ 5266922 w 10823350"/>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0" h="6620622">
                <a:moveTo>
                  <a:pt x="10822831" y="0"/>
                </a:moveTo>
                <a:cubicBezTo>
                  <a:pt x="10826217" y="2148722"/>
                  <a:pt x="10811825" y="2770739"/>
                  <a:pt x="10815211" y="4919461"/>
                </a:cubicBezTo>
                <a:lnTo>
                  <a:pt x="5252611" y="6431138"/>
                </a:lnTo>
                <a:lnTo>
                  <a:pt x="5252611" y="5161526"/>
                </a:lnTo>
                <a:lnTo>
                  <a:pt x="0" y="6620622"/>
                </a:lnTo>
                <a:lnTo>
                  <a:pt x="0" y="1982084"/>
                </a:lnTo>
                <a:lnTo>
                  <a:pt x="5265971" y="375270"/>
                </a:lnTo>
                <a:cubicBezTo>
                  <a:pt x="5266603" y="765131"/>
                  <a:pt x="5266879" y="1103831"/>
                  <a:pt x="5266933" y="1410557"/>
                </a:cubicBezTo>
                <a:lnTo>
                  <a:pt x="5266922" y="1633427"/>
                </a:lnTo>
                <a:close/>
              </a:path>
            </a:pathLst>
          </a:custGeom>
          <a:noFill/>
          <a:ln>
            <a:noFill/>
          </a:ln>
        </p:spPr>
        <p:txBody>
          <a:bodyPr wrap="square">
            <a:noAutofit/>
          </a:bodyPr>
          <a:lstStyle>
            <a:lvl1pPr>
              <a:defRPr/>
            </a:lvl1pPr>
          </a:lstStyle>
          <a:p>
            <a:endParaRPr lang="en-US" dirty="0"/>
          </a:p>
        </p:txBody>
      </p:sp>
      <p:pic>
        <p:nvPicPr>
          <p:cNvPr id="31" name="Picture 30">
            <a:extLst>
              <a:ext uri="{FF2B5EF4-FFF2-40B4-BE49-F238E27FC236}">
                <a16:creationId xmlns:a16="http://schemas.microsoft.com/office/drawing/2014/main" id="{CDD21BEF-6A7C-0F17-5038-8437872A80C2}"/>
              </a:ext>
            </a:extLst>
          </p:cNvPr>
          <p:cNvPicPr>
            <a:picLocks noChangeAspect="1"/>
          </p:cNvPicPr>
          <p:nvPr userDrawn="1"/>
        </p:nvPicPr>
        <p:blipFill>
          <a:blip r:embed="rId2"/>
          <a:srcRect/>
          <a:stretch/>
        </p:blipFill>
        <p:spPr>
          <a:xfrm>
            <a:off x="0" y="0"/>
            <a:ext cx="18288000" cy="10287000"/>
          </a:xfrm>
          <a:prstGeom prst="rect">
            <a:avLst/>
          </a:prstGeom>
        </p:spPr>
      </p:pic>
      <p:pic>
        <p:nvPicPr>
          <p:cNvPr id="2" name="Picture 1">
            <a:extLst>
              <a:ext uri="{FF2B5EF4-FFF2-40B4-BE49-F238E27FC236}">
                <a16:creationId xmlns:a16="http://schemas.microsoft.com/office/drawing/2014/main" id="{CBD3E290-79FB-A708-A799-5C74146A59E0}"/>
              </a:ext>
            </a:extLst>
          </p:cNvPr>
          <p:cNvPicPr>
            <a:picLocks noChangeAspect="1"/>
          </p:cNvPicPr>
          <p:nvPr userDrawn="1"/>
        </p:nvPicPr>
        <p:blipFill>
          <a:blip r:embed="rId3"/>
          <a:srcRect/>
          <a:stretch/>
        </p:blipFill>
        <p:spPr>
          <a:xfrm>
            <a:off x="749173" y="779156"/>
            <a:ext cx="4018322" cy="1133277"/>
          </a:xfrm>
          <a:prstGeom prst="rect">
            <a:avLst/>
          </a:prstGeom>
        </p:spPr>
      </p:pic>
    </p:spTree>
    <p:extLst>
      <p:ext uri="{BB962C8B-B14F-4D97-AF65-F5344CB8AC3E}">
        <p14:creationId xmlns:p14="http://schemas.microsoft.com/office/powerpoint/2010/main" val="35286183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userDrawn="1">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rang bìa + cuối" preserve="1" userDrawn="1">
  <p:cSld name="1_Trang bìa + cuối">
    <p:bg>
      <p:bgRef idx="1001">
        <a:schemeClr val="bg1"/>
      </p:bgRef>
    </p:bg>
    <p:spTree>
      <p:nvGrpSpPr>
        <p:cNvPr id="1" name="Shape 9"/>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C5F63E0-87B3-C905-5D75-A2344254CC96}"/>
              </a:ext>
            </a:extLst>
          </p:cNvPr>
          <p:cNvSpPr>
            <a:spLocks noGrp="1"/>
          </p:cNvSpPr>
          <p:nvPr>
            <p:ph type="pic" sz="quarter" idx="10"/>
          </p:nvPr>
        </p:nvSpPr>
        <p:spPr>
          <a:xfrm>
            <a:off x="7460869" y="1286399"/>
            <a:ext cx="10823350" cy="6620622"/>
          </a:xfrm>
          <a:custGeom>
            <a:avLst/>
            <a:gdLst>
              <a:gd name="connsiteX0" fmla="*/ 10822831 w 10823350"/>
              <a:gd name="connsiteY0" fmla="*/ 0 h 6620622"/>
              <a:gd name="connsiteX1" fmla="*/ 10815211 w 10823350"/>
              <a:gd name="connsiteY1" fmla="*/ 4919461 h 6620622"/>
              <a:gd name="connsiteX2" fmla="*/ 5252611 w 10823350"/>
              <a:gd name="connsiteY2" fmla="*/ 6431138 h 6620622"/>
              <a:gd name="connsiteX3" fmla="*/ 5252611 w 10823350"/>
              <a:gd name="connsiteY3" fmla="*/ 5161526 h 6620622"/>
              <a:gd name="connsiteX4" fmla="*/ 0 w 10823350"/>
              <a:gd name="connsiteY4" fmla="*/ 6620622 h 6620622"/>
              <a:gd name="connsiteX5" fmla="*/ 0 w 10823350"/>
              <a:gd name="connsiteY5" fmla="*/ 1982084 h 6620622"/>
              <a:gd name="connsiteX6" fmla="*/ 5265971 w 10823350"/>
              <a:gd name="connsiteY6" fmla="*/ 375270 h 6620622"/>
              <a:gd name="connsiteX7" fmla="*/ 5266933 w 10823350"/>
              <a:gd name="connsiteY7" fmla="*/ 1410557 h 6620622"/>
              <a:gd name="connsiteX8" fmla="*/ 5266922 w 10823350"/>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0" h="6620622">
                <a:moveTo>
                  <a:pt x="10822831" y="0"/>
                </a:moveTo>
                <a:cubicBezTo>
                  <a:pt x="10826217" y="2148722"/>
                  <a:pt x="10811825" y="2770739"/>
                  <a:pt x="10815211" y="4919461"/>
                </a:cubicBezTo>
                <a:lnTo>
                  <a:pt x="5252611" y="6431138"/>
                </a:lnTo>
                <a:lnTo>
                  <a:pt x="5252611" y="5161526"/>
                </a:lnTo>
                <a:lnTo>
                  <a:pt x="0" y="6620622"/>
                </a:lnTo>
                <a:lnTo>
                  <a:pt x="0" y="1982084"/>
                </a:lnTo>
                <a:lnTo>
                  <a:pt x="5265971" y="375270"/>
                </a:lnTo>
                <a:cubicBezTo>
                  <a:pt x="5266603" y="765131"/>
                  <a:pt x="5266879" y="1103831"/>
                  <a:pt x="5266933" y="1410557"/>
                </a:cubicBezTo>
                <a:lnTo>
                  <a:pt x="5266922" y="1633427"/>
                </a:lnTo>
                <a:close/>
              </a:path>
            </a:pathLst>
          </a:custGeom>
          <a:noFill/>
          <a:ln>
            <a:noFill/>
          </a:ln>
        </p:spPr>
        <p:txBody>
          <a:bodyPr wrap="square">
            <a:noAutofit/>
          </a:bodyPr>
          <a:lstStyle>
            <a:lvl1pPr>
              <a:defRPr/>
            </a:lvl1pPr>
          </a:lstStyle>
          <a:p>
            <a:endParaRPr lang="en-US" dirty="0"/>
          </a:p>
        </p:txBody>
      </p:sp>
      <p:pic>
        <p:nvPicPr>
          <p:cNvPr id="31" name="Picture 30">
            <a:extLst>
              <a:ext uri="{FF2B5EF4-FFF2-40B4-BE49-F238E27FC236}">
                <a16:creationId xmlns:a16="http://schemas.microsoft.com/office/drawing/2014/main" id="{CDD21BEF-6A7C-0F17-5038-8437872A80C2}"/>
              </a:ext>
            </a:extLst>
          </p:cNvPr>
          <p:cNvPicPr>
            <a:picLocks noChangeAspect="1"/>
          </p:cNvPicPr>
          <p:nvPr userDrawn="1"/>
        </p:nvPicPr>
        <p:blipFill>
          <a:blip r:embed="rId2"/>
          <a:src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88E421EE-6C63-C3DC-9788-EB56FBFE7FA2}"/>
              </a:ext>
            </a:extLst>
          </p:cNvPr>
          <p:cNvPicPr>
            <a:picLocks noChangeAspect="1"/>
          </p:cNvPicPr>
          <p:nvPr userDrawn="1"/>
        </p:nvPicPr>
        <p:blipFill>
          <a:blip r:embed="rId3"/>
          <a:srcRect/>
          <a:stretch/>
        </p:blipFill>
        <p:spPr>
          <a:xfrm>
            <a:off x="746125" y="780210"/>
            <a:ext cx="3318309" cy="935854"/>
          </a:xfrm>
          <a:prstGeom prst="rect">
            <a:avLst/>
          </a:prstGeom>
        </p:spPr>
      </p:pic>
    </p:spTree>
    <p:extLst>
      <p:ext uri="{BB962C8B-B14F-4D97-AF65-F5344CB8AC3E}">
        <p14:creationId xmlns:p14="http://schemas.microsoft.com/office/powerpoint/2010/main" val="10176449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rang bìa + cuối" preserve="1" userDrawn="1">
  <p:cSld name="Cover Slide-02">
    <p:bg>
      <p:bgRef idx="1001">
        <a:schemeClr val="bg1"/>
      </p:bgRef>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21A36805-5086-4E2B-A998-5CD65C97BAFC}"/>
              </a:ext>
            </a:extLst>
          </p:cNvPr>
          <p:cNvPicPr>
            <a:picLocks noChangeAspect="1"/>
          </p:cNvPicPr>
          <p:nvPr userDrawn="1"/>
        </p:nvPicPr>
        <p:blipFill>
          <a:blip r:embed="rId2"/>
          <a:srcRect t="200" r="805" b="200"/>
          <a:stretch/>
        </p:blipFill>
        <p:spPr>
          <a:xfrm>
            <a:off x="0" y="-42005"/>
            <a:ext cx="18288000" cy="10329006"/>
          </a:xfrm>
          <a:prstGeom prst="rect">
            <a:avLst/>
          </a:prstGeom>
        </p:spPr>
      </p:pic>
      <p:sp>
        <p:nvSpPr>
          <p:cNvPr id="8" name="Picture Placeholder 7">
            <a:extLst>
              <a:ext uri="{FF2B5EF4-FFF2-40B4-BE49-F238E27FC236}">
                <a16:creationId xmlns:a16="http://schemas.microsoft.com/office/drawing/2014/main" id="{898B6349-145F-0CB0-2C7E-8D5684252D45}"/>
              </a:ext>
            </a:extLst>
          </p:cNvPr>
          <p:cNvSpPr>
            <a:spLocks noGrp="1"/>
          </p:cNvSpPr>
          <p:nvPr>
            <p:ph type="pic" sz="quarter" idx="10"/>
          </p:nvPr>
        </p:nvSpPr>
        <p:spPr>
          <a:xfrm>
            <a:off x="11687668" y="1643380"/>
            <a:ext cx="6610292" cy="6278880"/>
          </a:xfrm>
          <a:custGeom>
            <a:avLst/>
            <a:gdLst>
              <a:gd name="connsiteX0" fmla="*/ 5295900 w 6610291"/>
              <a:gd name="connsiteY0" fmla="*/ 0 h 6278880"/>
              <a:gd name="connsiteX1" fmla="*/ 5296868 w 6610291"/>
              <a:gd name="connsiteY1" fmla="*/ 1040845 h 6278880"/>
              <a:gd name="connsiteX2" fmla="*/ 5296856 w 6610291"/>
              <a:gd name="connsiteY2" fmla="*/ 1283696 h 6278880"/>
              <a:gd name="connsiteX3" fmla="*/ 6610248 w 6610291"/>
              <a:gd name="connsiteY3" fmla="*/ 889140 h 6278880"/>
              <a:gd name="connsiteX4" fmla="*/ 6600088 w 6610291"/>
              <a:gd name="connsiteY4" fmla="*/ 5741257 h 6278880"/>
              <a:gd name="connsiteX5" fmla="*/ 5292484 w 6610291"/>
              <a:gd name="connsiteY5" fmla="*/ 6098872 h 6278880"/>
              <a:gd name="connsiteX6" fmla="*/ 5291568 w 6610291"/>
              <a:gd name="connsiteY6" fmla="*/ 4893812 h 6278880"/>
              <a:gd name="connsiteX7" fmla="*/ 5291320 w 6610291"/>
              <a:gd name="connsiteY7" fmla="*/ 4809491 h 6278880"/>
              <a:gd name="connsiteX8" fmla="*/ 0 w 6610291"/>
              <a:gd name="connsiteY8" fmla="*/ 6278880 h 6278880"/>
              <a:gd name="connsiteX9" fmla="*/ 0 w 6610291"/>
              <a:gd name="connsiteY9" fmla="*/ 1615440 h 627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0291" h="6278880">
                <a:moveTo>
                  <a:pt x="5295900" y="0"/>
                </a:moveTo>
                <a:cubicBezTo>
                  <a:pt x="5296536" y="391954"/>
                  <a:pt x="5296812" y="732473"/>
                  <a:pt x="5296868" y="1040845"/>
                </a:cubicBezTo>
                <a:lnTo>
                  <a:pt x="5296856" y="1283696"/>
                </a:lnTo>
                <a:lnTo>
                  <a:pt x="6610248" y="889140"/>
                </a:lnTo>
                <a:cubicBezTo>
                  <a:pt x="6611096" y="3067994"/>
                  <a:pt x="6599240" y="3562403"/>
                  <a:pt x="6600088" y="5741257"/>
                </a:cubicBezTo>
                <a:lnTo>
                  <a:pt x="5292484" y="6098872"/>
                </a:lnTo>
                <a:cubicBezTo>
                  <a:pt x="5292908" y="5695929"/>
                  <a:pt x="5292456" y="5294493"/>
                  <a:pt x="5291568" y="4893812"/>
                </a:cubicBezTo>
                <a:lnTo>
                  <a:pt x="5291320" y="4809491"/>
                </a:lnTo>
                <a:lnTo>
                  <a:pt x="0" y="6278880"/>
                </a:lnTo>
                <a:lnTo>
                  <a:pt x="0" y="1615440"/>
                </a:lnTo>
                <a:close/>
              </a:path>
            </a:pathLst>
          </a:custGeom>
          <a:noFill/>
          <a:ln>
            <a:noFill/>
          </a:ln>
        </p:spPr>
        <p:txBody>
          <a:bodyPr wrap="square">
            <a:noAutofit/>
          </a:bodyPr>
          <a:lstStyle>
            <a:lvl1pPr>
              <a:defRPr/>
            </a:lvl1pPr>
          </a:lstStyle>
          <a:p>
            <a:endParaRPr lang="en-US" dirty="0"/>
          </a:p>
        </p:txBody>
      </p:sp>
      <p:pic>
        <p:nvPicPr>
          <p:cNvPr id="4" name="Picture 3">
            <a:extLst>
              <a:ext uri="{FF2B5EF4-FFF2-40B4-BE49-F238E27FC236}">
                <a16:creationId xmlns:a16="http://schemas.microsoft.com/office/drawing/2014/main" id="{6EEEC218-1C7F-0C37-73B4-FA267C1AF7D7}"/>
              </a:ext>
            </a:extLst>
          </p:cNvPr>
          <p:cNvPicPr>
            <a:picLocks noChangeAspect="1"/>
          </p:cNvPicPr>
          <p:nvPr userDrawn="1"/>
        </p:nvPicPr>
        <p:blipFill>
          <a:blip r:embed="rId3"/>
          <a:srcRect/>
          <a:stretch/>
        </p:blipFill>
        <p:spPr>
          <a:xfrm>
            <a:off x="749173" y="779156"/>
            <a:ext cx="4018322" cy="1133278"/>
          </a:xfrm>
          <a:prstGeom prst="rect">
            <a:avLst/>
          </a:prstGeom>
        </p:spPr>
      </p:pic>
    </p:spTree>
    <p:extLst>
      <p:ext uri="{BB962C8B-B14F-4D97-AF65-F5344CB8AC3E}">
        <p14:creationId xmlns:p14="http://schemas.microsoft.com/office/powerpoint/2010/main" val="4768897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userDrawn="1">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5" name="Picture 4" descr="A black door in a blue background&#10;&#10;AI-generated content may be incorrect.">
            <a:extLst>
              <a:ext uri="{FF2B5EF4-FFF2-40B4-BE49-F238E27FC236}">
                <a16:creationId xmlns:a16="http://schemas.microsoft.com/office/drawing/2014/main" id="{B7BD248A-0F09-DC6A-BB7F-33467316195D}"/>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4700"/>
                    </a14:imgEffect>
                    <a14:imgEffect>
                      <a14:saturation sat="70000"/>
                    </a14:imgEffect>
                  </a14:imgLayer>
                </a14:imgProps>
              </a:ext>
            </a:extLst>
          </a:blip>
          <a:stretch>
            <a:fillRect/>
          </a:stretch>
        </p:blipFill>
        <p:spPr>
          <a:xfrm>
            <a:off x="0" y="-4464"/>
            <a:ext cx="18288000" cy="10287000"/>
          </a:xfrm>
          <a:prstGeom prst="rect">
            <a:avLst/>
          </a:prstGeom>
        </p:spPr>
      </p:pic>
      <p:sp>
        <p:nvSpPr>
          <p:cNvPr id="6" name="Picture Placeholder 5">
            <a:extLst>
              <a:ext uri="{FF2B5EF4-FFF2-40B4-BE49-F238E27FC236}">
                <a16:creationId xmlns:a16="http://schemas.microsoft.com/office/drawing/2014/main" id="{BAB3CC6A-F2F1-C1FC-4DA0-77CDDF0D4FBB}"/>
              </a:ext>
            </a:extLst>
          </p:cNvPr>
          <p:cNvSpPr>
            <a:spLocks noGrp="1"/>
          </p:cNvSpPr>
          <p:nvPr>
            <p:ph type="pic" sz="quarter" idx="10"/>
          </p:nvPr>
        </p:nvSpPr>
        <p:spPr>
          <a:xfrm>
            <a:off x="11551920" y="0"/>
            <a:ext cx="6736080" cy="10287000"/>
          </a:xfrm>
          <a:custGeom>
            <a:avLst/>
            <a:gdLst>
              <a:gd name="connsiteX0" fmla="*/ 6736080 w 6736080"/>
              <a:gd name="connsiteY0" fmla="*/ 0 h 10287000"/>
              <a:gd name="connsiteX1" fmla="*/ 6736080 w 6736080"/>
              <a:gd name="connsiteY1" fmla="*/ 10287000 h 10287000"/>
              <a:gd name="connsiteX2" fmla="*/ 0 w 6736080"/>
              <a:gd name="connsiteY2" fmla="*/ 10287000 h 10287000"/>
              <a:gd name="connsiteX3" fmla="*/ 5080 w 6736080"/>
              <a:gd name="connsiteY3" fmla="*/ 1762760 h 10287000"/>
            </a:gdLst>
            <a:ahLst/>
            <a:cxnLst>
              <a:cxn ang="0">
                <a:pos x="connsiteX0" y="connsiteY0"/>
              </a:cxn>
              <a:cxn ang="0">
                <a:pos x="connsiteX1" y="connsiteY1"/>
              </a:cxn>
              <a:cxn ang="0">
                <a:pos x="connsiteX2" y="connsiteY2"/>
              </a:cxn>
              <a:cxn ang="0">
                <a:pos x="connsiteX3" y="connsiteY3"/>
              </a:cxn>
            </a:cxnLst>
            <a:rect l="l" t="t" r="r" b="b"/>
            <a:pathLst>
              <a:path w="6736080" h="10287000">
                <a:moveTo>
                  <a:pt x="6736080" y="0"/>
                </a:moveTo>
                <a:lnTo>
                  <a:pt x="6736080" y="10287000"/>
                </a:lnTo>
                <a:lnTo>
                  <a:pt x="0" y="10287000"/>
                </a:lnTo>
                <a:cubicBezTo>
                  <a:pt x="1693" y="7445587"/>
                  <a:pt x="3387" y="4604173"/>
                  <a:pt x="5080" y="1762760"/>
                </a:cubicBezTo>
                <a:close/>
              </a:path>
            </a:pathLst>
          </a:custGeom>
          <a:noFill/>
          <a:ln>
            <a:noFill/>
          </a:ln>
        </p:spPr>
        <p:txBody>
          <a:bodyPr wrap="square">
            <a:noAutofit/>
          </a:bodyPr>
          <a:lstStyle>
            <a:lvl1pPr>
              <a:defRPr/>
            </a:lvl1pPr>
          </a:lstStyle>
          <a:p>
            <a:endParaRPr lang="en-US" dirty="0"/>
          </a:p>
        </p:txBody>
      </p:sp>
      <p:pic>
        <p:nvPicPr>
          <p:cNvPr id="4" name="Picture 3">
            <a:extLst>
              <a:ext uri="{FF2B5EF4-FFF2-40B4-BE49-F238E27FC236}">
                <a16:creationId xmlns:a16="http://schemas.microsoft.com/office/drawing/2014/main" id="{FCCF31D1-B4FE-EBC5-92F2-2D2BD150FC38}"/>
              </a:ext>
            </a:extLst>
          </p:cNvPr>
          <p:cNvPicPr>
            <a:picLocks noChangeAspect="1"/>
          </p:cNvPicPr>
          <p:nvPr userDrawn="1"/>
        </p:nvPicPr>
        <p:blipFill>
          <a:blip r:embed="rId4"/>
          <a:srcRect/>
          <a:stretch/>
        </p:blipFill>
        <p:spPr>
          <a:xfrm>
            <a:off x="748687" y="779156"/>
            <a:ext cx="3272537" cy="922946"/>
          </a:xfrm>
          <a:prstGeom prst="rect">
            <a:avLst/>
          </a:prstGeom>
        </p:spPr>
      </p:pic>
    </p:spTree>
    <p:extLst>
      <p:ext uri="{BB962C8B-B14F-4D97-AF65-F5344CB8AC3E}">
        <p14:creationId xmlns:p14="http://schemas.microsoft.com/office/powerpoint/2010/main" val="396315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rang nội dung" preserve="1" userDrawn="1">
  <p:cSld name="Chart-01">
    <p:bg>
      <p:bgPr>
        <a:solidFill>
          <a:schemeClr val="lt1"/>
        </a:solidFill>
        <a:effectLst/>
      </p:bgPr>
    </p:bg>
    <p:spTree>
      <p:nvGrpSpPr>
        <p:cNvPr id="1" name="Shape 17"/>
        <p:cNvGrpSpPr/>
        <p:nvPr/>
      </p:nvGrpSpPr>
      <p:grpSpPr>
        <a:xfrm>
          <a:off x="0" y="0"/>
          <a:ext cx="0" cy="0"/>
          <a:chOff x="0" y="0"/>
          <a:chExt cx="0" cy="0"/>
        </a:xfrm>
      </p:grpSpPr>
      <p:sp>
        <p:nvSpPr>
          <p:cNvPr id="31" name="Text Placeholder 30">
            <a:extLst>
              <a:ext uri="{FF2B5EF4-FFF2-40B4-BE49-F238E27FC236}">
                <a16:creationId xmlns:a16="http://schemas.microsoft.com/office/drawing/2014/main" id="{69ED1E0E-7E40-A533-A7F6-F46DC2784A1F}"/>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20" name="Chart Placeholder 19">
            <a:extLst>
              <a:ext uri="{FF2B5EF4-FFF2-40B4-BE49-F238E27FC236}">
                <a16:creationId xmlns:a16="http://schemas.microsoft.com/office/drawing/2014/main" id="{F72C7F54-A892-3B2C-0E5A-775966951300}"/>
              </a:ext>
            </a:extLst>
          </p:cNvPr>
          <p:cNvSpPr>
            <a:spLocks noGrp="1"/>
          </p:cNvSpPr>
          <p:nvPr>
            <p:ph type="chart" sz="quarter" idx="11"/>
          </p:nvPr>
        </p:nvSpPr>
        <p:spPr>
          <a:xfrm>
            <a:off x="830264" y="2409827"/>
            <a:ext cx="16470092" cy="4911990"/>
          </a:xfrm>
        </p:spPr>
        <p:txBody>
          <a:bodyPr/>
          <a:lstStyle>
            <a:lvl1pPr>
              <a:defRPr/>
            </a:lvl1pPr>
          </a:lstStyle>
          <a:p>
            <a:endParaRPr lang="en-US" dirty="0"/>
          </a:p>
        </p:txBody>
      </p:sp>
      <p:sp>
        <p:nvSpPr>
          <p:cNvPr id="15" name="Text Placeholder 14">
            <a:extLst>
              <a:ext uri="{FF2B5EF4-FFF2-40B4-BE49-F238E27FC236}">
                <a16:creationId xmlns:a16="http://schemas.microsoft.com/office/drawing/2014/main" id="{727AA85F-238C-C7A0-F9E7-3D2DA81A8204}"/>
              </a:ext>
            </a:extLst>
          </p:cNvPr>
          <p:cNvSpPr>
            <a:spLocks noGrp="1"/>
          </p:cNvSpPr>
          <p:nvPr>
            <p:ph type="body" sz="quarter" idx="10" hasCustomPrompt="1"/>
          </p:nvPr>
        </p:nvSpPr>
        <p:spPr>
          <a:xfrm>
            <a:off x="848823" y="1652969"/>
            <a:ext cx="16451534"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25" name="Text Placeholder 24">
            <a:extLst>
              <a:ext uri="{FF2B5EF4-FFF2-40B4-BE49-F238E27FC236}">
                <a16:creationId xmlns:a16="http://schemas.microsoft.com/office/drawing/2014/main" id="{8D4DC039-7859-A530-CB47-D37B7DFA133E}"/>
              </a:ext>
            </a:extLst>
          </p:cNvPr>
          <p:cNvSpPr>
            <a:spLocks noGrp="1"/>
          </p:cNvSpPr>
          <p:nvPr>
            <p:ph type="body" sz="quarter" idx="14"/>
          </p:nvPr>
        </p:nvSpPr>
        <p:spPr>
          <a:xfrm>
            <a:off x="813601" y="7656325"/>
            <a:ext cx="16486754"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Text Placeholder 32">
            <a:extLst>
              <a:ext uri="{FF2B5EF4-FFF2-40B4-BE49-F238E27FC236}">
                <a16:creationId xmlns:a16="http://schemas.microsoft.com/office/drawing/2014/main" id="{83A73F56-A18B-1D5D-970F-14A6A5D5E647}"/>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2" name="TextBox 1">
            <a:extLst>
              <a:ext uri="{FF2B5EF4-FFF2-40B4-BE49-F238E27FC236}">
                <a16:creationId xmlns:a16="http://schemas.microsoft.com/office/drawing/2014/main" id="{1F42B65D-9F92-B87A-C850-2F7D400FD79E}"/>
              </a:ext>
            </a:extLst>
          </p:cNvPr>
          <p:cNvSpPr txBox="1"/>
          <p:nvPr userDrawn="1"/>
        </p:nvSpPr>
        <p:spPr>
          <a:xfrm>
            <a:off x="16154400" y="694267"/>
            <a:ext cx="184731" cy="415498"/>
          </a:xfrm>
          <a:prstGeom prst="rect">
            <a:avLst/>
          </a:prstGeom>
          <a:noFill/>
        </p:spPr>
        <p:txBody>
          <a:bodyPr wrap="none" rtlCol="0">
            <a:spAutoFit/>
          </a:bodyPr>
          <a:lstStyle/>
          <a:p>
            <a:pPr algn="l"/>
            <a:endParaRPr lang="vi-VN" sz="2100" dirty="0">
              <a:solidFill>
                <a:srgbClr val="292929"/>
              </a:solidFill>
              <a:latin typeface="+mn-lt"/>
            </a:endParaRPr>
          </a:p>
        </p:txBody>
      </p:sp>
    </p:spTree>
    <p:extLst>
      <p:ext uri="{BB962C8B-B14F-4D97-AF65-F5344CB8AC3E}">
        <p14:creationId xmlns:p14="http://schemas.microsoft.com/office/powerpoint/2010/main" val="583276276"/>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rang nội dung" preserve="1" userDrawn="1">
  <p:cSld name="Chart-02">
    <p:bg>
      <p:bgPr>
        <a:solidFill>
          <a:schemeClr val="lt1"/>
        </a:solidFill>
        <a:effectLst/>
      </p:bgPr>
    </p:bg>
    <p:spTree>
      <p:nvGrpSpPr>
        <p:cNvPr id="1" name="Shape 13"/>
        <p:cNvGrpSpPr/>
        <p:nvPr/>
      </p:nvGrpSpPr>
      <p:grpSpPr>
        <a:xfrm>
          <a:off x="0" y="0"/>
          <a:ext cx="0" cy="0"/>
          <a:chOff x="0" y="0"/>
          <a:chExt cx="0" cy="0"/>
        </a:xfrm>
      </p:grpSpPr>
      <p:sp>
        <p:nvSpPr>
          <p:cNvPr id="2" name="Chart Placeholder 19">
            <a:extLst>
              <a:ext uri="{FF2B5EF4-FFF2-40B4-BE49-F238E27FC236}">
                <a16:creationId xmlns:a16="http://schemas.microsoft.com/office/drawing/2014/main" id="{E9338216-9212-BD4B-BAFC-AA28DBFC89CB}"/>
              </a:ext>
            </a:extLst>
          </p:cNvPr>
          <p:cNvSpPr>
            <a:spLocks noGrp="1"/>
          </p:cNvSpPr>
          <p:nvPr>
            <p:ph type="chart" sz="quarter" idx="11"/>
          </p:nvPr>
        </p:nvSpPr>
        <p:spPr>
          <a:xfrm>
            <a:off x="830265" y="2409827"/>
            <a:ext cx="5248098" cy="4911990"/>
          </a:xfrm>
        </p:spPr>
        <p:txBody>
          <a:bodyPr/>
          <a:lstStyle>
            <a:lvl1pPr>
              <a:defRPr/>
            </a:lvl1pPr>
          </a:lstStyle>
          <a:p>
            <a:endParaRPr lang="en-US" dirty="0"/>
          </a:p>
        </p:txBody>
      </p:sp>
      <p:sp>
        <p:nvSpPr>
          <p:cNvPr id="4" name="Text Placeholder 14">
            <a:extLst>
              <a:ext uri="{FF2B5EF4-FFF2-40B4-BE49-F238E27FC236}">
                <a16:creationId xmlns:a16="http://schemas.microsoft.com/office/drawing/2014/main" id="{02400D54-F703-0E0A-F17D-197F7EEABFC0}"/>
              </a:ext>
            </a:extLst>
          </p:cNvPr>
          <p:cNvSpPr>
            <a:spLocks noGrp="1"/>
          </p:cNvSpPr>
          <p:nvPr>
            <p:ph type="body" sz="quarter" idx="10" hasCustomPrompt="1"/>
          </p:nvPr>
        </p:nvSpPr>
        <p:spPr>
          <a:xfrm>
            <a:off x="848822" y="1652969"/>
            <a:ext cx="522954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813601" y="7656325"/>
            <a:ext cx="16486754"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hart Placeholder 19">
            <a:extLst>
              <a:ext uri="{FF2B5EF4-FFF2-40B4-BE49-F238E27FC236}">
                <a16:creationId xmlns:a16="http://schemas.microsoft.com/office/drawing/2014/main" id="{ADFF73F0-34F1-A8EA-B58D-5FD15C09D7ED}"/>
              </a:ext>
            </a:extLst>
          </p:cNvPr>
          <p:cNvSpPr>
            <a:spLocks noGrp="1"/>
          </p:cNvSpPr>
          <p:nvPr>
            <p:ph type="chart" sz="quarter" idx="15"/>
          </p:nvPr>
        </p:nvSpPr>
        <p:spPr>
          <a:xfrm>
            <a:off x="6441261" y="2409827"/>
            <a:ext cx="5248098" cy="4911990"/>
          </a:xfrm>
        </p:spPr>
        <p:txBody>
          <a:bodyPr/>
          <a:lstStyle>
            <a:lvl1pPr>
              <a:defRPr/>
            </a:lvl1pPr>
          </a:lstStyle>
          <a:p>
            <a:endParaRPr lang="en-US" dirty="0"/>
          </a:p>
        </p:txBody>
      </p:sp>
      <p:sp>
        <p:nvSpPr>
          <p:cNvPr id="7" name="Chart Placeholder 19">
            <a:extLst>
              <a:ext uri="{FF2B5EF4-FFF2-40B4-BE49-F238E27FC236}">
                <a16:creationId xmlns:a16="http://schemas.microsoft.com/office/drawing/2014/main" id="{40E8D1DB-B5C6-E50A-C983-A26C5E2A2EAF}"/>
              </a:ext>
            </a:extLst>
          </p:cNvPr>
          <p:cNvSpPr>
            <a:spLocks noGrp="1"/>
          </p:cNvSpPr>
          <p:nvPr>
            <p:ph type="chart" sz="quarter" idx="16"/>
          </p:nvPr>
        </p:nvSpPr>
        <p:spPr>
          <a:xfrm>
            <a:off x="12052259" y="2409827"/>
            <a:ext cx="5248098" cy="4911990"/>
          </a:xfrm>
        </p:spPr>
        <p:txBody>
          <a:bodyPr/>
          <a:lstStyle>
            <a:lvl1pPr>
              <a:defRPr/>
            </a:lvl1pPr>
          </a:lstStyle>
          <a:p>
            <a:endParaRPr lang="en-US" dirty="0"/>
          </a:p>
        </p:txBody>
      </p:sp>
      <p:sp>
        <p:nvSpPr>
          <p:cNvPr id="8" name="Text Placeholder 14">
            <a:extLst>
              <a:ext uri="{FF2B5EF4-FFF2-40B4-BE49-F238E27FC236}">
                <a16:creationId xmlns:a16="http://schemas.microsoft.com/office/drawing/2014/main" id="{D07CE13B-C686-F44F-1754-D0CAE025EC15}"/>
              </a:ext>
            </a:extLst>
          </p:cNvPr>
          <p:cNvSpPr>
            <a:spLocks noGrp="1"/>
          </p:cNvSpPr>
          <p:nvPr>
            <p:ph type="body" sz="quarter" idx="17" hasCustomPrompt="1"/>
          </p:nvPr>
        </p:nvSpPr>
        <p:spPr>
          <a:xfrm>
            <a:off x="6441260" y="1652969"/>
            <a:ext cx="522954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9" name="Text Placeholder 14">
            <a:extLst>
              <a:ext uri="{FF2B5EF4-FFF2-40B4-BE49-F238E27FC236}">
                <a16:creationId xmlns:a16="http://schemas.microsoft.com/office/drawing/2014/main" id="{40EE8C0D-71EA-A8AD-36ED-06C13A3CD692}"/>
              </a:ext>
            </a:extLst>
          </p:cNvPr>
          <p:cNvSpPr>
            <a:spLocks noGrp="1"/>
          </p:cNvSpPr>
          <p:nvPr>
            <p:ph type="body" sz="quarter" idx="18" hasCustomPrompt="1"/>
          </p:nvPr>
        </p:nvSpPr>
        <p:spPr>
          <a:xfrm>
            <a:off x="12033698" y="1652969"/>
            <a:ext cx="522954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24D03031-BEA3-8A25-5BA9-87C78FF5E196}"/>
              </a:ext>
            </a:extLst>
          </p:cNvPr>
          <p:cNvSpPr>
            <a:spLocks noGrp="1"/>
          </p:cNvSpPr>
          <p:nvPr>
            <p:ph type="body" sz="quarter" idx="19"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452D3839-696D-B388-33B9-60FF3D1A11A4}"/>
              </a:ext>
            </a:extLst>
          </p:cNvPr>
          <p:cNvSpPr>
            <a:spLocks noGrp="1"/>
          </p:cNvSpPr>
          <p:nvPr>
            <p:ph type="body" sz="quarter" idx="20"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205088984"/>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rang nội dung" preserve="1" userDrawn="1">
  <p:cSld name="Chart-03">
    <p:bg>
      <p:bgPr>
        <a:solidFill>
          <a:schemeClr val="lt1"/>
        </a:solidFill>
        <a:effectLst/>
      </p:bgPr>
    </p:bg>
    <p:spTree>
      <p:nvGrpSpPr>
        <p:cNvPr id="1" name="Shape 13"/>
        <p:cNvGrpSpPr/>
        <p:nvPr/>
      </p:nvGrpSpPr>
      <p:grpSpPr>
        <a:xfrm>
          <a:off x="0" y="0"/>
          <a:ext cx="0" cy="0"/>
          <a:chOff x="0" y="0"/>
          <a:chExt cx="0" cy="0"/>
        </a:xfrm>
      </p:grpSpPr>
      <p:sp>
        <p:nvSpPr>
          <p:cNvPr id="2" name="Chart Placeholder 19">
            <a:extLst>
              <a:ext uri="{FF2B5EF4-FFF2-40B4-BE49-F238E27FC236}">
                <a16:creationId xmlns:a16="http://schemas.microsoft.com/office/drawing/2014/main" id="{E9338216-9212-BD4B-BAFC-AA28DBFC89CB}"/>
              </a:ext>
            </a:extLst>
          </p:cNvPr>
          <p:cNvSpPr>
            <a:spLocks noGrp="1"/>
          </p:cNvSpPr>
          <p:nvPr>
            <p:ph type="chart" sz="quarter" idx="11"/>
          </p:nvPr>
        </p:nvSpPr>
        <p:spPr>
          <a:xfrm>
            <a:off x="830264" y="2409827"/>
            <a:ext cx="7772400" cy="4911990"/>
          </a:xfrm>
        </p:spPr>
        <p:txBody>
          <a:bodyPr/>
          <a:lstStyle>
            <a:lvl1pPr>
              <a:defRPr/>
            </a:lvl1pPr>
          </a:lstStyle>
          <a:p>
            <a:endParaRPr lang="en-US" dirty="0"/>
          </a:p>
        </p:txBody>
      </p:sp>
      <p:sp>
        <p:nvSpPr>
          <p:cNvPr id="4" name="Text Placeholder 14">
            <a:extLst>
              <a:ext uri="{FF2B5EF4-FFF2-40B4-BE49-F238E27FC236}">
                <a16:creationId xmlns:a16="http://schemas.microsoft.com/office/drawing/2014/main" id="{02400D54-F703-0E0A-F17D-197F7EEABFC0}"/>
              </a:ext>
            </a:extLst>
          </p:cNvPr>
          <p:cNvSpPr>
            <a:spLocks noGrp="1"/>
          </p:cNvSpPr>
          <p:nvPr>
            <p:ph type="body" sz="quarter" idx="10" hasCustomPrompt="1"/>
          </p:nvPr>
        </p:nvSpPr>
        <p:spPr>
          <a:xfrm>
            <a:off x="848820" y="1652969"/>
            <a:ext cx="777240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813601" y="7656325"/>
            <a:ext cx="16486754"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hart Placeholder 19">
            <a:extLst>
              <a:ext uri="{FF2B5EF4-FFF2-40B4-BE49-F238E27FC236}">
                <a16:creationId xmlns:a16="http://schemas.microsoft.com/office/drawing/2014/main" id="{ADFF73F0-34F1-A8EA-B58D-5FD15C09D7ED}"/>
              </a:ext>
            </a:extLst>
          </p:cNvPr>
          <p:cNvSpPr>
            <a:spLocks noGrp="1"/>
          </p:cNvSpPr>
          <p:nvPr>
            <p:ph type="chart" sz="quarter" idx="15"/>
          </p:nvPr>
        </p:nvSpPr>
        <p:spPr>
          <a:xfrm>
            <a:off x="9527954" y="2409827"/>
            <a:ext cx="7772400" cy="4911990"/>
          </a:xfrm>
        </p:spPr>
        <p:txBody>
          <a:bodyPr/>
          <a:lstStyle>
            <a:lvl1pPr>
              <a:defRPr/>
            </a:lvl1pPr>
          </a:lstStyle>
          <a:p>
            <a:endParaRPr lang="en-US" dirty="0"/>
          </a:p>
        </p:txBody>
      </p:sp>
      <p:sp>
        <p:nvSpPr>
          <p:cNvPr id="8" name="Text Placeholder 14">
            <a:extLst>
              <a:ext uri="{FF2B5EF4-FFF2-40B4-BE49-F238E27FC236}">
                <a16:creationId xmlns:a16="http://schemas.microsoft.com/office/drawing/2014/main" id="{D07CE13B-C686-F44F-1754-D0CAE025EC15}"/>
              </a:ext>
            </a:extLst>
          </p:cNvPr>
          <p:cNvSpPr>
            <a:spLocks noGrp="1"/>
          </p:cNvSpPr>
          <p:nvPr>
            <p:ph type="body" sz="quarter" idx="17" hasCustomPrompt="1"/>
          </p:nvPr>
        </p:nvSpPr>
        <p:spPr>
          <a:xfrm>
            <a:off x="9527954" y="1652969"/>
            <a:ext cx="777240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3141255A-449D-2100-08CE-89F3065A73FA}"/>
              </a:ext>
            </a:extLst>
          </p:cNvPr>
          <p:cNvSpPr>
            <a:spLocks noGrp="1"/>
          </p:cNvSpPr>
          <p:nvPr>
            <p:ph type="body" sz="quarter" idx="18"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E79B8E80-59E5-DF7D-FD19-B83D6E54E9EF}"/>
              </a:ext>
            </a:extLst>
          </p:cNvPr>
          <p:cNvSpPr>
            <a:spLocks noGrp="1"/>
          </p:cNvSpPr>
          <p:nvPr>
            <p:ph type="body" sz="quarter" idx="19"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301761311"/>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3"/>
        <p:cNvGrpSpPr/>
        <p:nvPr/>
      </p:nvGrpSpPr>
      <p:grpSpPr>
        <a:xfrm>
          <a:off x="0" y="0"/>
          <a:ext cx="0" cy="0"/>
          <a:chOff x="0" y="0"/>
          <a:chExt cx="0" cy="0"/>
        </a:xfrm>
      </p:grpSpPr>
      <p:sp>
        <p:nvSpPr>
          <p:cNvPr id="2" name="Chart Placeholder 19">
            <a:extLst>
              <a:ext uri="{FF2B5EF4-FFF2-40B4-BE49-F238E27FC236}">
                <a16:creationId xmlns:a16="http://schemas.microsoft.com/office/drawing/2014/main" id="{E9338216-9212-BD4B-BAFC-AA28DBFC89CB}"/>
              </a:ext>
            </a:extLst>
          </p:cNvPr>
          <p:cNvSpPr>
            <a:spLocks noGrp="1"/>
          </p:cNvSpPr>
          <p:nvPr>
            <p:ph type="chart" sz="quarter" idx="11"/>
          </p:nvPr>
        </p:nvSpPr>
        <p:spPr>
          <a:xfrm>
            <a:off x="830264" y="2409827"/>
            <a:ext cx="7772400" cy="6954918"/>
          </a:xfrm>
        </p:spPr>
        <p:txBody>
          <a:bodyPr/>
          <a:lstStyle>
            <a:lvl1pPr>
              <a:defRPr/>
            </a:lvl1pPr>
          </a:lstStyle>
          <a:p>
            <a:endParaRPr lang="en-US" dirty="0"/>
          </a:p>
        </p:txBody>
      </p:sp>
      <p:sp>
        <p:nvSpPr>
          <p:cNvPr id="4" name="Text Placeholder 14">
            <a:extLst>
              <a:ext uri="{FF2B5EF4-FFF2-40B4-BE49-F238E27FC236}">
                <a16:creationId xmlns:a16="http://schemas.microsoft.com/office/drawing/2014/main" id="{02400D54-F703-0E0A-F17D-197F7EEABFC0}"/>
              </a:ext>
            </a:extLst>
          </p:cNvPr>
          <p:cNvSpPr>
            <a:spLocks noGrp="1"/>
          </p:cNvSpPr>
          <p:nvPr>
            <p:ph type="body" sz="quarter" idx="10" hasCustomPrompt="1"/>
          </p:nvPr>
        </p:nvSpPr>
        <p:spPr>
          <a:xfrm>
            <a:off x="848820" y="1652969"/>
            <a:ext cx="777240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9666783" y="2409827"/>
            <a:ext cx="7782190" cy="695491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3141255A-449D-2100-08CE-89F3065A73FA}"/>
              </a:ext>
            </a:extLst>
          </p:cNvPr>
          <p:cNvSpPr>
            <a:spLocks noGrp="1"/>
          </p:cNvSpPr>
          <p:nvPr>
            <p:ph type="body" sz="quarter" idx="18"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E79B8E80-59E5-DF7D-FD19-B83D6E54E9EF}"/>
              </a:ext>
            </a:extLst>
          </p:cNvPr>
          <p:cNvSpPr>
            <a:spLocks noGrp="1"/>
          </p:cNvSpPr>
          <p:nvPr>
            <p:ph type="body" sz="quarter" idx="19"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459317768"/>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3"/>
        <p:cNvGrpSpPr/>
        <p:nvPr/>
      </p:nvGrpSpPr>
      <p:grpSpPr>
        <a:xfrm>
          <a:off x="0" y="0"/>
          <a:ext cx="0" cy="0"/>
          <a:chOff x="0" y="0"/>
          <a:chExt cx="0" cy="0"/>
        </a:xfrm>
      </p:grpSpPr>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820475" y="2061029"/>
            <a:ext cx="7782190" cy="707117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3141255A-449D-2100-08CE-89F3065A73FA}"/>
              </a:ext>
            </a:extLst>
          </p:cNvPr>
          <p:cNvSpPr>
            <a:spLocks noGrp="1"/>
          </p:cNvSpPr>
          <p:nvPr>
            <p:ph type="body" sz="quarter" idx="18"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E79B8E80-59E5-DF7D-FD19-B83D6E54E9EF}"/>
              </a:ext>
            </a:extLst>
          </p:cNvPr>
          <p:cNvSpPr>
            <a:spLocks noGrp="1"/>
          </p:cNvSpPr>
          <p:nvPr>
            <p:ph type="body" sz="quarter" idx="19"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00857609"/>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3"/>
        <p:cNvGrpSpPr/>
        <p:nvPr/>
      </p:nvGrpSpPr>
      <p:grpSpPr>
        <a:xfrm>
          <a:off x="0" y="0"/>
          <a:ext cx="0" cy="0"/>
          <a:chOff x="0" y="0"/>
          <a:chExt cx="0" cy="0"/>
        </a:xfrm>
      </p:grpSpPr>
      <p:sp>
        <p:nvSpPr>
          <p:cNvPr id="2" name="Chart Placeholder 19">
            <a:extLst>
              <a:ext uri="{FF2B5EF4-FFF2-40B4-BE49-F238E27FC236}">
                <a16:creationId xmlns:a16="http://schemas.microsoft.com/office/drawing/2014/main" id="{E9338216-9212-BD4B-BAFC-AA28DBFC89CB}"/>
              </a:ext>
            </a:extLst>
          </p:cNvPr>
          <p:cNvSpPr>
            <a:spLocks noGrp="1"/>
          </p:cNvSpPr>
          <p:nvPr>
            <p:ph type="chart" sz="quarter" idx="11"/>
          </p:nvPr>
        </p:nvSpPr>
        <p:spPr>
          <a:xfrm>
            <a:off x="830264" y="2409826"/>
            <a:ext cx="7772400" cy="3588176"/>
          </a:xfrm>
        </p:spPr>
        <p:txBody>
          <a:bodyPr/>
          <a:lstStyle>
            <a:lvl1pPr>
              <a:defRPr/>
            </a:lvl1pPr>
          </a:lstStyle>
          <a:p>
            <a:endParaRPr lang="en-US" dirty="0"/>
          </a:p>
        </p:txBody>
      </p:sp>
      <p:sp>
        <p:nvSpPr>
          <p:cNvPr id="4" name="Text Placeholder 14">
            <a:extLst>
              <a:ext uri="{FF2B5EF4-FFF2-40B4-BE49-F238E27FC236}">
                <a16:creationId xmlns:a16="http://schemas.microsoft.com/office/drawing/2014/main" id="{02400D54-F703-0E0A-F17D-197F7EEABFC0}"/>
              </a:ext>
            </a:extLst>
          </p:cNvPr>
          <p:cNvSpPr>
            <a:spLocks noGrp="1"/>
          </p:cNvSpPr>
          <p:nvPr>
            <p:ph type="body" sz="quarter" idx="10" hasCustomPrompt="1"/>
          </p:nvPr>
        </p:nvSpPr>
        <p:spPr>
          <a:xfrm>
            <a:off x="848820" y="1652969"/>
            <a:ext cx="7772400" cy="376238"/>
          </a:xfrm>
        </p:spPr>
        <p:txBody>
          <a:bodyPr anchor="ctr">
            <a:noAutofit/>
          </a:bodyPr>
          <a:lstStyle>
            <a:lvl1pPr marL="114300" indent="0">
              <a:buNone/>
              <a:defRPr sz="2400" b="1">
                <a:solidFill>
                  <a:srgbClr val="093461"/>
                </a:solidFill>
                <a:latin typeface="Aptos" panose="020B0004020202020204" pitchFamily="34" charset="0"/>
              </a:defRPr>
            </a:lvl1pPr>
          </a:lstStyle>
          <a:p>
            <a:pPr lvl="0"/>
            <a:r>
              <a:rPr lang="en-US" dirty="0"/>
              <a:t>Heading/Chart Title</a:t>
            </a:r>
          </a:p>
        </p:txBody>
      </p:sp>
      <p:sp>
        <p:nvSpPr>
          <p:cNvPr id="5" name="Text Placeholder 24">
            <a:extLst>
              <a:ext uri="{FF2B5EF4-FFF2-40B4-BE49-F238E27FC236}">
                <a16:creationId xmlns:a16="http://schemas.microsoft.com/office/drawing/2014/main" id="{F3E0C0B5-6157-5D74-A6D6-F71C846B2BC3}"/>
              </a:ext>
            </a:extLst>
          </p:cNvPr>
          <p:cNvSpPr>
            <a:spLocks noGrp="1"/>
          </p:cNvSpPr>
          <p:nvPr>
            <p:ph type="body" sz="quarter" idx="14"/>
          </p:nvPr>
        </p:nvSpPr>
        <p:spPr>
          <a:xfrm>
            <a:off x="820475" y="6589487"/>
            <a:ext cx="7782190" cy="277525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Google Shape;16;p3">
            <a:extLst>
              <a:ext uri="{FF2B5EF4-FFF2-40B4-BE49-F238E27FC236}">
                <a16:creationId xmlns:a16="http://schemas.microsoft.com/office/drawing/2014/main" id="{823416A8-07EE-708F-C1D3-6AD5F9FF7E33}"/>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1" name="Google Shape;2012;p30">
            <a:extLst>
              <a:ext uri="{FF2B5EF4-FFF2-40B4-BE49-F238E27FC236}">
                <a16:creationId xmlns:a16="http://schemas.microsoft.com/office/drawing/2014/main" id="{0D7B5FC1-177A-5706-4AA1-12697C8BA4A1}"/>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12" name="Text Placeholder 30">
            <a:extLst>
              <a:ext uri="{FF2B5EF4-FFF2-40B4-BE49-F238E27FC236}">
                <a16:creationId xmlns:a16="http://schemas.microsoft.com/office/drawing/2014/main" id="{3141255A-449D-2100-08CE-89F3065A73FA}"/>
              </a:ext>
            </a:extLst>
          </p:cNvPr>
          <p:cNvSpPr>
            <a:spLocks noGrp="1"/>
          </p:cNvSpPr>
          <p:nvPr>
            <p:ph type="body" sz="quarter" idx="18"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3" name="Text Placeholder 32">
            <a:extLst>
              <a:ext uri="{FF2B5EF4-FFF2-40B4-BE49-F238E27FC236}">
                <a16:creationId xmlns:a16="http://schemas.microsoft.com/office/drawing/2014/main" id="{E79B8E80-59E5-DF7D-FD19-B83D6E54E9EF}"/>
              </a:ext>
            </a:extLst>
          </p:cNvPr>
          <p:cNvSpPr>
            <a:spLocks noGrp="1"/>
          </p:cNvSpPr>
          <p:nvPr>
            <p:ph type="body" sz="quarter" idx="19"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330012422"/>
      </p:ext>
    </p:extLst>
  </p:cSld>
  <p:clrMapOvr>
    <a:masterClrMapping/>
  </p:clrMapOvr>
  <p:extLst>
    <p:ext uri="{DCECCB84-F9BA-43D5-87BE-67443E8EF086}">
      <p15:sldGuideLst xmlns:p15="http://schemas.microsoft.com/office/powerpoint/2012/main">
        <p15:guide id="1" pos="510" userDrawn="1">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4" name="Google Shape;128;p727">
            <a:extLst>
              <a:ext uri="{FF2B5EF4-FFF2-40B4-BE49-F238E27FC236}">
                <a16:creationId xmlns:a16="http://schemas.microsoft.com/office/drawing/2014/main" id="{79CD9762-2562-CC7B-EFB4-8AB7BF2DE9E5}"/>
              </a:ext>
            </a:extLst>
          </p:cNvPr>
          <p:cNvSpPr>
            <a:spLocks noGrp="1"/>
          </p:cNvSpPr>
          <p:nvPr>
            <p:ph type="pic" idx="2"/>
          </p:nvPr>
        </p:nvSpPr>
        <p:spPr>
          <a:xfrm>
            <a:off x="1806130" y="3780962"/>
            <a:ext cx="15642844" cy="5143500"/>
          </a:xfrm>
          <a:prstGeom prst="rect">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Tree>
    <p:extLst>
      <p:ext uri="{BB962C8B-B14F-4D97-AF65-F5344CB8AC3E}">
        <p14:creationId xmlns:p14="http://schemas.microsoft.com/office/powerpoint/2010/main" val="415943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0" name="Text Placeholder 24">
            <a:extLst>
              <a:ext uri="{FF2B5EF4-FFF2-40B4-BE49-F238E27FC236}">
                <a16:creationId xmlns:a16="http://schemas.microsoft.com/office/drawing/2014/main" id="{36842CC1-1927-439A-3BE6-3E409A1350E6}"/>
              </a:ext>
            </a:extLst>
          </p:cNvPr>
          <p:cNvSpPr>
            <a:spLocks noGrp="1"/>
          </p:cNvSpPr>
          <p:nvPr>
            <p:ph type="body" sz="quarter" idx="14"/>
          </p:nvPr>
        </p:nvSpPr>
        <p:spPr>
          <a:xfrm>
            <a:off x="830755" y="2176346"/>
            <a:ext cx="6673134" cy="721598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9625677"/>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0" name="Text Placeholder 24">
            <a:extLst>
              <a:ext uri="{FF2B5EF4-FFF2-40B4-BE49-F238E27FC236}">
                <a16:creationId xmlns:a16="http://schemas.microsoft.com/office/drawing/2014/main" id="{36842CC1-1927-439A-3BE6-3E409A1350E6}"/>
              </a:ext>
            </a:extLst>
          </p:cNvPr>
          <p:cNvSpPr>
            <a:spLocks noGrp="1"/>
          </p:cNvSpPr>
          <p:nvPr>
            <p:ph type="body" sz="quarter" idx="14"/>
          </p:nvPr>
        </p:nvSpPr>
        <p:spPr>
          <a:xfrm>
            <a:off x="10775839" y="2176346"/>
            <a:ext cx="6673134" cy="721598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55428334"/>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0" name="Text Placeholder 24">
            <a:extLst>
              <a:ext uri="{FF2B5EF4-FFF2-40B4-BE49-F238E27FC236}">
                <a16:creationId xmlns:a16="http://schemas.microsoft.com/office/drawing/2014/main" id="{36842CC1-1927-439A-3BE6-3E409A1350E6}"/>
              </a:ext>
            </a:extLst>
          </p:cNvPr>
          <p:cNvSpPr>
            <a:spLocks noGrp="1"/>
          </p:cNvSpPr>
          <p:nvPr>
            <p:ph type="body" sz="quarter" idx="14"/>
          </p:nvPr>
        </p:nvSpPr>
        <p:spPr>
          <a:xfrm>
            <a:off x="830753" y="7477619"/>
            <a:ext cx="16469602"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3951324"/>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9" name="Text Placeholder 32">
            <a:extLst>
              <a:ext uri="{FF2B5EF4-FFF2-40B4-BE49-F238E27FC236}">
                <a16:creationId xmlns:a16="http://schemas.microsoft.com/office/drawing/2014/main" id="{70DE887F-D402-E746-CF80-46F9093DD081}"/>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
        <p:nvSpPr>
          <p:cNvPr id="10" name="Text Placeholder 24">
            <a:extLst>
              <a:ext uri="{FF2B5EF4-FFF2-40B4-BE49-F238E27FC236}">
                <a16:creationId xmlns:a16="http://schemas.microsoft.com/office/drawing/2014/main" id="{36842CC1-1927-439A-3BE6-3E409A1350E6}"/>
              </a:ext>
            </a:extLst>
          </p:cNvPr>
          <p:cNvSpPr>
            <a:spLocks noGrp="1"/>
          </p:cNvSpPr>
          <p:nvPr>
            <p:ph type="body" sz="quarter" idx="14"/>
          </p:nvPr>
        </p:nvSpPr>
        <p:spPr>
          <a:xfrm>
            <a:off x="830753" y="2036939"/>
            <a:ext cx="16469602" cy="1914714"/>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2985059"/>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5" name="Google Shape;16;p3">
            <a:extLst>
              <a:ext uri="{FF2B5EF4-FFF2-40B4-BE49-F238E27FC236}">
                <a16:creationId xmlns:a16="http://schemas.microsoft.com/office/drawing/2014/main" id="{C2A58C70-0C1B-6FB5-7CAD-6FB228C88744}"/>
              </a:ext>
            </a:extLst>
          </p:cNvPr>
          <p:cNvSpPr/>
          <p:nvPr userDrawn="1"/>
        </p:nvSpPr>
        <p:spPr>
          <a:xfrm flipH="1" flipV="1">
            <a:off x="830755" y="0"/>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8395458" y="-5028368"/>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2162177" y="332830"/>
            <a:ext cx="13104814" cy="485776"/>
          </a:xfrm>
        </p:spPr>
        <p:txBody>
          <a:bodyPr lIns="0" tIns="0" rIns="0" bIns="0" anchor="ctr">
            <a:noAutofit/>
          </a:bodyPr>
          <a:lstStyle>
            <a:lvl1pPr marL="0" indent="0">
              <a:buNone/>
              <a:defRPr sz="3000" b="1">
                <a:solidFill>
                  <a:srgbClr val="034EA2"/>
                </a:solidFill>
                <a:latin typeface="+mn-lt"/>
              </a:defRPr>
            </a:lvl1pPr>
          </a:lstStyle>
          <a:p>
            <a:pPr lvl="0"/>
            <a:r>
              <a:rPr lang="en-US" dirty="0"/>
              <a:t>This is a Title</a:t>
            </a:r>
          </a:p>
        </p:txBody>
      </p:sp>
      <p:sp>
        <p:nvSpPr>
          <p:cNvPr id="10" name="Text Placeholder 32">
            <a:extLst>
              <a:ext uri="{FF2B5EF4-FFF2-40B4-BE49-F238E27FC236}">
                <a16:creationId xmlns:a16="http://schemas.microsoft.com/office/drawing/2014/main" id="{1F23406D-3847-7E0E-8174-4DEFF4049DEC}"/>
              </a:ext>
            </a:extLst>
          </p:cNvPr>
          <p:cNvSpPr>
            <a:spLocks noGrp="1"/>
          </p:cNvSpPr>
          <p:nvPr>
            <p:ph type="body" sz="quarter" idx="18" hasCustomPrompt="1"/>
          </p:nvPr>
        </p:nvSpPr>
        <p:spPr>
          <a:xfrm>
            <a:off x="2162177" y="822426"/>
            <a:ext cx="13104814" cy="344488"/>
          </a:xfrm>
        </p:spPr>
        <p:txBody>
          <a:bodyPr lIns="0" tIns="0" rIns="0" bIns="0" anchor="ctr">
            <a:noAutofit/>
          </a:bodyPr>
          <a:lstStyle>
            <a:lvl1pPr marL="0" indent="0">
              <a:buNone/>
              <a:defRPr sz="2400">
                <a:solidFill>
                  <a:srgbClr val="50A4DB"/>
                </a:solidFill>
                <a:latin typeface="Aptos" panose="020B0004020202020204" pitchFamily="34" charset="0"/>
              </a:defRPr>
            </a:lvl1pPr>
          </a:lstStyle>
          <a:p>
            <a:pPr lvl="0"/>
            <a:r>
              <a:rPr lang="en-US" dirty="0"/>
              <a:t>This is a Subtitle</a:t>
            </a:r>
          </a:p>
        </p:txBody>
      </p:sp>
    </p:spTree>
    <p:extLst>
      <p:ext uri="{BB962C8B-B14F-4D97-AF65-F5344CB8AC3E}">
        <p14:creationId xmlns:p14="http://schemas.microsoft.com/office/powerpoint/2010/main" val="24218117"/>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Tree>
    <p:extLst>
      <p:ext uri="{BB962C8B-B14F-4D97-AF65-F5344CB8AC3E}">
        <p14:creationId xmlns:p14="http://schemas.microsoft.com/office/powerpoint/2010/main" val="2946844878"/>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21" name="Google Shape;21;p4"/>
          <p:cNvSpPr txBox="1"/>
          <p:nvPr/>
        </p:nvSpPr>
        <p:spPr>
          <a:xfrm>
            <a:off x="16076000" y="9695802"/>
            <a:ext cx="1225800" cy="552000"/>
          </a:xfrm>
          <a:prstGeom prst="rect">
            <a:avLst/>
          </a:prstGeom>
          <a:noFill/>
          <a:ln>
            <a:noFill/>
          </a:ln>
        </p:spPr>
        <p:txBody>
          <a:bodyPr spcFirstLastPara="1" wrap="square" lIns="182850" tIns="182850" rIns="182850" bIns="182850" anchor="ctr" anchorCtr="0">
            <a:normAutofit/>
          </a:bodyPr>
          <a:lstStyle/>
          <a:p>
            <a:pPr marL="0" lvl="0" indent="0" algn="ctr" rtl="0">
              <a:lnSpc>
                <a:spcPct val="80000"/>
              </a:lnSpc>
              <a:spcBef>
                <a:spcPts val="0"/>
              </a:spcBef>
              <a:spcAft>
                <a:spcPts val="0"/>
              </a:spcAft>
              <a:buNone/>
            </a:pPr>
            <a:fld id="{00000000-1234-1234-1234-123412341234}" type="slidenum">
              <a:rPr lang="vi" sz="1200">
                <a:solidFill>
                  <a:srgbClr val="FFFFFF"/>
                </a:solidFill>
                <a:latin typeface="Montserrat Medium"/>
                <a:ea typeface="Montserrat Medium"/>
                <a:cs typeface="Montserrat Medium"/>
                <a:sym typeface="Montserrat Medium"/>
              </a:rPr>
              <a:pPr marL="0" lvl="0" indent="0" algn="ctr" rtl="0">
                <a:lnSpc>
                  <a:spcPct val="80000"/>
                </a:lnSpc>
                <a:spcBef>
                  <a:spcPts val="0"/>
                </a:spcBef>
                <a:spcAft>
                  <a:spcPts val="0"/>
                </a:spcAft>
                <a:buNone/>
              </a:pPr>
              <a:t>‹#›</a:t>
            </a:fld>
            <a:endParaRPr sz="1200">
              <a:solidFill>
                <a:srgbClr val="FFFFFF"/>
              </a:solidFill>
              <a:latin typeface="Montserrat Medium"/>
              <a:ea typeface="Montserrat Medium"/>
              <a:cs typeface="Montserrat Medium"/>
              <a:sym typeface="Montserrat Medium"/>
            </a:endParaRP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Text Placeholder 24">
            <a:extLst>
              <a:ext uri="{FF2B5EF4-FFF2-40B4-BE49-F238E27FC236}">
                <a16:creationId xmlns:a16="http://schemas.microsoft.com/office/drawing/2014/main" id="{A924E8FC-9C25-D3A1-880A-58A1F3CCCA49}"/>
              </a:ext>
            </a:extLst>
          </p:cNvPr>
          <p:cNvSpPr>
            <a:spLocks noGrp="1"/>
          </p:cNvSpPr>
          <p:nvPr>
            <p:ph type="body" sz="quarter" idx="14"/>
          </p:nvPr>
        </p:nvSpPr>
        <p:spPr>
          <a:xfrm>
            <a:off x="1714286" y="2177796"/>
            <a:ext cx="6210516" cy="6798096"/>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9268687"/>
      </p:ext>
    </p:extLst>
  </p:cSld>
  <p:clrMapOvr>
    <a:masterClrMapping/>
  </p:clrMapOvr>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grpSp>
        <p:nvGrpSpPr>
          <p:cNvPr id="4" name="Google Shape;631;p825">
            <a:extLst>
              <a:ext uri="{FF2B5EF4-FFF2-40B4-BE49-F238E27FC236}">
                <a16:creationId xmlns:a16="http://schemas.microsoft.com/office/drawing/2014/main" id="{040EDBCD-8D74-7864-AD33-1A8705A3E947}"/>
              </a:ext>
            </a:extLst>
          </p:cNvPr>
          <p:cNvGrpSpPr/>
          <p:nvPr userDrawn="1"/>
        </p:nvGrpSpPr>
        <p:grpSpPr>
          <a:xfrm>
            <a:off x="888547" y="2762220"/>
            <a:ext cx="9962334" cy="5849292"/>
            <a:chOff x="5550444" y="1841480"/>
            <a:chExt cx="6641556" cy="3899528"/>
          </a:xfrm>
        </p:grpSpPr>
        <p:pic>
          <p:nvPicPr>
            <p:cNvPr id="9" name="Google Shape;632;p825">
              <a:extLst>
                <a:ext uri="{FF2B5EF4-FFF2-40B4-BE49-F238E27FC236}">
                  <a16:creationId xmlns:a16="http://schemas.microsoft.com/office/drawing/2014/main" id="{F63C4546-CFFF-B8FC-6B68-74C5723503C0}"/>
                </a:ext>
              </a:extLst>
            </p:cNvPr>
            <p:cNvPicPr preferRelativeResize="0"/>
            <p:nvPr/>
          </p:nvPicPr>
          <p:blipFill rotWithShape="1">
            <a:blip r:embed="rId2">
              <a:alphaModFix/>
            </a:blip>
            <a:srcRect/>
            <a:stretch/>
          </p:blipFill>
          <p:spPr>
            <a:xfrm>
              <a:off x="5550444" y="1841480"/>
              <a:ext cx="6641556" cy="3899528"/>
            </a:xfrm>
            <a:prstGeom prst="rect">
              <a:avLst/>
            </a:prstGeom>
            <a:noFill/>
            <a:ln>
              <a:noFill/>
            </a:ln>
          </p:spPr>
        </p:pic>
        <p:sp>
          <p:nvSpPr>
            <p:cNvPr id="10" name="Google Shape;633;p825">
              <a:extLst>
                <a:ext uri="{FF2B5EF4-FFF2-40B4-BE49-F238E27FC236}">
                  <a16:creationId xmlns:a16="http://schemas.microsoft.com/office/drawing/2014/main" id="{5D2AFEBE-ADB4-6CD9-9C99-BB6B58984059}"/>
                </a:ext>
              </a:extLst>
            </p:cNvPr>
            <p:cNvSpPr/>
            <p:nvPr/>
          </p:nvSpPr>
          <p:spPr>
            <a:xfrm>
              <a:off x="8511993" y="5381156"/>
              <a:ext cx="660400" cy="138910"/>
            </a:xfrm>
            <a:prstGeom prst="rect">
              <a:avLst/>
            </a:prstGeom>
            <a:solidFill>
              <a:srgbClr val="1F1C1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700">
                <a:solidFill>
                  <a:schemeClr val="lt1"/>
                </a:solidFill>
                <a:latin typeface="Open Sans"/>
                <a:ea typeface="Open Sans"/>
                <a:cs typeface="Open Sans"/>
                <a:sym typeface="Open Sans"/>
              </a:endParaRPr>
            </a:p>
          </p:txBody>
        </p:sp>
      </p:grpSp>
      <p:sp>
        <p:nvSpPr>
          <p:cNvPr id="11" name="Google Shape;634;p825">
            <a:extLst>
              <a:ext uri="{FF2B5EF4-FFF2-40B4-BE49-F238E27FC236}">
                <a16:creationId xmlns:a16="http://schemas.microsoft.com/office/drawing/2014/main" id="{AF7CC845-2BDE-4B0D-5EBF-F1FB701BF0AA}"/>
              </a:ext>
            </a:extLst>
          </p:cNvPr>
          <p:cNvSpPr>
            <a:spLocks noGrp="1"/>
          </p:cNvSpPr>
          <p:nvPr>
            <p:ph type="pic" idx="2"/>
          </p:nvPr>
        </p:nvSpPr>
        <p:spPr>
          <a:xfrm>
            <a:off x="2117005" y="3184612"/>
            <a:ext cx="7494438" cy="4680660"/>
          </a:xfrm>
          <a:prstGeom prst="rect">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2" name="Text Placeholder 24">
            <a:extLst>
              <a:ext uri="{FF2B5EF4-FFF2-40B4-BE49-F238E27FC236}">
                <a16:creationId xmlns:a16="http://schemas.microsoft.com/office/drawing/2014/main" id="{A83EBD3E-1257-CB62-CAD2-5F6A20172BB0}"/>
              </a:ext>
            </a:extLst>
          </p:cNvPr>
          <p:cNvSpPr>
            <a:spLocks noGrp="1"/>
          </p:cNvSpPr>
          <p:nvPr>
            <p:ph type="body" sz="quarter" idx="14"/>
          </p:nvPr>
        </p:nvSpPr>
        <p:spPr>
          <a:xfrm>
            <a:off x="11090588" y="2177796"/>
            <a:ext cx="6210516" cy="6798096"/>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6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7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2" name="Text Placeholder 24">
            <a:extLst>
              <a:ext uri="{FF2B5EF4-FFF2-40B4-BE49-F238E27FC236}">
                <a16:creationId xmlns:a16="http://schemas.microsoft.com/office/drawing/2014/main" id="{A83EBD3E-1257-CB62-CAD2-5F6A20172BB0}"/>
              </a:ext>
            </a:extLst>
          </p:cNvPr>
          <p:cNvSpPr>
            <a:spLocks noGrp="1"/>
          </p:cNvSpPr>
          <p:nvPr>
            <p:ph type="body" sz="quarter" idx="14"/>
          </p:nvPr>
        </p:nvSpPr>
        <p:spPr>
          <a:xfrm>
            <a:off x="1437723" y="2176346"/>
            <a:ext cx="6066166" cy="705639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Google Shape;641;p827">
            <a:extLst>
              <a:ext uri="{FF2B5EF4-FFF2-40B4-BE49-F238E27FC236}">
                <a16:creationId xmlns:a16="http://schemas.microsoft.com/office/drawing/2014/main" id="{507D0265-F9FF-CBEF-09B5-2E1240FDCC66}"/>
              </a:ext>
            </a:extLst>
          </p:cNvPr>
          <p:cNvPicPr preferRelativeResize="0"/>
          <p:nvPr userDrawn="1"/>
        </p:nvPicPr>
        <p:blipFill rotWithShape="1">
          <a:blip r:embed="rId3">
            <a:alphaModFix/>
          </a:blip>
          <a:srcRect/>
          <a:stretch/>
        </p:blipFill>
        <p:spPr>
          <a:xfrm>
            <a:off x="9357360" y="2908445"/>
            <a:ext cx="7678330" cy="6338016"/>
          </a:xfrm>
          <a:prstGeom prst="rect">
            <a:avLst/>
          </a:prstGeom>
          <a:noFill/>
          <a:ln>
            <a:noFill/>
          </a:ln>
        </p:spPr>
      </p:pic>
      <p:sp>
        <p:nvSpPr>
          <p:cNvPr id="14" name="Google Shape;642;p827">
            <a:extLst>
              <a:ext uri="{FF2B5EF4-FFF2-40B4-BE49-F238E27FC236}">
                <a16:creationId xmlns:a16="http://schemas.microsoft.com/office/drawing/2014/main" id="{E2EA03A9-D619-1B12-1908-FF3B1AE184CD}"/>
              </a:ext>
            </a:extLst>
          </p:cNvPr>
          <p:cNvSpPr>
            <a:spLocks noGrp="1"/>
          </p:cNvSpPr>
          <p:nvPr>
            <p:ph type="pic" idx="2"/>
          </p:nvPr>
        </p:nvSpPr>
        <p:spPr>
          <a:xfrm>
            <a:off x="9404015" y="3023940"/>
            <a:ext cx="7486893" cy="4469507"/>
          </a:xfrm>
          <a:prstGeom prst="roundRect">
            <a:avLst>
              <a:gd name="adj" fmla="val 0"/>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12700" dist="12700" dir="5400000" algn="t" rotWithShape="0">
              <a:srgbClr val="000000">
                <a:alpha val="11764"/>
              </a:srgbClr>
            </a:outerShdw>
          </a:effectLst>
        </p:spPr>
        <p:txBody>
          <a:bodyPr/>
          <a:lstStyle>
            <a:lvl1pPr>
              <a:defRPr/>
            </a:lvl1pPr>
          </a:lstStyle>
          <a:p>
            <a:endParaRPr lang="en-US" dirty="0"/>
          </a:p>
        </p:txBody>
      </p:sp>
      <p:sp>
        <p:nvSpPr>
          <p:cNvPr id="15" name="Text Placeholder 14">
            <a:extLst>
              <a:ext uri="{FF2B5EF4-FFF2-40B4-BE49-F238E27FC236}">
                <a16:creationId xmlns:a16="http://schemas.microsoft.com/office/drawing/2014/main" id="{B97B558D-5F93-B1B1-09DD-74A89B44AC3B}"/>
              </a:ext>
            </a:extLst>
          </p:cNvPr>
          <p:cNvSpPr>
            <a:spLocks noGrp="1"/>
          </p:cNvSpPr>
          <p:nvPr>
            <p:ph type="body" sz="quarter" idx="10" hasCustomPrompt="1"/>
          </p:nvPr>
        </p:nvSpPr>
        <p:spPr>
          <a:xfrm>
            <a:off x="8144262" y="2175535"/>
            <a:ext cx="8891428" cy="376238"/>
          </a:xfrm>
        </p:spPr>
        <p:txBody>
          <a:bodyPr anchor="ctr">
            <a:noAutofit/>
          </a:bodyPr>
          <a:lstStyle>
            <a:lvl1pPr marL="114300" indent="0">
              <a:buNone/>
              <a:defRPr sz="2400" b="1">
                <a:solidFill>
                  <a:schemeClr val="accent1">
                    <a:lumMod val="50000"/>
                  </a:schemeClr>
                </a:solidFill>
                <a:latin typeface="Aptos" panose="020B0004020202020204" pitchFamily="34" charset="0"/>
              </a:defRPr>
            </a:lvl1pPr>
          </a:lstStyle>
          <a:p>
            <a:pPr lvl="0"/>
            <a:r>
              <a:rPr lang="en-US" dirty="0"/>
              <a:t>Headline</a:t>
            </a:r>
          </a:p>
        </p:txBody>
      </p:sp>
    </p:spTree>
    <p:extLst>
      <p:ext uri="{BB962C8B-B14F-4D97-AF65-F5344CB8AC3E}">
        <p14:creationId xmlns:p14="http://schemas.microsoft.com/office/powerpoint/2010/main" val="13365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p:tgtEl>
                                          <p:spTgt spid="13"/>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8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11" name="Text Placeholder 24">
            <a:extLst>
              <a:ext uri="{FF2B5EF4-FFF2-40B4-BE49-F238E27FC236}">
                <a16:creationId xmlns:a16="http://schemas.microsoft.com/office/drawing/2014/main" id="{6B7A11E8-EC51-5063-857A-58651C11B3BC}"/>
              </a:ext>
            </a:extLst>
          </p:cNvPr>
          <p:cNvSpPr>
            <a:spLocks noGrp="1"/>
          </p:cNvSpPr>
          <p:nvPr>
            <p:ph type="body" sz="quarter" idx="14"/>
          </p:nvPr>
        </p:nvSpPr>
        <p:spPr>
          <a:xfrm>
            <a:off x="1714287" y="2176346"/>
            <a:ext cx="7695186" cy="6854784"/>
          </a:xfrm>
          <a:solidFill>
            <a:srgbClr val="E1F4FD"/>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pic>
        <p:nvPicPr>
          <p:cNvPr id="9" name="Google Shape;662;p831">
            <a:extLst>
              <a:ext uri="{FF2B5EF4-FFF2-40B4-BE49-F238E27FC236}">
                <a16:creationId xmlns:a16="http://schemas.microsoft.com/office/drawing/2014/main" id="{6664DEF2-77CB-F9A9-F6C4-827B0BA57D18}"/>
              </a:ext>
            </a:extLst>
          </p:cNvPr>
          <p:cNvPicPr preferRelativeResize="0"/>
          <p:nvPr userDrawn="1"/>
        </p:nvPicPr>
        <p:blipFill rotWithShape="1">
          <a:blip r:embed="rId3">
            <a:alphaModFix/>
          </a:blip>
          <a:srcRect/>
          <a:stretch/>
        </p:blipFill>
        <p:spPr>
          <a:xfrm>
            <a:off x="8459015" y="2706058"/>
            <a:ext cx="9643014" cy="5870984"/>
          </a:xfrm>
          <a:prstGeom prst="rect">
            <a:avLst/>
          </a:prstGeom>
          <a:noFill/>
          <a:ln>
            <a:noFill/>
          </a:ln>
        </p:spPr>
      </p:pic>
      <p:sp>
        <p:nvSpPr>
          <p:cNvPr id="10" name="Google Shape;663;p831">
            <a:extLst>
              <a:ext uri="{FF2B5EF4-FFF2-40B4-BE49-F238E27FC236}">
                <a16:creationId xmlns:a16="http://schemas.microsoft.com/office/drawing/2014/main" id="{666F694B-6FF0-8B53-909E-F4FA9EB26A3A}"/>
              </a:ext>
            </a:extLst>
          </p:cNvPr>
          <p:cNvSpPr>
            <a:spLocks noGrp="1"/>
          </p:cNvSpPr>
          <p:nvPr>
            <p:ph type="pic" idx="2"/>
          </p:nvPr>
        </p:nvSpPr>
        <p:spPr>
          <a:xfrm>
            <a:off x="9140044" y="2748618"/>
            <a:ext cx="8308928" cy="5362036"/>
          </a:xfrm>
          <a:prstGeom prst="round2SameRect">
            <a:avLst>
              <a:gd name="adj1" fmla="val 4086"/>
              <a:gd name="adj2" fmla="val 0"/>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12700" dist="12700" dir="5400000" algn="t" rotWithShape="0">
              <a:srgbClr val="000000">
                <a:alpha val="11764"/>
              </a:srgbClr>
            </a:outerShdw>
          </a:effectLst>
        </p:spPr>
        <p:txBody>
          <a:bodyPr/>
          <a:lstStyle>
            <a:lvl1pPr>
              <a:defRPr/>
            </a:lvl1pPr>
          </a:lstStyle>
          <a:p>
            <a:endParaRPr lang="en-US" dirty="0"/>
          </a:p>
        </p:txBody>
      </p:sp>
    </p:spTree>
    <p:extLst>
      <p:ext uri="{BB962C8B-B14F-4D97-AF65-F5344CB8AC3E}">
        <p14:creationId xmlns:p14="http://schemas.microsoft.com/office/powerpoint/2010/main" val="82807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11" name="Text Placeholder 24">
            <a:extLst>
              <a:ext uri="{FF2B5EF4-FFF2-40B4-BE49-F238E27FC236}">
                <a16:creationId xmlns:a16="http://schemas.microsoft.com/office/drawing/2014/main" id="{6B7A11E8-EC51-5063-857A-58651C11B3BC}"/>
              </a:ext>
            </a:extLst>
          </p:cNvPr>
          <p:cNvSpPr>
            <a:spLocks noGrp="1"/>
          </p:cNvSpPr>
          <p:nvPr>
            <p:ph type="body" sz="quarter" idx="14"/>
          </p:nvPr>
        </p:nvSpPr>
        <p:spPr>
          <a:xfrm>
            <a:off x="830752" y="2176349"/>
            <a:ext cx="16471048" cy="1001294"/>
          </a:xfrm>
          <a:solidFill>
            <a:srgbClr val="E1F4FD"/>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4" name="Google Shape;735;p847">
            <a:extLst>
              <a:ext uri="{FF2B5EF4-FFF2-40B4-BE49-F238E27FC236}">
                <a16:creationId xmlns:a16="http://schemas.microsoft.com/office/drawing/2014/main" id="{C093971C-7FA5-A2BD-EFFB-99798C0ABADB}"/>
              </a:ext>
            </a:extLst>
          </p:cNvPr>
          <p:cNvSpPr>
            <a:spLocks noGrp="1"/>
          </p:cNvSpPr>
          <p:nvPr>
            <p:ph type="pic" idx="2"/>
          </p:nvPr>
        </p:nvSpPr>
        <p:spPr>
          <a:xfrm>
            <a:off x="2389537" y="6386515"/>
            <a:ext cx="1347470" cy="2903934"/>
          </a:xfrm>
          <a:prstGeom prst="roundRect">
            <a:avLst>
              <a:gd name="adj" fmla="val 8708"/>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2" name="Google Shape;736;p847">
            <a:extLst>
              <a:ext uri="{FF2B5EF4-FFF2-40B4-BE49-F238E27FC236}">
                <a16:creationId xmlns:a16="http://schemas.microsoft.com/office/drawing/2014/main" id="{6A089E79-335B-D2F1-EE67-764CADD1B9C5}"/>
              </a:ext>
            </a:extLst>
          </p:cNvPr>
          <p:cNvSpPr>
            <a:spLocks noGrp="1"/>
          </p:cNvSpPr>
          <p:nvPr>
            <p:ph type="pic" idx="3"/>
          </p:nvPr>
        </p:nvSpPr>
        <p:spPr>
          <a:xfrm>
            <a:off x="13365589" y="5529263"/>
            <a:ext cx="1770318" cy="3764758"/>
          </a:xfrm>
          <a:prstGeom prst="roundRect">
            <a:avLst>
              <a:gd name="adj" fmla="val 8708"/>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3" name="Google Shape;737;p847">
            <a:extLst>
              <a:ext uri="{FF2B5EF4-FFF2-40B4-BE49-F238E27FC236}">
                <a16:creationId xmlns:a16="http://schemas.microsoft.com/office/drawing/2014/main" id="{4C4CE5B0-FD41-3FD6-0177-067E02AF2D28}"/>
              </a:ext>
            </a:extLst>
          </p:cNvPr>
          <p:cNvSpPr>
            <a:spLocks noGrp="1"/>
          </p:cNvSpPr>
          <p:nvPr>
            <p:ph type="pic" idx="4"/>
          </p:nvPr>
        </p:nvSpPr>
        <p:spPr>
          <a:xfrm>
            <a:off x="6182433" y="3589733"/>
            <a:ext cx="7826098" cy="4929190"/>
          </a:xfrm>
          <a:prstGeom prst="roundRect">
            <a:avLst>
              <a:gd name="adj" fmla="val 0"/>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4" name="Google Shape;738;p847">
            <a:extLst>
              <a:ext uri="{FF2B5EF4-FFF2-40B4-BE49-F238E27FC236}">
                <a16:creationId xmlns:a16="http://schemas.microsoft.com/office/drawing/2014/main" id="{E9A71BF0-93D2-667E-20C4-B93C40D90A35}"/>
              </a:ext>
            </a:extLst>
          </p:cNvPr>
          <p:cNvSpPr>
            <a:spLocks noGrp="1"/>
          </p:cNvSpPr>
          <p:nvPr>
            <p:ph type="pic" idx="5"/>
          </p:nvPr>
        </p:nvSpPr>
        <p:spPr>
          <a:xfrm>
            <a:off x="3588072" y="5773351"/>
            <a:ext cx="4530436" cy="3403930"/>
          </a:xfrm>
          <a:prstGeom prst="roundRect">
            <a:avLst>
              <a:gd name="adj" fmla="val 0"/>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Tree>
    <p:extLst>
      <p:ext uri="{BB962C8B-B14F-4D97-AF65-F5344CB8AC3E}">
        <p14:creationId xmlns:p14="http://schemas.microsoft.com/office/powerpoint/2010/main" val="288864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10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125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1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11" name="Text Placeholder 24">
            <a:extLst>
              <a:ext uri="{FF2B5EF4-FFF2-40B4-BE49-F238E27FC236}">
                <a16:creationId xmlns:a16="http://schemas.microsoft.com/office/drawing/2014/main" id="{6B7A11E8-EC51-5063-857A-58651C11B3BC}"/>
              </a:ext>
            </a:extLst>
          </p:cNvPr>
          <p:cNvSpPr>
            <a:spLocks noGrp="1"/>
          </p:cNvSpPr>
          <p:nvPr>
            <p:ph type="body" sz="quarter" idx="14"/>
          </p:nvPr>
        </p:nvSpPr>
        <p:spPr>
          <a:xfrm>
            <a:off x="1714286" y="2176348"/>
            <a:ext cx="7992424" cy="6566736"/>
          </a:xfrm>
          <a:solidFill>
            <a:srgbClr val="E1F4FD"/>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2"/>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864;p877">
            <a:extLst>
              <a:ext uri="{FF2B5EF4-FFF2-40B4-BE49-F238E27FC236}">
                <a16:creationId xmlns:a16="http://schemas.microsoft.com/office/drawing/2014/main" id="{D37FDAC5-0E5C-5A5C-812E-C77C69EC8A09}"/>
              </a:ext>
            </a:extLst>
          </p:cNvPr>
          <p:cNvSpPr>
            <a:spLocks noGrp="1"/>
          </p:cNvSpPr>
          <p:nvPr>
            <p:ph type="pic" idx="2"/>
          </p:nvPr>
        </p:nvSpPr>
        <p:spPr>
          <a:xfrm>
            <a:off x="12274330" y="2176349"/>
            <a:ext cx="5089542" cy="6780722"/>
          </a:xfrm>
          <a:prstGeom prst="rect">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0" name="Google Shape;865;p877">
            <a:extLst>
              <a:ext uri="{FF2B5EF4-FFF2-40B4-BE49-F238E27FC236}">
                <a16:creationId xmlns:a16="http://schemas.microsoft.com/office/drawing/2014/main" id="{DA7F5B43-E38D-D927-B269-7DE412FBA490}"/>
              </a:ext>
            </a:extLst>
          </p:cNvPr>
          <p:cNvSpPr>
            <a:spLocks noGrp="1"/>
          </p:cNvSpPr>
          <p:nvPr>
            <p:ph type="pic" idx="3"/>
          </p:nvPr>
        </p:nvSpPr>
        <p:spPr>
          <a:xfrm>
            <a:off x="10116456" y="7076392"/>
            <a:ext cx="3202319" cy="2068517"/>
          </a:xfrm>
          <a:prstGeom prst="rect">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Tree>
    <p:extLst>
      <p:ext uri="{BB962C8B-B14F-4D97-AF65-F5344CB8AC3E}">
        <p14:creationId xmlns:p14="http://schemas.microsoft.com/office/powerpoint/2010/main" val="395859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pic>
        <p:nvPicPr>
          <p:cNvPr id="15" name="Google Shape;730;p846">
            <a:extLst>
              <a:ext uri="{FF2B5EF4-FFF2-40B4-BE49-F238E27FC236}">
                <a16:creationId xmlns:a16="http://schemas.microsoft.com/office/drawing/2014/main" id="{6FF8E989-2423-C6E5-AF20-52E4ED71EEB6}"/>
              </a:ext>
            </a:extLst>
          </p:cNvPr>
          <p:cNvPicPr preferRelativeResize="0"/>
          <p:nvPr userDrawn="1"/>
        </p:nvPicPr>
        <p:blipFill rotWithShape="1">
          <a:blip r:embed="rId2">
            <a:alphaModFix/>
          </a:blip>
          <a:srcRect/>
          <a:stretch/>
        </p:blipFill>
        <p:spPr>
          <a:xfrm>
            <a:off x="11034648" y="2333812"/>
            <a:ext cx="5041352" cy="6677912"/>
          </a:xfrm>
          <a:prstGeom prst="rect">
            <a:avLst/>
          </a:prstGeom>
          <a:noFill/>
          <a:ln>
            <a:noFill/>
          </a:ln>
        </p:spPr>
      </p:pic>
      <p:sp>
        <p:nvSpPr>
          <p:cNvPr id="16" name="Google Shape;731;p846">
            <a:extLst>
              <a:ext uri="{FF2B5EF4-FFF2-40B4-BE49-F238E27FC236}">
                <a16:creationId xmlns:a16="http://schemas.microsoft.com/office/drawing/2014/main" id="{4967198B-7740-5A0E-63EB-BA55CA6F2D3C}"/>
              </a:ext>
            </a:extLst>
          </p:cNvPr>
          <p:cNvSpPr>
            <a:spLocks noGrp="1"/>
          </p:cNvSpPr>
          <p:nvPr>
            <p:ph type="pic" idx="2"/>
          </p:nvPr>
        </p:nvSpPr>
        <p:spPr>
          <a:xfrm>
            <a:off x="11978686" y="2540014"/>
            <a:ext cx="3861048" cy="5638028"/>
          </a:xfrm>
          <a:prstGeom prst="roundRect">
            <a:avLst>
              <a:gd name="adj" fmla="val 1678"/>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7" name="Text Placeholder 24">
            <a:extLst>
              <a:ext uri="{FF2B5EF4-FFF2-40B4-BE49-F238E27FC236}">
                <a16:creationId xmlns:a16="http://schemas.microsoft.com/office/drawing/2014/main" id="{F4944C4D-5C04-86A6-5A20-051357B64698}"/>
              </a:ext>
            </a:extLst>
          </p:cNvPr>
          <p:cNvSpPr>
            <a:spLocks noGrp="1"/>
          </p:cNvSpPr>
          <p:nvPr>
            <p:ph type="body" sz="quarter" idx="14"/>
          </p:nvPr>
        </p:nvSpPr>
        <p:spPr>
          <a:xfrm>
            <a:off x="1714286" y="2176347"/>
            <a:ext cx="8578576" cy="6835378"/>
          </a:xfrm>
          <a:solidFill>
            <a:schemeClr val="tx2"/>
          </a:solidFill>
        </p:spPr>
        <p:txBody>
          <a:bodyPr lIns="182880" tIns="182880" rIns="182880" bIns="182880">
            <a:noAutofit/>
          </a:bodyPr>
          <a:lstStyle>
            <a:lvl1pPr marL="457200" indent="-3429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1pPr>
            <a:lvl2pPr marL="9144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2pPr>
            <a:lvl3pPr marL="13716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3pPr>
            <a:lvl4pPr marL="18288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4pPr>
            <a:lvl5pPr marL="2286000" indent="-317500">
              <a:lnSpc>
                <a:spcPct val="130000"/>
              </a:lnSpc>
              <a:buClr>
                <a:srgbClr val="034EA2"/>
              </a:buClr>
              <a:buFontTx/>
              <a:buBlip>
                <a:blip>
                  <a:extLst>
                    <a:ext uri="{96DAC541-7B7A-43D3-8B79-37D633B846F1}">
                      <asvg:svgBlip xmlns:asvg="http://schemas.microsoft.com/office/drawing/2016/SVG/main" r:embed="rId3"/>
                    </a:ext>
                  </a:extLst>
                </a:blip>
              </a:buBlip>
              <a:defRPr sz="2100">
                <a:solidFill>
                  <a:srgbClr val="093461"/>
                </a:solidFill>
                <a:latin typeface="Aptos" panose="020B00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572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p:tgtEl>
                                          <p:spTgt spid="15"/>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12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2679;p72">
            <a:extLst>
              <a:ext uri="{FF2B5EF4-FFF2-40B4-BE49-F238E27FC236}">
                <a16:creationId xmlns:a16="http://schemas.microsoft.com/office/drawing/2014/main" id="{7919CF4C-2FE0-2A1B-58FE-1A5A96F90525}"/>
              </a:ext>
            </a:extLst>
          </p:cNvPr>
          <p:cNvSpPr/>
          <p:nvPr userDrawn="1"/>
        </p:nvSpPr>
        <p:spPr>
          <a:xfrm>
            <a:off x="1714287" y="2396787"/>
            <a:ext cx="3297210"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1" name="Google Shape;2679;p72">
            <a:extLst>
              <a:ext uri="{FF2B5EF4-FFF2-40B4-BE49-F238E27FC236}">
                <a16:creationId xmlns:a16="http://schemas.microsoft.com/office/drawing/2014/main" id="{475DC623-25D9-6DB4-DF1E-45FE8A93AFBC}"/>
              </a:ext>
            </a:extLst>
          </p:cNvPr>
          <p:cNvSpPr/>
          <p:nvPr userDrawn="1"/>
        </p:nvSpPr>
        <p:spPr>
          <a:xfrm>
            <a:off x="5398903" y="2396787"/>
            <a:ext cx="3297210"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2" name="Google Shape;2679;p72">
            <a:extLst>
              <a:ext uri="{FF2B5EF4-FFF2-40B4-BE49-F238E27FC236}">
                <a16:creationId xmlns:a16="http://schemas.microsoft.com/office/drawing/2014/main" id="{89822005-3887-7564-676C-DA474777CC3E}"/>
              </a:ext>
            </a:extLst>
          </p:cNvPr>
          <p:cNvSpPr/>
          <p:nvPr userDrawn="1"/>
        </p:nvSpPr>
        <p:spPr>
          <a:xfrm>
            <a:off x="9083519" y="2396787"/>
            <a:ext cx="3297210"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3" name="Google Shape;2679;p72">
            <a:extLst>
              <a:ext uri="{FF2B5EF4-FFF2-40B4-BE49-F238E27FC236}">
                <a16:creationId xmlns:a16="http://schemas.microsoft.com/office/drawing/2014/main" id="{AEB9ECF1-9950-A3BF-8786-F1D524224938}"/>
              </a:ext>
            </a:extLst>
          </p:cNvPr>
          <p:cNvSpPr/>
          <p:nvPr userDrawn="1"/>
        </p:nvSpPr>
        <p:spPr>
          <a:xfrm>
            <a:off x="12768135" y="2396787"/>
            <a:ext cx="3297210"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5" name="Picture Placeholder 14">
            <a:extLst>
              <a:ext uri="{FF2B5EF4-FFF2-40B4-BE49-F238E27FC236}">
                <a16:creationId xmlns:a16="http://schemas.microsoft.com/office/drawing/2014/main" id="{FF5B0310-9323-6857-FADA-91C41BD6AA82}"/>
              </a:ext>
            </a:extLst>
          </p:cNvPr>
          <p:cNvSpPr>
            <a:spLocks noGrp="1"/>
          </p:cNvSpPr>
          <p:nvPr>
            <p:ph type="pic" sz="quarter" idx="18"/>
          </p:nvPr>
        </p:nvSpPr>
        <p:spPr>
          <a:xfrm>
            <a:off x="1714287" y="2404623"/>
            <a:ext cx="3297210" cy="3976586"/>
          </a:xfrm>
        </p:spPr>
        <p:txBody>
          <a:bodyPr/>
          <a:lstStyle>
            <a:lvl1pPr>
              <a:defRPr/>
            </a:lvl1pPr>
          </a:lstStyle>
          <a:p>
            <a:endParaRPr lang="en-US" dirty="0"/>
          </a:p>
        </p:txBody>
      </p:sp>
      <p:sp>
        <p:nvSpPr>
          <p:cNvPr id="16" name="Picture Placeholder 14">
            <a:extLst>
              <a:ext uri="{FF2B5EF4-FFF2-40B4-BE49-F238E27FC236}">
                <a16:creationId xmlns:a16="http://schemas.microsoft.com/office/drawing/2014/main" id="{1B29F775-DD94-2974-EEAE-2662568C3543}"/>
              </a:ext>
            </a:extLst>
          </p:cNvPr>
          <p:cNvSpPr>
            <a:spLocks noGrp="1"/>
          </p:cNvSpPr>
          <p:nvPr>
            <p:ph type="pic" sz="quarter" idx="19"/>
          </p:nvPr>
        </p:nvSpPr>
        <p:spPr>
          <a:xfrm>
            <a:off x="5398901" y="2396787"/>
            <a:ext cx="3297210" cy="3976586"/>
          </a:xfrm>
        </p:spPr>
        <p:txBody>
          <a:bodyPr/>
          <a:lstStyle>
            <a:lvl1pPr>
              <a:defRPr/>
            </a:lvl1pPr>
          </a:lstStyle>
          <a:p>
            <a:endParaRPr lang="en-US" dirty="0"/>
          </a:p>
        </p:txBody>
      </p:sp>
      <p:sp>
        <p:nvSpPr>
          <p:cNvPr id="17" name="Picture Placeholder 14">
            <a:extLst>
              <a:ext uri="{FF2B5EF4-FFF2-40B4-BE49-F238E27FC236}">
                <a16:creationId xmlns:a16="http://schemas.microsoft.com/office/drawing/2014/main" id="{03CEE17B-3733-B8D2-D95E-5C9F1C42E85A}"/>
              </a:ext>
            </a:extLst>
          </p:cNvPr>
          <p:cNvSpPr>
            <a:spLocks noGrp="1"/>
          </p:cNvSpPr>
          <p:nvPr>
            <p:ph type="pic" sz="quarter" idx="20"/>
          </p:nvPr>
        </p:nvSpPr>
        <p:spPr>
          <a:xfrm>
            <a:off x="9083517" y="2396787"/>
            <a:ext cx="3297210" cy="3976586"/>
          </a:xfrm>
        </p:spPr>
        <p:txBody>
          <a:bodyPr/>
          <a:lstStyle>
            <a:lvl1pPr>
              <a:defRPr/>
            </a:lvl1pPr>
          </a:lstStyle>
          <a:p>
            <a:endParaRPr lang="en-US" dirty="0"/>
          </a:p>
        </p:txBody>
      </p:sp>
      <p:sp>
        <p:nvSpPr>
          <p:cNvPr id="18" name="Picture Placeholder 14">
            <a:extLst>
              <a:ext uri="{FF2B5EF4-FFF2-40B4-BE49-F238E27FC236}">
                <a16:creationId xmlns:a16="http://schemas.microsoft.com/office/drawing/2014/main" id="{8BA9B52D-5664-986A-6CB7-ADE2197653C2}"/>
              </a:ext>
            </a:extLst>
          </p:cNvPr>
          <p:cNvSpPr>
            <a:spLocks noGrp="1"/>
          </p:cNvSpPr>
          <p:nvPr>
            <p:ph type="pic" sz="quarter" idx="21"/>
          </p:nvPr>
        </p:nvSpPr>
        <p:spPr>
          <a:xfrm>
            <a:off x="12778793" y="2396787"/>
            <a:ext cx="3297210" cy="3976586"/>
          </a:xfrm>
        </p:spPr>
        <p:txBody>
          <a:bodyPr/>
          <a:lstStyle>
            <a:lvl1pPr>
              <a:defRPr/>
            </a:lvl1pPr>
          </a:lstStyle>
          <a:p>
            <a:endParaRPr lang="en-US" dirty="0"/>
          </a:p>
        </p:txBody>
      </p:sp>
    </p:spTree>
    <p:extLst>
      <p:ext uri="{BB962C8B-B14F-4D97-AF65-F5344CB8AC3E}">
        <p14:creationId xmlns:p14="http://schemas.microsoft.com/office/powerpoint/2010/main" val="215245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3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3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3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2679;p72">
            <a:extLst>
              <a:ext uri="{FF2B5EF4-FFF2-40B4-BE49-F238E27FC236}">
                <a16:creationId xmlns:a16="http://schemas.microsoft.com/office/drawing/2014/main" id="{7919CF4C-2FE0-2A1B-58FE-1A5A96F90525}"/>
              </a:ext>
            </a:extLst>
          </p:cNvPr>
          <p:cNvSpPr/>
          <p:nvPr userDrawn="1"/>
        </p:nvSpPr>
        <p:spPr>
          <a:xfrm>
            <a:off x="1714286" y="2396787"/>
            <a:ext cx="3909276"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5" name="Picture Placeholder 14">
            <a:extLst>
              <a:ext uri="{FF2B5EF4-FFF2-40B4-BE49-F238E27FC236}">
                <a16:creationId xmlns:a16="http://schemas.microsoft.com/office/drawing/2014/main" id="{FF5B0310-9323-6857-FADA-91C41BD6AA82}"/>
              </a:ext>
            </a:extLst>
          </p:cNvPr>
          <p:cNvSpPr>
            <a:spLocks noGrp="1"/>
          </p:cNvSpPr>
          <p:nvPr>
            <p:ph type="pic" sz="quarter" idx="18"/>
          </p:nvPr>
        </p:nvSpPr>
        <p:spPr>
          <a:xfrm>
            <a:off x="1714286" y="2396787"/>
            <a:ext cx="3909276" cy="3976586"/>
          </a:xfrm>
        </p:spPr>
        <p:txBody>
          <a:bodyPr/>
          <a:lstStyle>
            <a:lvl1pPr>
              <a:defRPr/>
            </a:lvl1pPr>
          </a:lstStyle>
          <a:p>
            <a:endParaRPr lang="en-US" dirty="0"/>
          </a:p>
        </p:txBody>
      </p:sp>
      <p:sp>
        <p:nvSpPr>
          <p:cNvPr id="5" name="Google Shape;2679;p72">
            <a:extLst>
              <a:ext uri="{FF2B5EF4-FFF2-40B4-BE49-F238E27FC236}">
                <a16:creationId xmlns:a16="http://schemas.microsoft.com/office/drawing/2014/main" id="{EFC2F3D0-276B-8FD2-4EE8-31DD92240379}"/>
              </a:ext>
            </a:extLst>
          </p:cNvPr>
          <p:cNvSpPr/>
          <p:nvPr userDrawn="1"/>
        </p:nvSpPr>
        <p:spPr>
          <a:xfrm>
            <a:off x="6713006" y="2396787"/>
            <a:ext cx="3909276"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0" name="Picture Placeholder 14">
            <a:extLst>
              <a:ext uri="{FF2B5EF4-FFF2-40B4-BE49-F238E27FC236}">
                <a16:creationId xmlns:a16="http://schemas.microsoft.com/office/drawing/2014/main" id="{69B358FA-4CA6-9E59-15C2-DA4EDFD50502}"/>
              </a:ext>
            </a:extLst>
          </p:cNvPr>
          <p:cNvSpPr>
            <a:spLocks noGrp="1"/>
          </p:cNvSpPr>
          <p:nvPr>
            <p:ph type="pic" sz="quarter" idx="19"/>
          </p:nvPr>
        </p:nvSpPr>
        <p:spPr>
          <a:xfrm>
            <a:off x="6713006" y="2396787"/>
            <a:ext cx="3909276" cy="3976586"/>
          </a:xfrm>
        </p:spPr>
        <p:txBody>
          <a:bodyPr/>
          <a:lstStyle>
            <a:lvl1pPr>
              <a:defRPr/>
            </a:lvl1pPr>
          </a:lstStyle>
          <a:p>
            <a:endParaRPr lang="en-US" dirty="0"/>
          </a:p>
        </p:txBody>
      </p:sp>
      <p:sp>
        <p:nvSpPr>
          <p:cNvPr id="14" name="Google Shape;2679;p72">
            <a:extLst>
              <a:ext uri="{FF2B5EF4-FFF2-40B4-BE49-F238E27FC236}">
                <a16:creationId xmlns:a16="http://schemas.microsoft.com/office/drawing/2014/main" id="{9D11EAD7-0C48-E7B3-0E31-5A5F7C99B518}"/>
              </a:ext>
            </a:extLst>
          </p:cNvPr>
          <p:cNvSpPr/>
          <p:nvPr userDrawn="1"/>
        </p:nvSpPr>
        <p:spPr>
          <a:xfrm>
            <a:off x="11711726" y="2396787"/>
            <a:ext cx="3909276" cy="3976586"/>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9" name="Picture Placeholder 14">
            <a:extLst>
              <a:ext uri="{FF2B5EF4-FFF2-40B4-BE49-F238E27FC236}">
                <a16:creationId xmlns:a16="http://schemas.microsoft.com/office/drawing/2014/main" id="{439DB3DC-0E30-402E-59C8-D9CB9DCBDCF9}"/>
              </a:ext>
            </a:extLst>
          </p:cNvPr>
          <p:cNvSpPr>
            <a:spLocks noGrp="1"/>
          </p:cNvSpPr>
          <p:nvPr>
            <p:ph type="pic" sz="quarter" idx="20"/>
          </p:nvPr>
        </p:nvSpPr>
        <p:spPr>
          <a:xfrm>
            <a:off x="11711726" y="2396787"/>
            <a:ext cx="3909276" cy="3976586"/>
          </a:xfrm>
        </p:spPr>
        <p:txBody>
          <a:bodyPr/>
          <a:lstStyle>
            <a:lvl1pPr>
              <a:defRPr/>
            </a:lvl1pPr>
          </a:lstStyle>
          <a:p>
            <a:endParaRPr lang="en-US" dirty="0"/>
          </a:p>
        </p:txBody>
      </p:sp>
    </p:spTree>
    <p:extLst>
      <p:ext uri="{BB962C8B-B14F-4D97-AF65-F5344CB8AC3E}">
        <p14:creationId xmlns:p14="http://schemas.microsoft.com/office/powerpoint/2010/main" val="288230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3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2679;p72">
            <a:extLst>
              <a:ext uri="{FF2B5EF4-FFF2-40B4-BE49-F238E27FC236}">
                <a16:creationId xmlns:a16="http://schemas.microsoft.com/office/drawing/2014/main" id="{7919CF4C-2FE0-2A1B-58FE-1A5A96F90525}"/>
              </a:ext>
            </a:extLst>
          </p:cNvPr>
          <p:cNvSpPr/>
          <p:nvPr userDrawn="1"/>
        </p:nvSpPr>
        <p:spPr>
          <a:xfrm>
            <a:off x="1714286" y="2170522"/>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1" name="Google Shape;2679;p72">
            <a:extLst>
              <a:ext uri="{FF2B5EF4-FFF2-40B4-BE49-F238E27FC236}">
                <a16:creationId xmlns:a16="http://schemas.microsoft.com/office/drawing/2014/main" id="{475DC623-25D9-6DB4-DF1E-45FE8A93AFBC}"/>
              </a:ext>
            </a:extLst>
          </p:cNvPr>
          <p:cNvSpPr/>
          <p:nvPr userDrawn="1"/>
        </p:nvSpPr>
        <p:spPr>
          <a:xfrm>
            <a:off x="5080904" y="2170522"/>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2" name="Google Shape;2679;p72">
            <a:extLst>
              <a:ext uri="{FF2B5EF4-FFF2-40B4-BE49-F238E27FC236}">
                <a16:creationId xmlns:a16="http://schemas.microsoft.com/office/drawing/2014/main" id="{89822005-3887-7564-676C-DA474777CC3E}"/>
              </a:ext>
            </a:extLst>
          </p:cNvPr>
          <p:cNvSpPr/>
          <p:nvPr userDrawn="1"/>
        </p:nvSpPr>
        <p:spPr>
          <a:xfrm>
            <a:off x="8447524" y="2170522"/>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3" name="Google Shape;2679;p72">
            <a:extLst>
              <a:ext uri="{FF2B5EF4-FFF2-40B4-BE49-F238E27FC236}">
                <a16:creationId xmlns:a16="http://schemas.microsoft.com/office/drawing/2014/main" id="{AEB9ECF1-9950-A3BF-8786-F1D524224938}"/>
              </a:ext>
            </a:extLst>
          </p:cNvPr>
          <p:cNvSpPr/>
          <p:nvPr userDrawn="1"/>
        </p:nvSpPr>
        <p:spPr>
          <a:xfrm>
            <a:off x="11814144" y="2170522"/>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15" name="Picture Placeholder 14">
            <a:extLst>
              <a:ext uri="{FF2B5EF4-FFF2-40B4-BE49-F238E27FC236}">
                <a16:creationId xmlns:a16="http://schemas.microsoft.com/office/drawing/2014/main" id="{FF5B0310-9323-6857-FADA-91C41BD6AA82}"/>
              </a:ext>
            </a:extLst>
          </p:cNvPr>
          <p:cNvSpPr>
            <a:spLocks noGrp="1"/>
          </p:cNvSpPr>
          <p:nvPr>
            <p:ph type="pic" sz="quarter" idx="18"/>
          </p:nvPr>
        </p:nvSpPr>
        <p:spPr>
          <a:xfrm>
            <a:off x="1714287" y="2178358"/>
            <a:ext cx="2903170" cy="2294800"/>
          </a:xfrm>
        </p:spPr>
        <p:txBody>
          <a:bodyPr/>
          <a:lstStyle>
            <a:lvl1pPr>
              <a:defRPr/>
            </a:lvl1pPr>
          </a:lstStyle>
          <a:p>
            <a:endParaRPr lang="en-US" dirty="0"/>
          </a:p>
        </p:txBody>
      </p:sp>
      <p:sp>
        <p:nvSpPr>
          <p:cNvPr id="16" name="Picture Placeholder 14">
            <a:extLst>
              <a:ext uri="{FF2B5EF4-FFF2-40B4-BE49-F238E27FC236}">
                <a16:creationId xmlns:a16="http://schemas.microsoft.com/office/drawing/2014/main" id="{1B29F775-DD94-2974-EEAE-2662568C3543}"/>
              </a:ext>
            </a:extLst>
          </p:cNvPr>
          <p:cNvSpPr>
            <a:spLocks noGrp="1"/>
          </p:cNvSpPr>
          <p:nvPr>
            <p:ph type="pic" sz="quarter" idx="19"/>
          </p:nvPr>
        </p:nvSpPr>
        <p:spPr>
          <a:xfrm>
            <a:off x="5080905" y="2170522"/>
            <a:ext cx="2903170" cy="2294800"/>
          </a:xfrm>
        </p:spPr>
        <p:txBody>
          <a:bodyPr/>
          <a:lstStyle>
            <a:lvl1pPr>
              <a:defRPr/>
            </a:lvl1pPr>
          </a:lstStyle>
          <a:p>
            <a:endParaRPr lang="en-US" dirty="0"/>
          </a:p>
        </p:txBody>
      </p:sp>
      <p:sp>
        <p:nvSpPr>
          <p:cNvPr id="17" name="Picture Placeholder 14">
            <a:extLst>
              <a:ext uri="{FF2B5EF4-FFF2-40B4-BE49-F238E27FC236}">
                <a16:creationId xmlns:a16="http://schemas.microsoft.com/office/drawing/2014/main" id="{03CEE17B-3733-B8D2-D95E-5C9F1C42E85A}"/>
              </a:ext>
            </a:extLst>
          </p:cNvPr>
          <p:cNvSpPr>
            <a:spLocks noGrp="1"/>
          </p:cNvSpPr>
          <p:nvPr>
            <p:ph type="pic" sz="quarter" idx="20"/>
          </p:nvPr>
        </p:nvSpPr>
        <p:spPr>
          <a:xfrm>
            <a:off x="8447525" y="2170522"/>
            <a:ext cx="2903170" cy="2294800"/>
          </a:xfrm>
        </p:spPr>
        <p:txBody>
          <a:bodyPr/>
          <a:lstStyle>
            <a:lvl1pPr>
              <a:defRPr/>
            </a:lvl1pPr>
          </a:lstStyle>
          <a:p>
            <a:endParaRPr lang="en-US" dirty="0"/>
          </a:p>
        </p:txBody>
      </p:sp>
      <p:sp>
        <p:nvSpPr>
          <p:cNvPr id="18" name="Picture Placeholder 14">
            <a:extLst>
              <a:ext uri="{FF2B5EF4-FFF2-40B4-BE49-F238E27FC236}">
                <a16:creationId xmlns:a16="http://schemas.microsoft.com/office/drawing/2014/main" id="{8BA9B52D-5664-986A-6CB7-ADE2197653C2}"/>
              </a:ext>
            </a:extLst>
          </p:cNvPr>
          <p:cNvSpPr>
            <a:spLocks noGrp="1"/>
          </p:cNvSpPr>
          <p:nvPr>
            <p:ph type="pic" sz="quarter" idx="21"/>
          </p:nvPr>
        </p:nvSpPr>
        <p:spPr>
          <a:xfrm>
            <a:off x="11824803" y="2170522"/>
            <a:ext cx="2903170" cy="2294800"/>
          </a:xfrm>
        </p:spPr>
        <p:txBody>
          <a:bodyPr/>
          <a:lstStyle>
            <a:lvl1pPr>
              <a:defRPr/>
            </a:lvl1pPr>
          </a:lstStyle>
          <a:p>
            <a:endParaRPr lang="en-US" dirty="0"/>
          </a:p>
        </p:txBody>
      </p:sp>
      <p:sp>
        <p:nvSpPr>
          <p:cNvPr id="35" name="Google Shape;2679;p72">
            <a:extLst>
              <a:ext uri="{FF2B5EF4-FFF2-40B4-BE49-F238E27FC236}">
                <a16:creationId xmlns:a16="http://schemas.microsoft.com/office/drawing/2014/main" id="{A500B1A9-9611-B0E4-7CD4-EC0F31C95F7F}"/>
              </a:ext>
            </a:extLst>
          </p:cNvPr>
          <p:cNvSpPr/>
          <p:nvPr userDrawn="1"/>
        </p:nvSpPr>
        <p:spPr>
          <a:xfrm>
            <a:off x="1714286" y="5724196"/>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36" name="Google Shape;2679;p72">
            <a:extLst>
              <a:ext uri="{FF2B5EF4-FFF2-40B4-BE49-F238E27FC236}">
                <a16:creationId xmlns:a16="http://schemas.microsoft.com/office/drawing/2014/main" id="{A115BEFA-10AA-A608-16F2-86B27DE8DBB4}"/>
              </a:ext>
            </a:extLst>
          </p:cNvPr>
          <p:cNvSpPr/>
          <p:nvPr userDrawn="1"/>
        </p:nvSpPr>
        <p:spPr>
          <a:xfrm>
            <a:off x="5080904" y="5724196"/>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37" name="Google Shape;2679;p72">
            <a:extLst>
              <a:ext uri="{FF2B5EF4-FFF2-40B4-BE49-F238E27FC236}">
                <a16:creationId xmlns:a16="http://schemas.microsoft.com/office/drawing/2014/main" id="{3951739D-437D-18FC-F2A2-B80B74277987}"/>
              </a:ext>
            </a:extLst>
          </p:cNvPr>
          <p:cNvSpPr/>
          <p:nvPr userDrawn="1"/>
        </p:nvSpPr>
        <p:spPr>
          <a:xfrm>
            <a:off x="8447524" y="5724196"/>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38" name="Google Shape;2679;p72">
            <a:extLst>
              <a:ext uri="{FF2B5EF4-FFF2-40B4-BE49-F238E27FC236}">
                <a16:creationId xmlns:a16="http://schemas.microsoft.com/office/drawing/2014/main" id="{FC50A3E9-38B4-2B87-ACAD-E2062648C60F}"/>
              </a:ext>
            </a:extLst>
          </p:cNvPr>
          <p:cNvSpPr/>
          <p:nvPr userDrawn="1"/>
        </p:nvSpPr>
        <p:spPr>
          <a:xfrm>
            <a:off x="11814144" y="5724196"/>
            <a:ext cx="2913828" cy="2299844"/>
          </a:xfrm>
          <a:prstGeom prst="rect">
            <a:avLst/>
          </a:prstGeom>
          <a:solidFill>
            <a:srgbClr val="E8E8E8"/>
          </a:solidFill>
          <a:ln>
            <a:noFill/>
          </a:ln>
          <a:effectLst>
            <a:outerShdw blurRad="38100" dist="12700" dir="5400000" algn="t" rotWithShape="0">
              <a:srgbClr val="000000">
                <a:alpha val="14901"/>
              </a:srgbClr>
            </a:outerShdw>
          </a:effectLst>
        </p:spPr>
        <p:txBody>
          <a:bodyPr spcFirstLastPara="1" wrap="square" lIns="378000" tIns="2834640" rIns="365760" bIns="68550" anchor="t" anchorCtr="0">
            <a:noAutofit/>
          </a:bodyPr>
          <a:lstStyle/>
          <a:p>
            <a:endParaRPr sz="1800" dirty="0">
              <a:solidFill>
                <a:schemeClr val="accent1">
                  <a:lumMod val="50000"/>
                </a:schemeClr>
              </a:solidFill>
              <a:latin typeface="+mn-lt"/>
            </a:endParaRPr>
          </a:p>
        </p:txBody>
      </p:sp>
      <p:sp>
        <p:nvSpPr>
          <p:cNvPr id="39" name="Picture Placeholder 14">
            <a:extLst>
              <a:ext uri="{FF2B5EF4-FFF2-40B4-BE49-F238E27FC236}">
                <a16:creationId xmlns:a16="http://schemas.microsoft.com/office/drawing/2014/main" id="{216D153D-0E2B-2EC4-63E9-B99B3087A089}"/>
              </a:ext>
            </a:extLst>
          </p:cNvPr>
          <p:cNvSpPr>
            <a:spLocks noGrp="1"/>
          </p:cNvSpPr>
          <p:nvPr>
            <p:ph type="pic" sz="quarter" idx="22"/>
          </p:nvPr>
        </p:nvSpPr>
        <p:spPr>
          <a:xfrm>
            <a:off x="1714287" y="5732032"/>
            <a:ext cx="2903170" cy="2294800"/>
          </a:xfrm>
        </p:spPr>
        <p:txBody>
          <a:bodyPr/>
          <a:lstStyle>
            <a:lvl1pPr>
              <a:defRPr/>
            </a:lvl1pPr>
          </a:lstStyle>
          <a:p>
            <a:endParaRPr lang="en-US" dirty="0"/>
          </a:p>
        </p:txBody>
      </p:sp>
      <p:sp>
        <p:nvSpPr>
          <p:cNvPr id="40" name="Picture Placeholder 14">
            <a:extLst>
              <a:ext uri="{FF2B5EF4-FFF2-40B4-BE49-F238E27FC236}">
                <a16:creationId xmlns:a16="http://schemas.microsoft.com/office/drawing/2014/main" id="{C7D05E57-432D-EE3D-6763-167C1D093A11}"/>
              </a:ext>
            </a:extLst>
          </p:cNvPr>
          <p:cNvSpPr>
            <a:spLocks noGrp="1"/>
          </p:cNvSpPr>
          <p:nvPr>
            <p:ph type="pic" sz="quarter" idx="23"/>
          </p:nvPr>
        </p:nvSpPr>
        <p:spPr>
          <a:xfrm>
            <a:off x="5080905" y="5724196"/>
            <a:ext cx="2903170" cy="2294800"/>
          </a:xfrm>
        </p:spPr>
        <p:txBody>
          <a:bodyPr/>
          <a:lstStyle>
            <a:lvl1pPr>
              <a:defRPr/>
            </a:lvl1pPr>
          </a:lstStyle>
          <a:p>
            <a:endParaRPr lang="en-US" dirty="0"/>
          </a:p>
        </p:txBody>
      </p:sp>
      <p:sp>
        <p:nvSpPr>
          <p:cNvPr id="41" name="Picture Placeholder 14">
            <a:extLst>
              <a:ext uri="{FF2B5EF4-FFF2-40B4-BE49-F238E27FC236}">
                <a16:creationId xmlns:a16="http://schemas.microsoft.com/office/drawing/2014/main" id="{F4AC34D0-E1EF-DC41-1C63-15CD1A5D2827}"/>
              </a:ext>
            </a:extLst>
          </p:cNvPr>
          <p:cNvSpPr>
            <a:spLocks noGrp="1"/>
          </p:cNvSpPr>
          <p:nvPr>
            <p:ph type="pic" sz="quarter" idx="24"/>
          </p:nvPr>
        </p:nvSpPr>
        <p:spPr>
          <a:xfrm>
            <a:off x="8447525" y="5724196"/>
            <a:ext cx="2903170" cy="2294800"/>
          </a:xfrm>
        </p:spPr>
        <p:txBody>
          <a:bodyPr/>
          <a:lstStyle>
            <a:lvl1pPr>
              <a:defRPr/>
            </a:lvl1pPr>
          </a:lstStyle>
          <a:p>
            <a:endParaRPr lang="en-US" dirty="0"/>
          </a:p>
        </p:txBody>
      </p:sp>
      <p:sp>
        <p:nvSpPr>
          <p:cNvPr id="42" name="Picture Placeholder 14">
            <a:extLst>
              <a:ext uri="{FF2B5EF4-FFF2-40B4-BE49-F238E27FC236}">
                <a16:creationId xmlns:a16="http://schemas.microsoft.com/office/drawing/2014/main" id="{F5A4A257-1751-1728-0DB9-BF1F6B30341B}"/>
              </a:ext>
            </a:extLst>
          </p:cNvPr>
          <p:cNvSpPr>
            <a:spLocks noGrp="1"/>
          </p:cNvSpPr>
          <p:nvPr>
            <p:ph type="pic" sz="quarter" idx="25"/>
          </p:nvPr>
        </p:nvSpPr>
        <p:spPr>
          <a:xfrm>
            <a:off x="11824803" y="5724196"/>
            <a:ext cx="2903170" cy="2294800"/>
          </a:xfrm>
        </p:spPr>
        <p:txBody>
          <a:bodyPr/>
          <a:lstStyle>
            <a:lvl1pPr>
              <a:defRPr/>
            </a:lvl1pPr>
          </a:lstStyle>
          <a:p>
            <a:endParaRPr lang="en-US" dirty="0"/>
          </a:p>
        </p:txBody>
      </p:sp>
    </p:spTree>
    <p:extLst>
      <p:ext uri="{BB962C8B-B14F-4D97-AF65-F5344CB8AC3E}">
        <p14:creationId xmlns:p14="http://schemas.microsoft.com/office/powerpoint/2010/main" val="33897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3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3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3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30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nodeType="withEffect">
                                  <p:stCondLst>
                                    <p:cond delay="3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nodeType="withEffect">
                                  <p:stCondLst>
                                    <p:cond delay="30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10" presetClass="entr" presetSubtype="0" fill="hold" nodeType="withEffect">
                                  <p:stCondLst>
                                    <p:cond delay="3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14" name="Google Shape;492;p805">
            <a:extLst>
              <a:ext uri="{FF2B5EF4-FFF2-40B4-BE49-F238E27FC236}">
                <a16:creationId xmlns:a16="http://schemas.microsoft.com/office/drawing/2014/main" id="{9A65DD12-8400-8155-7DE0-B69909DA6B80}"/>
              </a:ext>
            </a:extLst>
          </p:cNvPr>
          <p:cNvSpPr>
            <a:spLocks noGrp="1"/>
          </p:cNvSpPr>
          <p:nvPr>
            <p:ph type="pic" idx="2"/>
          </p:nvPr>
        </p:nvSpPr>
        <p:spPr>
          <a:xfrm>
            <a:off x="2663688" y="6187860"/>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19" name="Google Shape;493;p805">
            <a:extLst>
              <a:ext uri="{FF2B5EF4-FFF2-40B4-BE49-F238E27FC236}">
                <a16:creationId xmlns:a16="http://schemas.microsoft.com/office/drawing/2014/main" id="{CD73FF1A-2DF7-5E6B-4023-F3BD7A84828B}"/>
              </a:ext>
            </a:extLst>
          </p:cNvPr>
          <p:cNvSpPr>
            <a:spLocks noGrp="1"/>
          </p:cNvSpPr>
          <p:nvPr>
            <p:ph type="pic" idx="3"/>
          </p:nvPr>
        </p:nvSpPr>
        <p:spPr>
          <a:xfrm>
            <a:off x="6178630" y="6187860"/>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0" name="Google Shape;494;p805">
            <a:extLst>
              <a:ext uri="{FF2B5EF4-FFF2-40B4-BE49-F238E27FC236}">
                <a16:creationId xmlns:a16="http://schemas.microsoft.com/office/drawing/2014/main" id="{C8EF6B27-4EB2-ACED-1445-D76F383B3832}"/>
              </a:ext>
            </a:extLst>
          </p:cNvPr>
          <p:cNvSpPr>
            <a:spLocks noGrp="1"/>
          </p:cNvSpPr>
          <p:nvPr>
            <p:ph type="pic" idx="4"/>
          </p:nvPr>
        </p:nvSpPr>
        <p:spPr>
          <a:xfrm>
            <a:off x="9693570" y="6187860"/>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2" name="Google Shape;495;p805">
            <a:extLst>
              <a:ext uri="{FF2B5EF4-FFF2-40B4-BE49-F238E27FC236}">
                <a16:creationId xmlns:a16="http://schemas.microsoft.com/office/drawing/2014/main" id="{F6A78E41-AF3C-50A8-A83C-76D6B2D1871C}"/>
              </a:ext>
            </a:extLst>
          </p:cNvPr>
          <p:cNvSpPr>
            <a:spLocks noGrp="1"/>
          </p:cNvSpPr>
          <p:nvPr>
            <p:ph type="pic" idx="5"/>
          </p:nvPr>
        </p:nvSpPr>
        <p:spPr>
          <a:xfrm>
            <a:off x="13204114" y="6187860"/>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3" name="Google Shape;496;p805">
            <a:extLst>
              <a:ext uri="{FF2B5EF4-FFF2-40B4-BE49-F238E27FC236}">
                <a16:creationId xmlns:a16="http://schemas.microsoft.com/office/drawing/2014/main" id="{EFA12975-413E-4E5A-5B03-EB9F14C66144}"/>
              </a:ext>
            </a:extLst>
          </p:cNvPr>
          <p:cNvSpPr>
            <a:spLocks noGrp="1"/>
          </p:cNvSpPr>
          <p:nvPr>
            <p:ph type="pic" idx="6"/>
          </p:nvPr>
        </p:nvSpPr>
        <p:spPr>
          <a:xfrm>
            <a:off x="2663688" y="2503462"/>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4" name="Google Shape;497;p805">
            <a:extLst>
              <a:ext uri="{FF2B5EF4-FFF2-40B4-BE49-F238E27FC236}">
                <a16:creationId xmlns:a16="http://schemas.microsoft.com/office/drawing/2014/main" id="{70478C07-4A98-61D8-B73F-7332FB69A568}"/>
              </a:ext>
            </a:extLst>
          </p:cNvPr>
          <p:cNvSpPr>
            <a:spLocks noGrp="1"/>
          </p:cNvSpPr>
          <p:nvPr>
            <p:ph type="pic" idx="7"/>
          </p:nvPr>
        </p:nvSpPr>
        <p:spPr>
          <a:xfrm>
            <a:off x="6178630" y="2503462"/>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5" name="Google Shape;498;p805">
            <a:extLst>
              <a:ext uri="{FF2B5EF4-FFF2-40B4-BE49-F238E27FC236}">
                <a16:creationId xmlns:a16="http://schemas.microsoft.com/office/drawing/2014/main" id="{8F90F97F-EB8F-05C3-F157-0C7EA5E6A16A}"/>
              </a:ext>
            </a:extLst>
          </p:cNvPr>
          <p:cNvSpPr>
            <a:spLocks noGrp="1"/>
          </p:cNvSpPr>
          <p:nvPr>
            <p:ph type="pic" idx="8"/>
          </p:nvPr>
        </p:nvSpPr>
        <p:spPr>
          <a:xfrm>
            <a:off x="9693570" y="2503462"/>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
        <p:nvSpPr>
          <p:cNvPr id="26" name="Google Shape;499;p805">
            <a:extLst>
              <a:ext uri="{FF2B5EF4-FFF2-40B4-BE49-F238E27FC236}">
                <a16:creationId xmlns:a16="http://schemas.microsoft.com/office/drawing/2014/main" id="{2C3B728F-5CA5-E34F-8839-B742F86CF62F}"/>
              </a:ext>
            </a:extLst>
          </p:cNvPr>
          <p:cNvSpPr>
            <a:spLocks noGrp="1"/>
          </p:cNvSpPr>
          <p:nvPr>
            <p:ph type="pic" idx="9"/>
          </p:nvPr>
        </p:nvSpPr>
        <p:spPr>
          <a:xfrm>
            <a:off x="13204114" y="2503462"/>
            <a:ext cx="1350000" cy="135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a:effectLst>
            <a:outerShdw blurRad="508000" dist="190500" dir="5400000" algn="t" rotWithShape="0">
              <a:srgbClr val="000000">
                <a:alpha val="20000"/>
              </a:srgbClr>
            </a:outerShdw>
          </a:effectLst>
        </p:spPr>
        <p:txBody>
          <a:bodyPr/>
          <a:lstStyle>
            <a:lvl1pPr>
              <a:defRPr/>
            </a:lvl1pPr>
          </a:lstStyle>
          <a:p>
            <a:endParaRPr lang="en-US" dirty="0"/>
          </a:p>
        </p:txBody>
      </p:sp>
    </p:spTree>
    <p:extLst>
      <p:ext uri="{BB962C8B-B14F-4D97-AF65-F5344CB8AC3E}">
        <p14:creationId xmlns:p14="http://schemas.microsoft.com/office/powerpoint/2010/main" val="380057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nodeType="withEffect">
                                  <p:stCondLst>
                                    <p:cond delay="3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60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10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13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17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21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nodeType="withEffect">
                                  <p:stCondLst>
                                    <p:cond delay="250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rang nội dung" preserve="1" userDrawn="1">
  <p:cSld name="1_Trang nội dung">
    <p:bg>
      <p:bgPr>
        <a:solidFill>
          <a:schemeClr val="lt1"/>
        </a:solidFill>
        <a:effectLst/>
      </p:bgPr>
    </p:bg>
    <p:spTree>
      <p:nvGrpSpPr>
        <p:cNvPr id="1" name="Shape 17"/>
        <p:cNvGrpSpPr/>
        <p:nvPr/>
      </p:nvGrpSpPr>
      <p:grpSpPr>
        <a:xfrm>
          <a:off x="0" y="0"/>
          <a:ext cx="0" cy="0"/>
          <a:chOff x="0" y="0"/>
          <a:chExt cx="0" cy="0"/>
        </a:xfrm>
      </p:grpSpPr>
      <p:sp>
        <p:nvSpPr>
          <p:cNvPr id="6" name="Google Shape;2012;p30">
            <a:extLst>
              <a:ext uri="{FF2B5EF4-FFF2-40B4-BE49-F238E27FC236}">
                <a16:creationId xmlns:a16="http://schemas.microsoft.com/office/drawing/2014/main" id="{57916625-2B72-960E-0514-62F6847C8767}"/>
              </a:ext>
            </a:extLst>
          </p:cNvPr>
          <p:cNvSpPr/>
          <p:nvPr userDrawn="1"/>
        </p:nvSpPr>
        <p:spPr>
          <a:xfrm rot="5400000">
            <a:off x="7948208" y="-4703720"/>
            <a:ext cx="13716" cy="12481560"/>
          </a:xfrm>
          <a:prstGeom prst="rect">
            <a:avLst/>
          </a:prstGeom>
          <a:solidFill>
            <a:srgbClr val="50A2D9"/>
          </a:solidFill>
          <a:ln>
            <a:noFill/>
          </a:ln>
        </p:spPr>
        <p:txBody>
          <a:bodyPr spcFirstLastPara="1" wrap="square" lIns="182850" tIns="91400" rIns="182850" bIns="91400" anchor="ctr" anchorCtr="0">
            <a:noAutofit/>
          </a:bodyPr>
          <a:lstStyle/>
          <a:p>
            <a:pPr algn="ctr"/>
            <a:endParaRPr sz="3600">
              <a:solidFill>
                <a:schemeClr val="lt1"/>
              </a:solidFill>
              <a:latin typeface="Aptos" panose="020B0004020202020204" pitchFamily="34" charset="0"/>
              <a:ea typeface="Open Sans"/>
              <a:cs typeface="Open Sans"/>
              <a:sym typeface="Open Sans"/>
            </a:endParaRPr>
          </a:p>
        </p:txBody>
      </p:sp>
      <p:sp>
        <p:nvSpPr>
          <p:cNvPr id="8" name="Text Placeholder 30">
            <a:extLst>
              <a:ext uri="{FF2B5EF4-FFF2-40B4-BE49-F238E27FC236}">
                <a16:creationId xmlns:a16="http://schemas.microsoft.com/office/drawing/2014/main" id="{15869971-A5CE-929F-E9C3-ADD4D665C43C}"/>
              </a:ext>
            </a:extLst>
          </p:cNvPr>
          <p:cNvSpPr>
            <a:spLocks noGrp="1"/>
          </p:cNvSpPr>
          <p:nvPr>
            <p:ph type="body" sz="quarter" idx="17" hasCustomPrompt="1"/>
          </p:nvPr>
        </p:nvSpPr>
        <p:spPr>
          <a:xfrm>
            <a:off x="1714287" y="752338"/>
            <a:ext cx="13104814" cy="485776"/>
          </a:xfrm>
        </p:spPr>
        <p:txBody>
          <a:bodyPr lIns="0" tIns="0" rIns="0" bIns="0" anchor="ctr">
            <a:noAutofit/>
          </a:bodyPr>
          <a:lstStyle>
            <a:lvl1pPr marL="0" indent="0">
              <a:buNone/>
              <a:defRPr sz="3600" b="1">
                <a:solidFill>
                  <a:srgbClr val="034EA2"/>
                </a:solidFill>
                <a:latin typeface="+mn-lt"/>
              </a:defRPr>
            </a:lvl1pPr>
          </a:lstStyle>
          <a:p>
            <a:pPr lvl="0"/>
            <a:r>
              <a:rPr lang="en-US" dirty="0"/>
              <a:t>This is a Title</a:t>
            </a:r>
          </a:p>
        </p:txBody>
      </p:sp>
      <p:sp>
        <p:nvSpPr>
          <p:cNvPr id="7" name="Google Shape;16;p3">
            <a:extLst>
              <a:ext uri="{FF2B5EF4-FFF2-40B4-BE49-F238E27FC236}">
                <a16:creationId xmlns:a16="http://schemas.microsoft.com/office/drawing/2014/main" id="{EBFF660E-9AE3-4478-5C3D-B357C6A8D85F}"/>
              </a:ext>
            </a:extLst>
          </p:cNvPr>
          <p:cNvSpPr/>
          <p:nvPr userDrawn="1"/>
        </p:nvSpPr>
        <p:spPr>
          <a:xfrm rot="16200000" flipH="1" flipV="1">
            <a:off x="231173" y="320608"/>
            <a:ext cx="975378" cy="1437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39"/>
              <a:gd name="connsiteY0" fmla="*/ 2000 h 13609"/>
              <a:gd name="connsiteX1" fmla="*/ 10000 w 10039"/>
              <a:gd name="connsiteY1" fmla="*/ 0 h 13609"/>
              <a:gd name="connsiteX2" fmla="*/ 10039 w 10039"/>
              <a:gd name="connsiteY2" fmla="*/ 13609 h 13609"/>
              <a:gd name="connsiteX3" fmla="*/ 0 w 10039"/>
              <a:gd name="connsiteY3" fmla="*/ 10000 h 13609"/>
              <a:gd name="connsiteX4" fmla="*/ 0 w 10039"/>
              <a:gd name="connsiteY4" fmla="*/ 2000 h 13609"/>
              <a:gd name="connsiteX0" fmla="*/ 0 w 10039"/>
              <a:gd name="connsiteY0" fmla="*/ 2000 h 13609"/>
              <a:gd name="connsiteX1" fmla="*/ 10000 w 10039"/>
              <a:gd name="connsiteY1" fmla="*/ 0 h 13609"/>
              <a:gd name="connsiteX2" fmla="*/ 10039 w 10039"/>
              <a:gd name="connsiteY2" fmla="*/ 13609 h 13609"/>
              <a:gd name="connsiteX3" fmla="*/ 0 w 10039"/>
              <a:gd name="connsiteY3" fmla="*/ 13536 h 13609"/>
              <a:gd name="connsiteX4" fmla="*/ 0 w 10039"/>
              <a:gd name="connsiteY4" fmla="*/ 2000 h 13609"/>
              <a:gd name="connsiteX0" fmla="*/ 0 w 10078"/>
              <a:gd name="connsiteY0" fmla="*/ 2000 h 13536"/>
              <a:gd name="connsiteX1" fmla="*/ 10000 w 10078"/>
              <a:gd name="connsiteY1" fmla="*/ 0 h 13536"/>
              <a:gd name="connsiteX2" fmla="*/ 10078 w 10078"/>
              <a:gd name="connsiteY2" fmla="*/ 13501 h 13536"/>
              <a:gd name="connsiteX3" fmla="*/ 0 w 10078"/>
              <a:gd name="connsiteY3" fmla="*/ 13536 h 13536"/>
              <a:gd name="connsiteX4" fmla="*/ 0 w 10078"/>
              <a:gd name="connsiteY4" fmla="*/ 2000 h 13536"/>
              <a:gd name="connsiteX0" fmla="*/ 0 w 10078"/>
              <a:gd name="connsiteY0" fmla="*/ 2000 h 13609"/>
              <a:gd name="connsiteX1" fmla="*/ 10000 w 10078"/>
              <a:gd name="connsiteY1" fmla="*/ 0 h 13609"/>
              <a:gd name="connsiteX2" fmla="*/ 10078 w 10078"/>
              <a:gd name="connsiteY2" fmla="*/ 13609 h 13609"/>
              <a:gd name="connsiteX3" fmla="*/ 0 w 10078"/>
              <a:gd name="connsiteY3" fmla="*/ 13536 h 13609"/>
              <a:gd name="connsiteX4" fmla="*/ 0 w 10078"/>
              <a:gd name="connsiteY4" fmla="*/ 2000 h 13609"/>
              <a:gd name="connsiteX0" fmla="*/ 0 w 10078"/>
              <a:gd name="connsiteY0" fmla="*/ 2000 h 13617"/>
              <a:gd name="connsiteX1" fmla="*/ 10000 w 10078"/>
              <a:gd name="connsiteY1" fmla="*/ 0 h 13617"/>
              <a:gd name="connsiteX2" fmla="*/ 10078 w 10078"/>
              <a:gd name="connsiteY2" fmla="*/ 13609 h 13617"/>
              <a:gd name="connsiteX3" fmla="*/ 0 w 10078"/>
              <a:gd name="connsiteY3" fmla="*/ 13617 h 13617"/>
              <a:gd name="connsiteX4" fmla="*/ 0 w 10078"/>
              <a:gd name="connsiteY4" fmla="*/ 2000 h 13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8" h="13617">
                <a:moveTo>
                  <a:pt x="0" y="2000"/>
                </a:moveTo>
                <a:lnTo>
                  <a:pt x="10000" y="0"/>
                </a:lnTo>
                <a:cubicBezTo>
                  <a:pt x="10013" y="4536"/>
                  <a:pt x="10065" y="9073"/>
                  <a:pt x="10078" y="13609"/>
                </a:cubicBezTo>
                <a:lnTo>
                  <a:pt x="0" y="13617"/>
                </a:lnTo>
                <a:lnTo>
                  <a:pt x="0" y="2000"/>
                </a:lnTo>
                <a:close/>
              </a:path>
            </a:pathLst>
          </a:custGeom>
          <a:solidFill>
            <a:srgbClr val="034EA2"/>
          </a:solidFill>
          <a:ln>
            <a:noFill/>
          </a:ln>
        </p:spPr>
        <p:txBody>
          <a:bodyPr spcFirstLastPara="1" wrap="square" lIns="182850" tIns="182850" rIns="182850" bIns="182850" anchor="ctr" anchorCtr="0">
            <a:noAutofit/>
          </a:bodyPr>
          <a:lstStyle/>
          <a:p>
            <a:pPr marL="0" lvl="0" indent="0" algn="ctr" rtl="0">
              <a:spcBef>
                <a:spcPts val="0"/>
              </a:spcBef>
              <a:spcAft>
                <a:spcPts val="0"/>
              </a:spcAft>
              <a:buNone/>
            </a:pPr>
            <a:endParaRPr sz="3734" dirty="0">
              <a:latin typeface="Aptos" panose="020B0004020202020204" pitchFamily="34" charset="0"/>
            </a:endParaRPr>
          </a:p>
        </p:txBody>
      </p:sp>
      <p:sp>
        <p:nvSpPr>
          <p:cNvPr id="9" name="Google Shape;434;p793">
            <a:extLst>
              <a:ext uri="{FF2B5EF4-FFF2-40B4-BE49-F238E27FC236}">
                <a16:creationId xmlns:a16="http://schemas.microsoft.com/office/drawing/2014/main" id="{4F78CB92-51A3-7D68-0D24-417585464248}"/>
              </a:ext>
            </a:extLst>
          </p:cNvPr>
          <p:cNvSpPr>
            <a:spLocks noGrp="1"/>
          </p:cNvSpPr>
          <p:nvPr>
            <p:ph type="pic" idx="3"/>
          </p:nvPr>
        </p:nvSpPr>
        <p:spPr>
          <a:xfrm>
            <a:off x="9520152" y="3017286"/>
            <a:ext cx="1620000" cy="162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0" name="Google Shape;435;p793">
            <a:extLst>
              <a:ext uri="{FF2B5EF4-FFF2-40B4-BE49-F238E27FC236}">
                <a16:creationId xmlns:a16="http://schemas.microsoft.com/office/drawing/2014/main" id="{1C80B782-97FB-DB04-E377-5F2D8E026E1F}"/>
              </a:ext>
            </a:extLst>
          </p:cNvPr>
          <p:cNvSpPr>
            <a:spLocks noGrp="1"/>
          </p:cNvSpPr>
          <p:nvPr>
            <p:ph type="pic" idx="4"/>
          </p:nvPr>
        </p:nvSpPr>
        <p:spPr>
          <a:xfrm>
            <a:off x="13035888" y="3017286"/>
            <a:ext cx="1620000" cy="162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1" name="Google Shape;436;p793">
            <a:extLst>
              <a:ext uri="{FF2B5EF4-FFF2-40B4-BE49-F238E27FC236}">
                <a16:creationId xmlns:a16="http://schemas.microsoft.com/office/drawing/2014/main" id="{A71F614B-F21C-688E-D56F-A494A71E3FA1}"/>
              </a:ext>
            </a:extLst>
          </p:cNvPr>
          <p:cNvSpPr>
            <a:spLocks noGrp="1"/>
          </p:cNvSpPr>
          <p:nvPr>
            <p:ph type="pic" idx="5"/>
          </p:nvPr>
        </p:nvSpPr>
        <p:spPr>
          <a:xfrm>
            <a:off x="2488686" y="3017286"/>
            <a:ext cx="1620000" cy="162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
        <p:nvSpPr>
          <p:cNvPr id="12" name="Google Shape;434;p793">
            <a:extLst>
              <a:ext uri="{FF2B5EF4-FFF2-40B4-BE49-F238E27FC236}">
                <a16:creationId xmlns:a16="http://schemas.microsoft.com/office/drawing/2014/main" id="{E221870E-83CB-6115-6373-B9C0B970D7FE}"/>
              </a:ext>
            </a:extLst>
          </p:cNvPr>
          <p:cNvSpPr>
            <a:spLocks noGrp="1"/>
          </p:cNvSpPr>
          <p:nvPr>
            <p:ph type="pic" idx="18"/>
          </p:nvPr>
        </p:nvSpPr>
        <p:spPr>
          <a:xfrm>
            <a:off x="6004418" y="3017286"/>
            <a:ext cx="1620000" cy="1620000"/>
          </a:xfrm>
          <a:prstGeom prst="ellipse">
            <a:avLst/>
          </a:prstGeom>
          <a:gradFill>
            <a:gsLst>
              <a:gs pos="0">
                <a:srgbClr val="222222">
                  <a:alpha val="40000"/>
                </a:srgbClr>
              </a:gs>
              <a:gs pos="99000">
                <a:srgbClr val="222222">
                  <a:alpha val="20000"/>
                </a:srgbClr>
              </a:gs>
              <a:gs pos="100000">
                <a:srgbClr val="222222">
                  <a:alpha val="20000"/>
                </a:srgbClr>
              </a:gs>
            </a:gsLst>
            <a:lin ang="5400000" scaled="0"/>
          </a:gradFill>
          <a:ln>
            <a:noFill/>
          </a:ln>
        </p:spPr>
        <p:txBody>
          <a:bodyPr/>
          <a:lstStyle>
            <a:lvl1pPr>
              <a:defRPr/>
            </a:lvl1pPr>
          </a:lstStyle>
          <a:p>
            <a:endParaRPr lang="en-US" dirty="0"/>
          </a:p>
        </p:txBody>
      </p:sp>
    </p:spTree>
    <p:extLst>
      <p:ext uri="{BB962C8B-B14F-4D97-AF65-F5344CB8AC3E}">
        <p14:creationId xmlns:p14="http://schemas.microsoft.com/office/powerpoint/2010/main" val="212595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14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22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14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pos="510" userDrawn="1">
          <p15:clr>
            <a:srgbClr val="E46962"/>
          </p15:clr>
        </p15:guide>
        <p15:guide id="2" orient="horz" pos="6114" userDrawn="1">
          <p15:clr>
            <a:srgbClr val="E46962"/>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rang bìa + cuối" preserve="1" userDrawn="1">
  <p:cSld name="End Slide-01">
    <p:bg>
      <p:bgRef idx="1001">
        <a:schemeClr val="bg1"/>
      </p:bgRef>
    </p:bg>
    <p:spTree>
      <p:nvGrpSpPr>
        <p:cNvPr id="1" name="Shape 9"/>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C5F63E0-87B3-C905-5D75-A2344254CC96}"/>
              </a:ext>
            </a:extLst>
          </p:cNvPr>
          <p:cNvSpPr>
            <a:spLocks noGrp="1"/>
          </p:cNvSpPr>
          <p:nvPr>
            <p:ph type="pic" sz="quarter" idx="10"/>
          </p:nvPr>
        </p:nvSpPr>
        <p:spPr>
          <a:xfrm>
            <a:off x="7460869" y="1286399"/>
            <a:ext cx="10823350" cy="6620622"/>
          </a:xfrm>
          <a:custGeom>
            <a:avLst/>
            <a:gdLst>
              <a:gd name="connsiteX0" fmla="*/ 10822831 w 10823350"/>
              <a:gd name="connsiteY0" fmla="*/ 0 h 6620622"/>
              <a:gd name="connsiteX1" fmla="*/ 10815211 w 10823350"/>
              <a:gd name="connsiteY1" fmla="*/ 4919461 h 6620622"/>
              <a:gd name="connsiteX2" fmla="*/ 5252611 w 10823350"/>
              <a:gd name="connsiteY2" fmla="*/ 6431138 h 6620622"/>
              <a:gd name="connsiteX3" fmla="*/ 5252611 w 10823350"/>
              <a:gd name="connsiteY3" fmla="*/ 5161526 h 6620622"/>
              <a:gd name="connsiteX4" fmla="*/ 0 w 10823350"/>
              <a:gd name="connsiteY4" fmla="*/ 6620622 h 6620622"/>
              <a:gd name="connsiteX5" fmla="*/ 0 w 10823350"/>
              <a:gd name="connsiteY5" fmla="*/ 1982084 h 6620622"/>
              <a:gd name="connsiteX6" fmla="*/ 5265971 w 10823350"/>
              <a:gd name="connsiteY6" fmla="*/ 375270 h 6620622"/>
              <a:gd name="connsiteX7" fmla="*/ 5266933 w 10823350"/>
              <a:gd name="connsiteY7" fmla="*/ 1410557 h 6620622"/>
              <a:gd name="connsiteX8" fmla="*/ 5266922 w 10823350"/>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0" h="6620622">
                <a:moveTo>
                  <a:pt x="10822831" y="0"/>
                </a:moveTo>
                <a:cubicBezTo>
                  <a:pt x="10826217" y="2148722"/>
                  <a:pt x="10811825" y="2770739"/>
                  <a:pt x="10815211" y="4919461"/>
                </a:cubicBezTo>
                <a:lnTo>
                  <a:pt x="5252611" y="6431138"/>
                </a:lnTo>
                <a:lnTo>
                  <a:pt x="5252611" y="5161526"/>
                </a:lnTo>
                <a:lnTo>
                  <a:pt x="0" y="6620622"/>
                </a:lnTo>
                <a:lnTo>
                  <a:pt x="0" y="1982084"/>
                </a:lnTo>
                <a:lnTo>
                  <a:pt x="5265971" y="375270"/>
                </a:lnTo>
                <a:cubicBezTo>
                  <a:pt x="5266603" y="765131"/>
                  <a:pt x="5266879" y="1103831"/>
                  <a:pt x="5266933" y="1410557"/>
                </a:cubicBezTo>
                <a:lnTo>
                  <a:pt x="5266922" y="1633427"/>
                </a:lnTo>
                <a:close/>
              </a:path>
            </a:pathLst>
          </a:custGeom>
          <a:noFill/>
          <a:ln>
            <a:noFill/>
          </a:ln>
        </p:spPr>
        <p:txBody>
          <a:bodyPr wrap="square">
            <a:noAutofit/>
          </a:bodyPr>
          <a:lstStyle>
            <a:lvl1pPr>
              <a:defRPr/>
            </a:lvl1pPr>
          </a:lstStyle>
          <a:p>
            <a:endParaRPr lang="en-US" dirty="0"/>
          </a:p>
        </p:txBody>
      </p:sp>
      <p:pic>
        <p:nvPicPr>
          <p:cNvPr id="31" name="Picture 30">
            <a:extLst>
              <a:ext uri="{FF2B5EF4-FFF2-40B4-BE49-F238E27FC236}">
                <a16:creationId xmlns:a16="http://schemas.microsoft.com/office/drawing/2014/main" id="{CDD21BEF-6A7C-0F17-5038-8437872A80C2}"/>
              </a:ext>
            </a:extLst>
          </p:cNvPr>
          <p:cNvPicPr>
            <a:picLocks noChangeAspect="1"/>
          </p:cNvPicPr>
          <p:nvPr userDrawn="1"/>
        </p:nvPicPr>
        <p:blipFill>
          <a:blip r:embed="rId2"/>
          <a:srcRect/>
          <a:stretch/>
        </p:blipFill>
        <p:spPr>
          <a:xfrm>
            <a:off x="0" y="0"/>
            <a:ext cx="18288000" cy="10287000"/>
          </a:xfrm>
          <a:prstGeom prst="rect">
            <a:avLst/>
          </a:prstGeom>
        </p:spPr>
      </p:pic>
      <p:pic>
        <p:nvPicPr>
          <p:cNvPr id="2" name="Picture 1">
            <a:extLst>
              <a:ext uri="{FF2B5EF4-FFF2-40B4-BE49-F238E27FC236}">
                <a16:creationId xmlns:a16="http://schemas.microsoft.com/office/drawing/2014/main" id="{3B03A01D-87A0-0705-E01C-8B15651CBCA0}"/>
              </a:ext>
            </a:extLst>
          </p:cNvPr>
          <p:cNvPicPr>
            <a:picLocks noChangeAspect="1"/>
          </p:cNvPicPr>
          <p:nvPr userDrawn="1"/>
        </p:nvPicPr>
        <p:blipFill>
          <a:blip r:embed="rId3"/>
          <a:srcRect/>
          <a:stretch/>
        </p:blipFill>
        <p:spPr>
          <a:xfrm>
            <a:off x="752914" y="780211"/>
            <a:ext cx="4010840" cy="1131167"/>
          </a:xfrm>
          <a:prstGeom prst="rect">
            <a:avLst/>
          </a:prstGeom>
        </p:spPr>
      </p:pic>
    </p:spTree>
    <p:extLst>
      <p:ext uri="{BB962C8B-B14F-4D97-AF65-F5344CB8AC3E}">
        <p14:creationId xmlns:p14="http://schemas.microsoft.com/office/powerpoint/2010/main" val="138401537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userDrawn="1">
          <p15:clr>
            <a:srgbClr val="E46962"/>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rang bìa + cuối" preserve="1" userDrawn="1">
  <p:cSld name="1_Trang bìa + cuối">
    <p:bg>
      <p:bgRef idx="1001">
        <a:schemeClr val="bg1"/>
      </p:bgRef>
    </p:bg>
    <p:spTree>
      <p:nvGrpSpPr>
        <p:cNvPr id="1" name="Shape 9"/>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4C5F63E0-87B3-C905-5D75-A2344254CC96}"/>
              </a:ext>
            </a:extLst>
          </p:cNvPr>
          <p:cNvSpPr>
            <a:spLocks noGrp="1"/>
          </p:cNvSpPr>
          <p:nvPr>
            <p:ph type="pic" sz="quarter" idx="10"/>
          </p:nvPr>
        </p:nvSpPr>
        <p:spPr>
          <a:xfrm>
            <a:off x="7460869" y="1286399"/>
            <a:ext cx="10823350" cy="6620622"/>
          </a:xfrm>
          <a:custGeom>
            <a:avLst/>
            <a:gdLst>
              <a:gd name="connsiteX0" fmla="*/ 10822831 w 10823350"/>
              <a:gd name="connsiteY0" fmla="*/ 0 h 6620622"/>
              <a:gd name="connsiteX1" fmla="*/ 10815211 w 10823350"/>
              <a:gd name="connsiteY1" fmla="*/ 4919461 h 6620622"/>
              <a:gd name="connsiteX2" fmla="*/ 5252611 w 10823350"/>
              <a:gd name="connsiteY2" fmla="*/ 6431138 h 6620622"/>
              <a:gd name="connsiteX3" fmla="*/ 5252611 w 10823350"/>
              <a:gd name="connsiteY3" fmla="*/ 5161526 h 6620622"/>
              <a:gd name="connsiteX4" fmla="*/ 0 w 10823350"/>
              <a:gd name="connsiteY4" fmla="*/ 6620622 h 6620622"/>
              <a:gd name="connsiteX5" fmla="*/ 0 w 10823350"/>
              <a:gd name="connsiteY5" fmla="*/ 1982084 h 6620622"/>
              <a:gd name="connsiteX6" fmla="*/ 5265971 w 10823350"/>
              <a:gd name="connsiteY6" fmla="*/ 375270 h 6620622"/>
              <a:gd name="connsiteX7" fmla="*/ 5266933 w 10823350"/>
              <a:gd name="connsiteY7" fmla="*/ 1410557 h 6620622"/>
              <a:gd name="connsiteX8" fmla="*/ 5266922 w 10823350"/>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0" h="6620622">
                <a:moveTo>
                  <a:pt x="10822831" y="0"/>
                </a:moveTo>
                <a:cubicBezTo>
                  <a:pt x="10826217" y="2148722"/>
                  <a:pt x="10811825" y="2770739"/>
                  <a:pt x="10815211" y="4919461"/>
                </a:cubicBezTo>
                <a:lnTo>
                  <a:pt x="5252611" y="6431138"/>
                </a:lnTo>
                <a:lnTo>
                  <a:pt x="5252611" y="5161526"/>
                </a:lnTo>
                <a:lnTo>
                  <a:pt x="0" y="6620622"/>
                </a:lnTo>
                <a:lnTo>
                  <a:pt x="0" y="1982084"/>
                </a:lnTo>
                <a:lnTo>
                  <a:pt x="5265971" y="375270"/>
                </a:lnTo>
                <a:cubicBezTo>
                  <a:pt x="5266603" y="765131"/>
                  <a:pt x="5266879" y="1103831"/>
                  <a:pt x="5266933" y="1410557"/>
                </a:cubicBezTo>
                <a:lnTo>
                  <a:pt x="5266922" y="1633427"/>
                </a:lnTo>
                <a:close/>
              </a:path>
            </a:pathLst>
          </a:custGeom>
          <a:noFill/>
          <a:ln>
            <a:noFill/>
          </a:ln>
        </p:spPr>
        <p:txBody>
          <a:bodyPr wrap="square">
            <a:noAutofit/>
          </a:bodyPr>
          <a:lstStyle>
            <a:lvl1pPr>
              <a:defRPr/>
            </a:lvl1pPr>
          </a:lstStyle>
          <a:p>
            <a:endParaRPr lang="en-US" dirty="0"/>
          </a:p>
        </p:txBody>
      </p:sp>
      <p:pic>
        <p:nvPicPr>
          <p:cNvPr id="31" name="Picture 30">
            <a:extLst>
              <a:ext uri="{FF2B5EF4-FFF2-40B4-BE49-F238E27FC236}">
                <a16:creationId xmlns:a16="http://schemas.microsoft.com/office/drawing/2014/main" id="{CDD21BEF-6A7C-0F17-5038-8437872A80C2}"/>
              </a:ext>
            </a:extLst>
          </p:cNvPr>
          <p:cNvPicPr>
            <a:picLocks noChangeAspect="1"/>
          </p:cNvPicPr>
          <p:nvPr userDrawn="1"/>
        </p:nvPicPr>
        <p:blipFill>
          <a:blip r:embed="rId2"/>
          <a:src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C57AAECA-5AD0-EDDF-49F0-66A8F4BBDB7B}"/>
              </a:ext>
            </a:extLst>
          </p:cNvPr>
          <p:cNvPicPr>
            <a:picLocks noChangeAspect="1"/>
          </p:cNvPicPr>
          <p:nvPr userDrawn="1"/>
        </p:nvPicPr>
        <p:blipFill>
          <a:blip r:embed="rId3"/>
          <a:srcRect/>
          <a:stretch/>
        </p:blipFill>
        <p:spPr>
          <a:xfrm>
            <a:off x="746125" y="780210"/>
            <a:ext cx="3318309" cy="935854"/>
          </a:xfrm>
          <a:prstGeom prst="rect">
            <a:avLst/>
          </a:prstGeom>
        </p:spPr>
      </p:pic>
    </p:spTree>
    <p:extLst>
      <p:ext uri="{BB962C8B-B14F-4D97-AF65-F5344CB8AC3E}">
        <p14:creationId xmlns:p14="http://schemas.microsoft.com/office/powerpoint/2010/main" val="6266194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02">
    <p:spTree>
      <p:nvGrpSpPr>
        <p:cNvPr id="1" name=""/>
        <p:cNvGrpSpPr/>
        <p:nvPr/>
      </p:nvGrpSpPr>
      <p:grpSpPr>
        <a:xfrm>
          <a:off x="0" y="0"/>
          <a:ext cx="0" cy="0"/>
          <a:chOff x="0" y="0"/>
          <a:chExt cx="0" cy="0"/>
        </a:xfrm>
      </p:grpSpPr>
      <p:pic>
        <p:nvPicPr>
          <p:cNvPr id="5" name="Picture 4" descr="A black square on a blue background&#10;&#10;AI-generated content may be incorrect.">
            <a:extLst>
              <a:ext uri="{FF2B5EF4-FFF2-40B4-BE49-F238E27FC236}">
                <a16:creationId xmlns:a16="http://schemas.microsoft.com/office/drawing/2014/main" id="{23D50CB3-1D9B-A299-1907-DFE6256D8EE3}"/>
              </a:ext>
            </a:extLst>
          </p:cNvPr>
          <p:cNvPicPr>
            <a:picLocks noChangeAspect="1"/>
          </p:cNvPicPr>
          <p:nvPr userDrawn="1"/>
        </p:nvPicPr>
        <p:blipFill>
          <a:blip r:embed="rId2"/>
          <a:stretch>
            <a:fillRect/>
          </a:stretch>
        </p:blipFill>
        <p:spPr>
          <a:xfrm>
            <a:off x="0" y="0"/>
            <a:ext cx="18288000" cy="10287000"/>
          </a:xfrm>
          <a:prstGeom prst="rect">
            <a:avLst/>
          </a:prstGeom>
        </p:spPr>
      </p:pic>
      <p:sp>
        <p:nvSpPr>
          <p:cNvPr id="11" name="Picture Placeholder 10">
            <a:extLst>
              <a:ext uri="{FF2B5EF4-FFF2-40B4-BE49-F238E27FC236}">
                <a16:creationId xmlns:a16="http://schemas.microsoft.com/office/drawing/2014/main" id="{0E54085F-81A4-9776-C8BA-7F8960FF08ED}"/>
              </a:ext>
            </a:extLst>
          </p:cNvPr>
          <p:cNvSpPr>
            <a:spLocks noGrp="1"/>
          </p:cNvSpPr>
          <p:nvPr>
            <p:ph type="pic" sz="quarter" idx="10"/>
          </p:nvPr>
        </p:nvSpPr>
        <p:spPr>
          <a:xfrm>
            <a:off x="10220992" y="1300913"/>
            <a:ext cx="10823352" cy="6620622"/>
          </a:xfrm>
          <a:custGeom>
            <a:avLst/>
            <a:gdLst>
              <a:gd name="connsiteX0" fmla="*/ 10822832 w 10823351"/>
              <a:gd name="connsiteY0" fmla="*/ 0 h 6620622"/>
              <a:gd name="connsiteX1" fmla="*/ 10815212 w 10823351"/>
              <a:gd name="connsiteY1" fmla="*/ 4919461 h 6620622"/>
              <a:gd name="connsiteX2" fmla="*/ 5252612 w 10823351"/>
              <a:gd name="connsiteY2" fmla="*/ 6431138 h 6620622"/>
              <a:gd name="connsiteX3" fmla="*/ 5252612 w 10823351"/>
              <a:gd name="connsiteY3" fmla="*/ 5161527 h 6620622"/>
              <a:gd name="connsiteX4" fmla="*/ 0 w 10823351"/>
              <a:gd name="connsiteY4" fmla="*/ 6620622 h 6620622"/>
              <a:gd name="connsiteX5" fmla="*/ 0 w 10823351"/>
              <a:gd name="connsiteY5" fmla="*/ 1982084 h 6620622"/>
              <a:gd name="connsiteX6" fmla="*/ 5265972 w 10823351"/>
              <a:gd name="connsiteY6" fmla="*/ 375270 h 6620622"/>
              <a:gd name="connsiteX7" fmla="*/ 5266934 w 10823351"/>
              <a:gd name="connsiteY7" fmla="*/ 1410557 h 6620622"/>
              <a:gd name="connsiteX8" fmla="*/ 5266923 w 10823351"/>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1" h="6620622">
                <a:moveTo>
                  <a:pt x="10822832" y="0"/>
                </a:moveTo>
                <a:cubicBezTo>
                  <a:pt x="10826218" y="2148722"/>
                  <a:pt x="10811826" y="2770739"/>
                  <a:pt x="10815212" y="4919461"/>
                </a:cubicBezTo>
                <a:lnTo>
                  <a:pt x="5252612" y="6431138"/>
                </a:lnTo>
                <a:lnTo>
                  <a:pt x="5252612" y="5161527"/>
                </a:lnTo>
                <a:lnTo>
                  <a:pt x="0" y="6620622"/>
                </a:lnTo>
                <a:lnTo>
                  <a:pt x="0" y="1982084"/>
                </a:lnTo>
                <a:lnTo>
                  <a:pt x="5265972" y="375270"/>
                </a:lnTo>
                <a:cubicBezTo>
                  <a:pt x="5266604" y="765131"/>
                  <a:pt x="5266880" y="1103831"/>
                  <a:pt x="5266934" y="1410557"/>
                </a:cubicBezTo>
                <a:lnTo>
                  <a:pt x="5266923" y="1633427"/>
                </a:lnTo>
                <a:close/>
              </a:path>
            </a:pathLst>
          </a:custGeom>
          <a:noFill/>
          <a:ln>
            <a:noFill/>
          </a:ln>
        </p:spPr>
        <p:txBody>
          <a:bodyPr wrap="square">
            <a:noAutofit/>
          </a:bodyPr>
          <a:lstStyle>
            <a:lvl1pPr>
              <a:defRPr/>
            </a:lvl1pPr>
          </a:lstStyle>
          <a:p>
            <a:endParaRPr lang="en-US" dirty="0"/>
          </a:p>
        </p:txBody>
      </p:sp>
      <p:pic>
        <p:nvPicPr>
          <p:cNvPr id="3" name="Picture 2">
            <a:extLst>
              <a:ext uri="{FF2B5EF4-FFF2-40B4-BE49-F238E27FC236}">
                <a16:creationId xmlns:a16="http://schemas.microsoft.com/office/drawing/2014/main" id="{CD4FF6CF-0A3A-AE36-9F0D-33A5D969CF19}"/>
              </a:ext>
            </a:extLst>
          </p:cNvPr>
          <p:cNvPicPr>
            <a:picLocks noChangeAspect="1"/>
          </p:cNvPicPr>
          <p:nvPr userDrawn="1"/>
        </p:nvPicPr>
        <p:blipFill>
          <a:blip r:embed="rId3"/>
          <a:srcRect/>
          <a:stretch/>
        </p:blipFill>
        <p:spPr>
          <a:xfrm>
            <a:off x="752914" y="780211"/>
            <a:ext cx="4010840" cy="1131167"/>
          </a:xfrm>
          <a:prstGeom prst="rect">
            <a:avLst/>
          </a:prstGeom>
        </p:spPr>
      </p:pic>
    </p:spTree>
    <p:extLst>
      <p:ext uri="{BB962C8B-B14F-4D97-AF65-F5344CB8AC3E}">
        <p14:creationId xmlns:p14="http://schemas.microsoft.com/office/powerpoint/2010/main" val="14805322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End Slide-02">
    <p:spTree>
      <p:nvGrpSpPr>
        <p:cNvPr id="1" name=""/>
        <p:cNvGrpSpPr/>
        <p:nvPr/>
      </p:nvGrpSpPr>
      <p:grpSpPr>
        <a:xfrm>
          <a:off x="0" y="0"/>
          <a:ext cx="0" cy="0"/>
          <a:chOff x="0" y="0"/>
          <a:chExt cx="0" cy="0"/>
        </a:xfrm>
      </p:grpSpPr>
      <p:pic>
        <p:nvPicPr>
          <p:cNvPr id="5" name="Picture 4" descr="A black square on a blue background&#10;&#10;AI-generated content may be incorrect.">
            <a:extLst>
              <a:ext uri="{FF2B5EF4-FFF2-40B4-BE49-F238E27FC236}">
                <a16:creationId xmlns:a16="http://schemas.microsoft.com/office/drawing/2014/main" id="{23D50CB3-1D9B-A299-1907-DFE6256D8EE3}"/>
              </a:ext>
            </a:extLst>
          </p:cNvPr>
          <p:cNvPicPr>
            <a:picLocks noChangeAspect="1"/>
          </p:cNvPicPr>
          <p:nvPr userDrawn="1"/>
        </p:nvPicPr>
        <p:blipFill>
          <a:blip r:embed="rId2"/>
          <a:stretch>
            <a:fillRect/>
          </a:stretch>
        </p:blipFill>
        <p:spPr>
          <a:xfrm>
            <a:off x="0" y="0"/>
            <a:ext cx="18288000" cy="10287000"/>
          </a:xfrm>
          <a:prstGeom prst="rect">
            <a:avLst/>
          </a:prstGeom>
        </p:spPr>
      </p:pic>
      <p:sp>
        <p:nvSpPr>
          <p:cNvPr id="11" name="Picture Placeholder 10">
            <a:extLst>
              <a:ext uri="{FF2B5EF4-FFF2-40B4-BE49-F238E27FC236}">
                <a16:creationId xmlns:a16="http://schemas.microsoft.com/office/drawing/2014/main" id="{0E54085F-81A4-9776-C8BA-7F8960FF08ED}"/>
              </a:ext>
            </a:extLst>
          </p:cNvPr>
          <p:cNvSpPr>
            <a:spLocks noGrp="1"/>
          </p:cNvSpPr>
          <p:nvPr>
            <p:ph type="pic" sz="quarter" idx="10"/>
          </p:nvPr>
        </p:nvSpPr>
        <p:spPr>
          <a:xfrm>
            <a:off x="10220992" y="1300913"/>
            <a:ext cx="10823352" cy="6620622"/>
          </a:xfrm>
          <a:custGeom>
            <a:avLst/>
            <a:gdLst>
              <a:gd name="connsiteX0" fmla="*/ 10822832 w 10823351"/>
              <a:gd name="connsiteY0" fmla="*/ 0 h 6620622"/>
              <a:gd name="connsiteX1" fmla="*/ 10815212 w 10823351"/>
              <a:gd name="connsiteY1" fmla="*/ 4919461 h 6620622"/>
              <a:gd name="connsiteX2" fmla="*/ 5252612 w 10823351"/>
              <a:gd name="connsiteY2" fmla="*/ 6431138 h 6620622"/>
              <a:gd name="connsiteX3" fmla="*/ 5252612 w 10823351"/>
              <a:gd name="connsiteY3" fmla="*/ 5161527 h 6620622"/>
              <a:gd name="connsiteX4" fmla="*/ 0 w 10823351"/>
              <a:gd name="connsiteY4" fmla="*/ 6620622 h 6620622"/>
              <a:gd name="connsiteX5" fmla="*/ 0 w 10823351"/>
              <a:gd name="connsiteY5" fmla="*/ 1982084 h 6620622"/>
              <a:gd name="connsiteX6" fmla="*/ 5265972 w 10823351"/>
              <a:gd name="connsiteY6" fmla="*/ 375270 h 6620622"/>
              <a:gd name="connsiteX7" fmla="*/ 5266934 w 10823351"/>
              <a:gd name="connsiteY7" fmla="*/ 1410557 h 6620622"/>
              <a:gd name="connsiteX8" fmla="*/ 5266923 w 10823351"/>
              <a:gd name="connsiteY8" fmla="*/ 1633427 h 66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3351" h="6620622">
                <a:moveTo>
                  <a:pt x="10822832" y="0"/>
                </a:moveTo>
                <a:cubicBezTo>
                  <a:pt x="10826218" y="2148722"/>
                  <a:pt x="10811826" y="2770739"/>
                  <a:pt x="10815212" y="4919461"/>
                </a:cubicBezTo>
                <a:lnTo>
                  <a:pt x="5252612" y="6431138"/>
                </a:lnTo>
                <a:lnTo>
                  <a:pt x="5252612" y="5161527"/>
                </a:lnTo>
                <a:lnTo>
                  <a:pt x="0" y="6620622"/>
                </a:lnTo>
                <a:lnTo>
                  <a:pt x="0" y="1982084"/>
                </a:lnTo>
                <a:lnTo>
                  <a:pt x="5265972" y="375270"/>
                </a:lnTo>
                <a:cubicBezTo>
                  <a:pt x="5266604" y="765131"/>
                  <a:pt x="5266880" y="1103831"/>
                  <a:pt x="5266934" y="1410557"/>
                </a:cubicBezTo>
                <a:lnTo>
                  <a:pt x="5266923" y="1633427"/>
                </a:lnTo>
                <a:close/>
              </a:path>
            </a:pathLst>
          </a:custGeom>
          <a:noFill/>
          <a:ln>
            <a:noFill/>
          </a:ln>
        </p:spPr>
        <p:txBody>
          <a:bodyPr wrap="square">
            <a:noAutofit/>
          </a:bodyPr>
          <a:lstStyle>
            <a:lvl1pPr>
              <a:defRPr/>
            </a:lvl1pPr>
          </a:lstStyle>
          <a:p>
            <a:endParaRPr lang="en-US" dirty="0"/>
          </a:p>
        </p:txBody>
      </p:sp>
      <p:pic>
        <p:nvPicPr>
          <p:cNvPr id="2" name="Picture 1">
            <a:extLst>
              <a:ext uri="{FF2B5EF4-FFF2-40B4-BE49-F238E27FC236}">
                <a16:creationId xmlns:a16="http://schemas.microsoft.com/office/drawing/2014/main" id="{0C1C2596-3CA4-8F19-8FA9-D05968B2A0F0}"/>
              </a:ext>
            </a:extLst>
          </p:cNvPr>
          <p:cNvPicPr>
            <a:picLocks noChangeAspect="1"/>
          </p:cNvPicPr>
          <p:nvPr userDrawn="1"/>
        </p:nvPicPr>
        <p:blipFill>
          <a:blip r:embed="rId3"/>
          <a:srcRect/>
          <a:stretch/>
        </p:blipFill>
        <p:spPr>
          <a:xfrm>
            <a:off x="746125" y="780210"/>
            <a:ext cx="3318309" cy="935854"/>
          </a:xfrm>
          <a:prstGeom prst="rect">
            <a:avLst/>
          </a:prstGeom>
        </p:spPr>
      </p:pic>
    </p:spTree>
    <p:extLst>
      <p:ext uri="{BB962C8B-B14F-4D97-AF65-F5344CB8AC3E}">
        <p14:creationId xmlns:p14="http://schemas.microsoft.com/office/powerpoint/2010/main" val="13622642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4249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able of Content">
    <p:spTree>
      <p:nvGrpSpPr>
        <p:cNvPr id="1" name=""/>
        <p:cNvGrpSpPr/>
        <p:nvPr/>
      </p:nvGrpSpPr>
      <p:grpSpPr>
        <a:xfrm>
          <a:off x="0" y="0"/>
          <a:ext cx="0" cy="0"/>
          <a:chOff x="0" y="0"/>
          <a:chExt cx="0" cy="0"/>
        </a:xfrm>
      </p:grpSpPr>
      <p:pic>
        <p:nvPicPr>
          <p:cNvPr id="4" name="Picture 3" descr="A city with many tall buildings&#10;&#10;AI-generated content may be incorrect.">
            <a:extLst>
              <a:ext uri="{FF2B5EF4-FFF2-40B4-BE49-F238E27FC236}">
                <a16:creationId xmlns:a16="http://schemas.microsoft.com/office/drawing/2014/main" id="{DB33DC70-BE3D-B236-2FC8-64D9F0495349}"/>
              </a:ext>
            </a:extLst>
          </p:cNvPr>
          <p:cNvPicPr>
            <a:picLocks noChangeAspect="1"/>
          </p:cNvPicPr>
          <p:nvPr userDrawn="1"/>
        </p:nvPicPr>
        <p:blipFill>
          <a:blip r:embed="rId2"/>
          <a:srcRect t="23045" r="62546" b="28562"/>
          <a:stretch/>
        </p:blipFill>
        <p:spPr>
          <a:xfrm>
            <a:off x="5630019" y="0"/>
            <a:ext cx="12657986" cy="10287000"/>
          </a:xfrm>
          <a:prstGeom prst="rect">
            <a:avLst/>
          </a:prstGeom>
        </p:spPr>
      </p:pic>
      <p:pic>
        <p:nvPicPr>
          <p:cNvPr id="5" name="Picture 4" descr="A black door in a blue background&#10;&#10;AI-generated content may be incorrect.">
            <a:extLst>
              <a:ext uri="{FF2B5EF4-FFF2-40B4-BE49-F238E27FC236}">
                <a16:creationId xmlns:a16="http://schemas.microsoft.com/office/drawing/2014/main" id="{B7BD248A-0F09-DC6A-BB7F-33467316195D}"/>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4700"/>
                    </a14:imgEffect>
                    <a14:imgEffect>
                      <a14:saturation sat="70000"/>
                    </a14:imgEffect>
                  </a14:imgLayer>
                </a14:imgProps>
              </a:ext>
            </a:extLst>
          </a:blip>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73287F65-0637-C032-09E9-2F75F78E1600}"/>
              </a:ext>
            </a:extLst>
          </p:cNvPr>
          <p:cNvPicPr>
            <a:picLocks noChangeAspect="1"/>
          </p:cNvPicPr>
          <p:nvPr userDrawn="1"/>
        </p:nvPicPr>
        <p:blipFill>
          <a:blip r:embed="rId5"/>
          <a:srcRect/>
          <a:stretch/>
        </p:blipFill>
        <p:spPr>
          <a:xfrm>
            <a:off x="751735" y="780015"/>
            <a:ext cx="3266442" cy="921226"/>
          </a:xfrm>
          <a:prstGeom prst="rect">
            <a:avLst/>
          </a:prstGeom>
        </p:spPr>
      </p:pic>
    </p:spTree>
    <p:extLst>
      <p:ext uri="{BB962C8B-B14F-4D97-AF65-F5344CB8AC3E}">
        <p14:creationId xmlns:p14="http://schemas.microsoft.com/office/powerpoint/2010/main" val="3743702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9399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rang bìa + cuối" preserve="1" userDrawn="1">
  <p:cSld name="Cover Slide-01">
    <p:bg>
      <p:bgRef idx="1001">
        <a:schemeClr val="bg1"/>
      </p:bgRef>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8FB8C81F-9DA2-2E0E-DD47-DC754AC9F7EE}"/>
              </a:ext>
            </a:extLst>
          </p:cNvPr>
          <p:cNvPicPr>
            <a:picLocks noChangeAspect="1"/>
          </p:cNvPicPr>
          <p:nvPr userDrawn="1"/>
        </p:nvPicPr>
        <p:blipFill>
          <a:blip r:embed="rId2"/>
          <a:srcRect l="9221" t="6653" r="12638" b="-2124"/>
          <a:stretch/>
        </p:blipFill>
        <p:spPr>
          <a:xfrm>
            <a:off x="5346633" y="-21000"/>
            <a:ext cx="12941370" cy="10287000"/>
          </a:xfrm>
          <a:prstGeom prst="rect">
            <a:avLst/>
          </a:prstGeom>
        </p:spPr>
      </p:pic>
      <p:pic>
        <p:nvPicPr>
          <p:cNvPr id="5" name="Picture 4">
            <a:extLst>
              <a:ext uri="{FF2B5EF4-FFF2-40B4-BE49-F238E27FC236}">
                <a16:creationId xmlns:a16="http://schemas.microsoft.com/office/drawing/2014/main" id="{BA605B41-A87D-6E9C-675A-AA9C6465E456}"/>
              </a:ext>
            </a:extLst>
          </p:cNvPr>
          <p:cNvPicPr>
            <a:picLocks noChangeAspect="1"/>
          </p:cNvPicPr>
          <p:nvPr userDrawn="1"/>
        </p:nvPicPr>
        <p:blipFill>
          <a:blip r:embed="rId3"/>
          <a:srcRect/>
          <a:stretch/>
        </p:blipFill>
        <p:spPr>
          <a:xfrm>
            <a:off x="0" y="-21000"/>
            <a:ext cx="18288000" cy="10308000"/>
          </a:xfrm>
          <a:prstGeom prst="rect">
            <a:avLst/>
          </a:prstGeom>
        </p:spPr>
      </p:pic>
      <p:pic>
        <p:nvPicPr>
          <p:cNvPr id="4" name="Picture 3">
            <a:extLst>
              <a:ext uri="{FF2B5EF4-FFF2-40B4-BE49-F238E27FC236}">
                <a16:creationId xmlns:a16="http://schemas.microsoft.com/office/drawing/2014/main" id="{09B9C14C-E79D-FB65-D3CC-C4FA384938DA}"/>
              </a:ext>
            </a:extLst>
          </p:cNvPr>
          <p:cNvPicPr>
            <a:picLocks noChangeAspect="1"/>
          </p:cNvPicPr>
          <p:nvPr userDrawn="1"/>
        </p:nvPicPr>
        <p:blipFill>
          <a:blip r:embed="rId4"/>
          <a:srcRect/>
          <a:stretch/>
        </p:blipFill>
        <p:spPr>
          <a:xfrm>
            <a:off x="752914" y="780211"/>
            <a:ext cx="4010840" cy="1131167"/>
          </a:xfrm>
          <a:prstGeom prst="rect">
            <a:avLst/>
          </a:prstGeom>
        </p:spPr>
      </p:pic>
    </p:spTree>
    <p:extLst>
      <p:ext uri="{BB962C8B-B14F-4D97-AF65-F5344CB8AC3E}">
        <p14:creationId xmlns:p14="http://schemas.microsoft.com/office/powerpoint/2010/main" val="193626520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userDrawn="1">
          <p15:clr>
            <a:srgbClr val="E46962"/>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rang bìa + cuối" preserve="1" userDrawn="1">
  <p:cSld name="1_Trang bìa + cuối">
    <p:bg>
      <p:bgRef idx="1001">
        <a:schemeClr val="bg1"/>
      </p:bgRef>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8FB8C81F-9DA2-2E0E-DD47-DC754AC9F7EE}"/>
              </a:ext>
            </a:extLst>
          </p:cNvPr>
          <p:cNvPicPr>
            <a:picLocks noChangeAspect="1"/>
          </p:cNvPicPr>
          <p:nvPr userDrawn="1"/>
        </p:nvPicPr>
        <p:blipFill>
          <a:blip r:embed="rId2"/>
          <a:srcRect l="9221" t="6653" r="12638" b="-2124"/>
          <a:stretch/>
        </p:blipFill>
        <p:spPr>
          <a:xfrm>
            <a:off x="5346633" y="-21000"/>
            <a:ext cx="12941370" cy="10287000"/>
          </a:xfrm>
          <a:prstGeom prst="rect">
            <a:avLst/>
          </a:prstGeom>
        </p:spPr>
      </p:pic>
      <p:pic>
        <p:nvPicPr>
          <p:cNvPr id="5" name="Picture 4">
            <a:extLst>
              <a:ext uri="{FF2B5EF4-FFF2-40B4-BE49-F238E27FC236}">
                <a16:creationId xmlns:a16="http://schemas.microsoft.com/office/drawing/2014/main" id="{BA605B41-A87D-6E9C-675A-AA9C6465E456}"/>
              </a:ext>
            </a:extLst>
          </p:cNvPr>
          <p:cNvPicPr>
            <a:picLocks noChangeAspect="1"/>
          </p:cNvPicPr>
          <p:nvPr userDrawn="1"/>
        </p:nvPicPr>
        <p:blipFill>
          <a:blip r:embed="rId3"/>
          <a:srcRect/>
          <a:stretch/>
        </p:blipFill>
        <p:spPr>
          <a:xfrm>
            <a:off x="0" y="-21000"/>
            <a:ext cx="18288000" cy="10308000"/>
          </a:xfrm>
          <a:prstGeom prst="rect">
            <a:avLst/>
          </a:prstGeom>
        </p:spPr>
      </p:pic>
      <p:pic>
        <p:nvPicPr>
          <p:cNvPr id="3" name="Picture 2">
            <a:extLst>
              <a:ext uri="{FF2B5EF4-FFF2-40B4-BE49-F238E27FC236}">
                <a16:creationId xmlns:a16="http://schemas.microsoft.com/office/drawing/2014/main" id="{861CF5D7-70DD-CFD3-121D-9E6482990C3F}"/>
              </a:ext>
            </a:extLst>
          </p:cNvPr>
          <p:cNvPicPr>
            <a:picLocks noChangeAspect="1"/>
          </p:cNvPicPr>
          <p:nvPr userDrawn="1"/>
        </p:nvPicPr>
        <p:blipFill>
          <a:blip r:embed="rId4"/>
          <a:srcRect/>
          <a:stretch/>
        </p:blipFill>
        <p:spPr>
          <a:xfrm>
            <a:off x="751390" y="780210"/>
            <a:ext cx="3318309" cy="935854"/>
          </a:xfrm>
          <a:prstGeom prst="rect">
            <a:avLst/>
          </a:prstGeom>
        </p:spPr>
      </p:pic>
    </p:spTree>
    <p:extLst>
      <p:ext uri="{BB962C8B-B14F-4D97-AF65-F5344CB8AC3E}">
        <p14:creationId xmlns:p14="http://schemas.microsoft.com/office/powerpoint/2010/main" val="28227439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70">
          <p15:clr>
            <a:srgbClr val="E46962"/>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Slide-0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61762B-DEB1-3629-42D4-FC4C0B0D8D61}"/>
              </a:ext>
            </a:extLst>
          </p:cNvPr>
          <p:cNvPicPr>
            <a:picLocks noChangeAspect="1"/>
          </p:cNvPicPr>
          <p:nvPr userDrawn="1"/>
        </p:nvPicPr>
        <p:blipFill>
          <a:blip r:embed="rId2"/>
          <a:srcRect l="9222" t="6653" r="12269" b="-2318"/>
          <a:stretch/>
        </p:blipFill>
        <p:spPr>
          <a:xfrm>
            <a:off x="5286651" y="3"/>
            <a:ext cx="13002330" cy="10308002"/>
          </a:xfrm>
          <a:prstGeom prst="rect">
            <a:avLst/>
          </a:prstGeom>
        </p:spPr>
      </p:pic>
      <p:pic>
        <p:nvPicPr>
          <p:cNvPr id="5" name="Picture 4">
            <a:extLst>
              <a:ext uri="{FF2B5EF4-FFF2-40B4-BE49-F238E27FC236}">
                <a16:creationId xmlns:a16="http://schemas.microsoft.com/office/drawing/2014/main" id="{E8FE29A0-FE50-9484-C6E5-A2375EAFBB6C}"/>
              </a:ext>
            </a:extLst>
          </p:cNvPr>
          <p:cNvPicPr>
            <a:picLocks noChangeAspect="1"/>
          </p:cNvPicPr>
          <p:nvPr userDrawn="1"/>
        </p:nvPicPr>
        <p:blipFill>
          <a:blip r:embed="rId3"/>
          <a:srcRect t="200" r="805" b="200"/>
          <a:stretch/>
        </p:blipFill>
        <p:spPr>
          <a:xfrm>
            <a:off x="0" y="3"/>
            <a:ext cx="18288000" cy="10329006"/>
          </a:xfrm>
          <a:prstGeom prst="rect">
            <a:avLst/>
          </a:prstGeom>
        </p:spPr>
      </p:pic>
      <p:pic>
        <p:nvPicPr>
          <p:cNvPr id="2" name="Picture 1">
            <a:extLst>
              <a:ext uri="{FF2B5EF4-FFF2-40B4-BE49-F238E27FC236}">
                <a16:creationId xmlns:a16="http://schemas.microsoft.com/office/drawing/2014/main" id="{A1E3788F-DE1F-5053-2A6A-79FA9331D281}"/>
              </a:ext>
            </a:extLst>
          </p:cNvPr>
          <p:cNvPicPr>
            <a:picLocks noChangeAspect="1"/>
          </p:cNvPicPr>
          <p:nvPr userDrawn="1"/>
        </p:nvPicPr>
        <p:blipFill>
          <a:blip r:embed="rId4"/>
          <a:srcRect/>
          <a:stretch/>
        </p:blipFill>
        <p:spPr>
          <a:xfrm>
            <a:off x="752914" y="780211"/>
            <a:ext cx="4010840" cy="1131167"/>
          </a:xfrm>
          <a:prstGeom prst="rect">
            <a:avLst/>
          </a:prstGeom>
        </p:spPr>
      </p:pic>
    </p:spTree>
    <p:extLst>
      <p:ext uri="{BB962C8B-B14F-4D97-AF65-F5344CB8AC3E}">
        <p14:creationId xmlns:p14="http://schemas.microsoft.com/office/powerpoint/2010/main" val="3673743522"/>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ver Slide-0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61762B-DEB1-3629-42D4-FC4C0B0D8D61}"/>
              </a:ext>
            </a:extLst>
          </p:cNvPr>
          <p:cNvPicPr>
            <a:picLocks noChangeAspect="1"/>
          </p:cNvPicPr>
          <p:nvPr userDrawn="1"/>
        </p:nvPicPr>
        <p:blipFill>
          <a:blip r:embed="rId2"/>
          <a:srcRect l="9222" t="6653" r="12269" b="-2318"/>
          <a:stretch/>
        </p:blipFill>
        <p:spPr>
          <a:xfrm>
            <a:off x="5286651" y="3"/>
            <a:ext cx="13002330" cy="10308002"/>
          </a:xfrm>
          <a:prstGeom prst="rect">
            <a:avLst/>
          </a:prstGeom>
        </p:spPr>
      </p:pic>
      <p:pic>
        <p:nvPicPr>
          <p:cNvPr id="5" name="Picture 4">
            <a:extLst>
              <a:ext uri="{FF2B5EF4-FFF2-40B4-BE49-F238E27FC236}">
                <a16:creationId xmlns:a16="http://schemas.microsoft.com/office/drawing/2014/main" id="{E8FE29A0-FE50-9484-C6E5-A2375EAFBB6C}"/>
              </a:ext>
            </a:extLst>
          </p:cNvPr>
          <p:cNvPicPr>
            <a:picLocks noChangeAspect="1"/>
          </p:cNvPicPr>
          <p:nvPr userDrawn="1"/>
        </p:nvPicPr>
        <p:blipFill>
          <a:blip r:embed="rId3"/>
          <a:srcRect t="200" r="805" b="200"/>
          <a:stretch/>
        </p:blipFill>
        <p:spPr>
          <a:xfrm>
            <a:off x="0" y="3"/>
            <a:ext cx="18288000" cy="10329006"/>
          </a:xfrm>
          <a:prstGeom prst="rect">
            <a:avLst/>
          </a:prstGeom>
        </p:spPr>
      </p:pic>
      <p:pic>
        <p:nvPicPr>
          <p:cNvPr id="2" name="Picture 1">
            <a:extLst>
              <a:ext uri="{FF2B5EF4-FFF2-40B4-BE49-F238E27FC236}">
                <a16:creationId xmlns:a16="http://schemas.microsoft.com/office/drawing/2014/main" id="{A1E3788F-DE1F-5053-2A6A-79FA9331D281}"/>
              </a:ext>
            </a:extLst>
          </p:cNvPr>
          <p:cNvPicPr>
            <a:picLocks noChangeAspect="1"/>
          </p:cNvPicPr>
          <p:nvPr userDrawn="1"/>
        </p:nvPicPr>
        <p:blipFill>
          <a:blip r:embed="rId4"/>
          <a:srcRect/>
          <a:stretch/>
        </p:blipFill>
        <p:spPr>
          <a:xfrm>
            <a:off x="745569" y="780211"/>
            <a:ext cx="3700573" cy="1043663"/>
          </a:xfrm>
          <a:prstGeom prst="rect">
            <a:avLst/>
          </a:prstGeom>
        </p:spPr>
      </p:pic>
    </p:spTree>
    <p:extLst>
      <p:ext uri="{BB962C8B-B14F-4D97-AF65-F5344CB8AC3E}">
        <p14:creationId xmlns:p14="http://schemas.microsoft.com/office/powerpoint/2010/main" val="26503729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4" name="Picture 3" descr="A city with many tall buildings&#10;&#10;AI-generated content may be incorrect.">
            <a:extLst>
              <a:ext uri="{FF2B5EF4-FFF2-40B4-BE49-F238E27FC236}">
                <a16:creationId xmlns:a16="http://schemas.microsoft.com/office/drawing/2014/main" id="{DB33DC70-BE3D-B236-2FC8-64D9F0495349}"/>
              </a:ext>
            </a:extLst>
          </p:cNvPr>
          <p:cNvPicPr>
            <a:picLocks noChangeAspect="1"/>
          </p:cNvPicPr>
          <p:nvPr userDrawn="1"/>
        </p:nvPicPr>
        <p:blipFill>
          <a:blip r:embed="rId2"/>
          <a:srcRect t="23045" r="62546" b="28562"/>
          <a:stretch/>
        </p:blipFill>
        <p:spPr>
          <a:xfrm>
            <a:off x="5630019" y="0"/>
            <a:ext cx="12657986" cy="10287000"/>
          </a:xfrm>
          <a:prstGeom prst="rect">
            <a:avLst/>
          </a:prstGeom>
        </p:spPr>
      </p:pic>
      <p:pic>
        <p:nvPicPr>
          <p:cNvPr id="5" name="Picture 4" descr="A black door in a blue background&#10;&#10;AI-generated content may be incorrect.">
            <a:extLst>
              <a:ext uri="{FF2B5EF4-FFF2-40B4-BE49-F238E27FC236}">
                <a16:creationId xmlns:a16="http://schemas.microsoft.com/office/drawing/2014/main" id="{B7BD248A-0F09-DC6A-BB7F-33467316195D}"/>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4700"/>
                    </a14:imgEffect>
                    <a14:imgEffect>
                      <a14:saturation sat="70000"/>
                    </a14:imgEffect>
                  </a14:imgLayer>
                </a14:imgProps>
              </a:ext>
            </a:extLst>
          </a:blip>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73287F65-0637-C032-09E9-2F75F78E1600}"/>
              </a:ext>
            </a:extLst>
          </p:cNvPr>
          <p:cNvPicPr>
            <a:picLocks noChangeAspect="1"/>
          </p:cNvPicPr>
          <p:nvPr userDrawn="1"/>
        </p:nvPicPr>
        <p:blipFill>
          <a:blip r:embed="rId5"/>
          <a:srcRect/>
          <a:stretch/>
        </p:blipFill>
        <p:spPr>
          <a:xfrm>
            <a:off x="751735" y="780015"/>
            <a:ext cx="3266442" cy="921226"/>
          </a:xfrm>
          <a:prstGeom prst="rect">
            <a:avLst/>
          </a:prstGeom>
        </p:spPr>
      </p:pic>
    </p:spTree>
    <p:extLst>
      <p:ext uri="{BB962C8B-B14F-4D97-AF65-F5344CB8AC3E}">
        <p14:creationId xmlns:p14="http://schemas.microsoft.com/office/powerpoint/2010/main" val="26460654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able of Content">
    <p:spTree>
      <p:nvGrpSpPr>
        <p:cNvPr id="1" name=""/>
        <p:cNvGrpSpPr/>
        <p:nvPr/>
      </p:nvGrpSpPr>
      <p:grpSpPr>
        <a:xfrm>
          <a:off x="0" y="0"/>
          <a:ext cx="0" cy="0"/>
          <a:chOff x="0" y="0"/>
          <a:chExt cx="0" cy="0"/>
        </a:xfrm>
      </p:grpSpPr>
      <p:pic>
        <p:nvPicPr>
          <p:cNvPr id="4" name="Picture 3" descr="A city with many tall buildings&#10;&#10;AI-generated content may be incorrect.">
            <a:extLst>
              <a:ext uri="{FF2B5EF4-FFF2-40B4-BE49-F238E27FC236}">
                <a16:creationId xmlns:a16="http://schemas.microsoft.com/office/drawing/2014/main" id="{DB33DC70-BE3D-B236-2FC8-64D9F0495349}"/>
              </a:ext>
            </a:extLst>
          </p:cNvPr>
          <p:cNvPicPr>
            <a:picLocks noChangeAspect="1"/>
          </p:cNvPicPr>
          <p:nvPr userDrawn="1"/>
        </p:nvPicPr>
        <p:blipFill>
          <a:blip r:embed="rId2"/>
          <a:srcRect t="23045" r="62546" b="28562"/>
          <a:stretch/>
        </p:blipFill>
        <p:spPr>
          <a:xfrm>
            <a:off x="5630019" y="0"/>
            <a:ext cx="12657986" cy="10287000"/>
          </a:xfrm>
          <a:prstGeom prst="rect">
            <a:avLst/>
          </a:prstGeom>
        </p:spPr>
      </p:pic>
      <p:pic>
        <p:nvPicPr>
          <p:cNvPr id="5" name="Picture 4" descr="A black door in a blue background&#10;&#10;AI-generated content may be incorrect.">
            <a:extLst>
              <a:ext uri="{FF2B5EF4-FFF2-40B4-BE49-F238E27FC236}">
                <a16:creationId xmlns:a16="http://schemas.microsoft.com/office/drawing/2014/main" id="{B7BD248A-0F09-DC6A-BB7F-33467316195D}"/>
              </a:ext>
            </a:extLst>
          </p:cNvPr>
          <p:cNvPicPr>
            <a:picLocks noChangeAspect="1"/>
          </p:cNvPicPr>
          <p:nvPr userDrawn="1"/>
        </p:nvPicPr>
        <p:blipFill>
          <a:blip r:embed="rId3">
            <a:extLst>
              <a:ext uri="{BEBA8EAE-BF5A-486C-A8C5-ECC9F3942E4B}">
                <a14:imgProps xmlns:a14="http://schemas.microsoft.com/office/drawing/2010/main">
                  <a14:imgLayer r:embed="rId4">
                    <a14:imgEffect>
                      <a14:colorTemperature colorTemp="4700"/>
                    </a14:imgEffect>
                    <a14:imgEffect>
                      <a14:saturation sat="70000"/>
                    </a14:imgEffect>
                  </a14:imgLayer>
                </a14:imgProps>
              </a:ext>
            </a:extLst>
          </a:blip>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73287F65-0637-C032-09E9-2F75F78E1600}"/>
              </a:ext>
            </a:extLst>
          </p:cNvPr>
          <p:cNvPicPr>
            <a:picLocks noChangeAspect="1"/>
          </p:cNvPicPr>
          <p:nvPr userDrawn="1"/>
        </p:nvPicPr>
        <p:blipFill>
          <a:blip r:embed="rId5"/>
          <a:srcRect/>
          <a:stretch/>
        </p:blipFill>
        <p:spPr>
          <a:xfrm>
            <a:off x="746546" y="780015"/>
            <a:ext cx="3266442" cy="921226"/>
          </a:xfrm>
          <a:prstGeom prst="rect">
            <a:avLst/>
          </a:prstGeom>
        </p:spPr>
      </p:pic>
    </p:spTree>
    <p:extLst>
      <p:ext uri="{BB962C8B-B14F-4D97-AF65-F5344CB8AC3E}">
        <p14:creationId xmlns:p14="http://schemas.microsoft.com/office/powerpoint/2010/main" val="35182670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End Slide-01">
    <p:spTree>
      <p:nvGrpSpPr>
        <p:cNvPr id="1" name=""/>
        <p:cNvGrpSpPr/>
        <p:nvPr/>
      </p:nvGrpSpPr>
      <p:grpSpPr>
        <a:xfrm>
          <a:off x="0" y="0"/>
          <a:ext cx="0" cy="0"/>
          <a:chOff x="0" y="0"/>
          <a:chExt cx="0" cy="0"/>
        </a:xfrm>
      </p:grpSpPr>
      <p:pic>
        <p:nvPicPr>
          <p:cNvPr id="4" name="Picture 3" descr="A city with a bridge and a body of water&#10;&#10;AI-generated content may be incorrect.">
            <a:extLst>
              <a:ext uri="{FF2B5EF4-FFF2-40B4-BE49-F238E27FC236}">
                <a16:creationId xmlns:a16="http://schemas.microsoft.com/office/drawing/2014/main" id="{462CD04E-E3BF-2056-D8A1-E2EA1DE748CB}"/>
              </a:ext>
            </a:extLst>
          </p:cNvPr>
          <p:cNvPicPr>
            <a:picLocks noChangeAspect="1"/>
          </p:cNvPicPr>
          <p:nvPr userDrawn="1"/>
        </p:nvPicPr>
        <p:blipFill>
          <a:blip r:embed="rId2"/>
          <a:srcRect t="21858" r="27014"/>
          <a:stretch/>
        </p:blipFill>
        <p:spPr>
          <a:xfrm>
            <a:off x="7018814" y="2"/>
            <a:ext cx="11269188" cy="8038508"/>
          </a:xfrm>
          <a:prstGeom prst="rect">
            <a:avLst/>
          </a:prstGeom>
        </p:spPr>
      </p:pic>
      <p:pic>
        <p:nvPicPr>
          <p:cNvPr id="5" name="Picture 4" descr="A black rectangle on a blue background&#10;&#10;AI-generated content may be incorrect.">
            <a:extLst>
              <a:ext uri="{FF2B5EF4-FFF2-40B4-BE49-F238E27FC236}">
                <a16:creationId xmlns:a16="http://schemas.microsoft.com/office/drawing/2014/main" id="{BA11C0B0-6F80-DCEA-5ADA-29D5676E6BBE}"/>
              </a:ext>
            </a:extLst>
          </p:cNvPr>
          <p:cNvPicPr>
            <a:picLocks noChangeAspect="1"/>
          </p:cNvPicPr>
          <p:nvPr userDrawn="1"/>
        </p:nvPicPr>
        <p:blipFill>
          <a:blip r:embed="rId3"/>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2DF5C543-3900-00DF-425F-56409A7CEA5C}"/>
              </a:ext>
            </a:extLst>
          </p:cNvPr>
          <p:cNvPicPr>
            <a:picLocks noChangeAspect="1"/>
          </p:cNvPicPr>
          <p:nvPr userDrawn="1"/>
        </p:nvPicPr>
        <p:blipFill>
          <a:blip r:embed="rId4"/>
          <a:srcRect/>
          <a:stretch/>
        </p:blipFill>
        <p:spPr>
          <a:xfrm>
            <a:off x="752914" y="780211"/>
            <a:ext cx="4010840" cy="1131167"/>
          </a:xfrm>
          <a:prstGeom prst="rect">
            <a:avLst/>
          </a:prstGeom>
        </p:spPr>
      </p:pic>
    </p:spTree>
    <p:extLst>
      <p:ext uri="{BB962C8B-B14F-4D97-AF65-F5344CB8AC3E}">
        <p14:creationId xmlns:p14="http://schemas.microsoft.com/office/powerpoint/2010/main" val="4032939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nd Slide-01">
    <p:spTree>
      <p:nvGrpSpPr>
        <p:cNvPr id="1" name=""/>
        <p:cNvGrpSpPr/>
        <p:nvPr/>
      </p:nvGrpSpPr>
      <p:grpSpPr>
        <a:xfrm>
          <a:off x="0" y="0"/>
          <a:ext cx="0" cy="0"/>
          <a:chOff x="0" y="0"/>
          <a:chExt cx="0" cy="0"/>
        </a:xfrm>
      </p:grpSpPr>
      <p:pic>
        <p:nvPicPr>
          <p:cNvPr id="4" name="Picture 3" descr="A city with a bridge and a body of water&#10;&#10;AI-generated content may be incorrect.">
            <a:extLst>
              <a:ext uri="{FF2B5EF4-FFF2-40B4-BE49-F238E27FC236}">
                <a16:creationId xmlns:a16="http://schemas.microsoft.com/office/drawing/2014/main" id="{462CD04E-E3BF-2056-D8A1-E2EA1DE748CB}"/>
              </a:ext>
            </a:extLst>
          </p:cNvPr>
          <p:cNvPicPr>
            <a:picLocks noChangeAspect="1"/>
          </p:cNvPicPr>
          <p:nvPr userDrawn="1"/>
        </p:nvPicPr>
        <p:blipFill>
          <a:blip r:embed="rId2"/>
          <a:srcRect t="21858" r="27014"/>
          <a:stretch/>
        </p:blipFill>
        <p:spPr>
          <a:xfrm>
            <a:off x="7018814" y="2"/>
            <a:ext cx="11269188" cy="8038508"/>
          </a:xfrm>
          <a:prstGeom prst="rect">
            <a:avLst/>
          </a:prstGeom>
        </p:spPr>
      </p:pic>
      <p:pic>
        <p:nvPicPr>
          <p:cNvPr id="5" name="Picture 4" descr="A black rectangle on a blue background&#10;&#10;AI-generated content may be incorrect.">
            <a:extLst>
              <a:ext uri="{FF2B5EF4-FFF2-40B4-BE49-F238E27FC236}">
                <a16:creationId xmlns:a16="http://schemas.microsoft.com/office/drawing/2014/main" id="{BA11C0B0-6F80-DCEA-5ADA-29D5676E6BBE}"/>
              </a:ext>
            </a:extLst>
          </p:cNvPr>
          <p:cNvPicPr>
            <a:picLocks noChangeAspect="1"/>
          </p:cNvPicPr>
          <p:nvPr userDrawn="1"/>
        </p:nvPicPr>
        <p:blipFill>
          <a:blip r:embed="rId3"/>
          <a:stretch>
            <a:fillRect/>
          </a:stretch>
        </p:blipFill>
        <p:spPr>
          <a:xfrm>
            <a:off x="0" y="0"/>
            <a:ext cx="18288000" cy="10287000"/>
          </a:xfrm>
          <a:prstGeom prst="rect">
            <a:avLst/>
          </a:prstGeom>
        </p:spPr>
      </p:pic>
      <p:pic>
        <p:nvPicPr>
          <p:cNvPr id="9" name="Picture 8">
            <a:extLst>
              <a:ext uri="{FF2B5EF4-FFF2-40B4-BE49-F238E27FC236}">
                <a16:creationId xmlns:a16="http://schemas.microsoft.com/office/drawing/2014/main" id="{8DB62291-7B30-FE08-5828-587BF4F56B46}"/>
              </a:ext>
            </a:extLst>
          </p:cNvPr>
          <p:cNvPicPr>
            <a:picLocks noChangeAspect="1"/>
          </p:cNvPicPr>
          <p:nvPr userDrawn="1"/>
        </p:nvPicPr>
        <p:blipFill>
          <a:blip r:embed="rId4"/>
          <a:srcRect/>
          <a:stretch/>
        </p:blipFill>
        <p:spPr>
          <a:xfrm>
            <a:off x="746125" y="780210"/>
            <a:ext cx="3318309" cy="935854"/>
          </a:xfrm>
          <a:prstGeom prst="rect">
            <a:avLst/>
          </a:prstGeom>
        </p:spPr>
      </p:pic>
    </p:spTree>
    <p:extLst>
      <p:ext uri="{BB962C8B-B14F-4D97-AF65-F5344CB8AC3E}">
        <p14:creationId xmlns:p14="http://schemas.microsoft.com/office/powerpoint/2010/main" val="32653234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End Slide-02">
    <p:spTree>
      <p:nvGrpSpPr>
        <p:cNvPr id="1" name=""/>
        <p:cNvGrpSpPr/>
        <p:nvPr/>
      </p:nvGrpSpPr>
      <p:grpSpPr>
        <a:xfrm>
          <a:off x="0" y="0"/>
          <a:ext cx="0" cy="0"/>
          <a:chOff x="0" y="0"/>
          <a:chExt cx="0" cy="0"/>
        </a:xfrm>
      </p:grpSpPr>
      <p:pic>
        <p:nvPicPr>
          <p:cNvPr id="4" name="Picture 3" descr="A city with a bridge and a body of water&#10;&#10;AI-generated content may be incorrect.">
            <a:extLst>
              <a:ext uri="{FF2B5EF4-FFF2-40B4-BE49-F238E27FC236}">
                <a16:creationId xmlns:a16="http://schemas.microsoft.com/office/drawing/2014/main" id="{226FBC4A-6E7B-A789-E07A-CAC28249E19A}"/>
              </a:ext>
            </a:extLst>
          </p:cNvPr>
          <p:cNvPicPr>
            <a:picLocks noChangeAspect="1"/>
          </p:cNvPicPr>
          <p:nvPr userDrawn="1"/>
        </p:nvPicPr>
        <p:blipFill>
          <a:blip r:embed="rId2"/>
          <a:srcRect l="-9820" t="21858" r="46613"/>
          <a:stretch/>
        </p:blipFill>
        <p:spPr>
          <a:xfrm>
            <a:off x="8528784" y="143544"/>
            <a:ext cx="9759216" cy="8038508"/>
          </a:xfrm>
          <a:prstGeom prst="rect">
            <a:avLst/>
          </a:prstGeom>
        </p:spPr>
      </p:pic>
      <p:pic>
        <p:nvPicPr>
          <p:cNvPr id="5" name="Picture 4" descr="A black square on a blue background&#10;&#10;AI-generated content may be incorrect.">
            <a:extLst>
              <a:ext uri="{FF2B5EF4-FFF2-40B4-BE49-F238E27FC236}">
                <a16:creationId xmlns:a16="http://schemas.microsoft.com/office/drawing/2014/main" id="{23D50CB3-1D9B-A299-1907-DFE6256D8EE3}"/>
              </a:ext>
            </a:extLst>
          </p:cNvPr>
          <p:cNvPicPr>
            <a:picLocks noChangeAspect="1"/>
          </p:cNvPicPr>
          <p:nvPr userDrawn="1"/>
        </p:nvPicPr>
        <p:blipFill>
          <a:blip r:embed="rId3"/>
          <a:stretch>
            <a:fillRect/>
          </a:stretch>
        </p:blipFill>
        <p:spPr>
          <a:xfrm>
            <a:off x="0" y="0"/>
            <a:ext cx="18288000" cy="10287000"/>
          </a:xfrm>
          <a:prstGeom prst="rect">
            <a:avLst/>
          </a:prstGeom>
        </p:spPr>
      </p:pic>
      <p:pic>
        <p:nvPicPr>
          <p:cNvPr id="2" name="Picture 1">
            <a:extLst>
              <a:ext uri="{FF2B5EF4-FFF2-40B4-BE49-F238E27FC236}">
                <a16:creationId xmlns:a16="http://schemas.microsoft.com/office/drawing/2014/main" id="{32E77001-5346-F30B-66D7-DE35A20B8762}"/>
              </a:ext>
            </a:extLst>
          </p:cNvPr>
          <p:cNvPicPr>
            <a:picLocks noChangeAspect="1"/>
          </p:cNvPicPr>
          <p:nvPr userDrawn="1"/>
        </p:nvPicPr>
        <p:blipFill>
          <a:blip r:embed="rId4"/>
          <a:srcRect/>
          <a:stretch/>
        </p:blipFill>
        <p:spPr>
          <a:xfrm>
            <a:off x="752914" y="780211"/>
            <a:ext cx="4010840" cy="1131167"/>
          </a:xfrm>
          <a:prstGeom prst="rect">
            <a:avLst/>
          </a:prstGeom>
        </p:spPr>
      </p:pic>
    </p:spTree>
    <p:extLst>
      <p:ext uri="{BB962C8B-B14F-4D97-AF65-F5344CB8AC3E}">
        <p14:creationId xmlns:p14="http://schemas.microsoft.com/office/powerpoint/2010/main" val="35869231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End Slide-02">
    <p:spTree>
      <p:nvGrpSpPr>
        <p:cNvPr id="1" name=""/>
        <p:cNvGrpSpPr/>
        <p:nvPr/>
      </p:nvGrpSpPr>
      <p:grpSpPr>
        <a:xfrm>
          <a:off x="0" y="0"/>
          <a:ext cx="0" cy="0"/>
          <a:chOff x="0" y="0"/>
          <a:chExt cx="0" cy="0"/>
        </a:xfrm>
      </p:grpSpPr>
      <p:pic>
        <p:nvPicPr>
          <p:cNvPr id="4" name="Picture 3" descr="A city with a bridge and a body of water&#10;&#10;AI-generated content may be incorrect.">
            <a:extLst>
              <a:ext uri="{FF2B5EF4-FFF2-40B4-BE49-F238E27FC236}">
                <a16:creationId xmlns:a16="http://schemas.microsoft.com/office/drawing/2014/main" id="{226FBC4A-6E7B-A789-E07A-CAC28249E19A}"/>
              </a:ext>
            </a:extLst>
          </p:cNvPr>
          <p:cNvPicPr>
            <a:picLocks noChangeAspect="1"/>
          </p:cNvPicPr>
          <p:nvPr userDrawn="1"/>
        </p:nvPicPr>
        <p:blipFill>
          <a:blip r:embed="rId2"/>
          <a:srcRect l="-9820" t="21858" r="46613"/>
          <a:stretch/>
        </p:blipFill>
        <p:spPr>
          <a:xfrm>
            <a:off x="8528784" y="143544"/>
            <a:ext cx="9759216" cy="8038508"/>
          </a:xfrm>
          <a:prstGeom prst="rect">
            <a:avLst/>
          </a:prstGeom>
        </p:spPr>
      </p:pic>
      <p:pic>
        <p:nvPicPr>
          <p:cNvPr id="5" name="Picture 4" descr="A black square on a blue background&#10;&#10;AI-generated content may be incorrect.">
            <a:extLst>
              <a:ext uri="{FF2B5EF4-FFF2-40B4-BE49-F238E27FC236}">
                <a16:creationId xmlns:a16="http://schemas.microsoft.com/office/drawing/2014/main" id="{23D50CB3-1D9B-A299-1907-DFE6256D8EE3}"/>
              </a:ext>
            </a:extLst>
          </p:cNvPr>
          <p:cNvPicPr>
            <a:picLocks noChangeAspect="1"/>
          </p:cNvPicPr>
          <p:nvPr userDrawn="1"/>
        </p:nvPicPr>
        <p:blipFill>
          <a:blip r:embed="rId3"/>
          <a:stretch>
            <a:fillRect/>
          </a:stretch>
        </p:blipFill>
        <p:spPr>
          <a:xfrm>
            <a:off x="0" y="0"/>
            <a:ext cx="18288000" cy="10287000"/>
          </a:xfrm>
          <a:prstGeom prst="rect">
            <a:avLst/>
          </a:prstGeom>
        </p:spPr>
      </p:pic>
      <p:pic>
        <p:nvPicPr>
          <p:cNvPr id="3" name="Picture 2">
            <a:extLst>
              <a:ext uri="{FF2B5EF4-FFF2-40B4-BE49-F238E27FC236}">
                <a16:creationId xmlns:a16="http://schemas.microsoft.com/office/drawing/2014/main" id="{23C6BE6C-0F56-C634-683D-6F42AD46617A}"/>
              </a:ext>
            </a:extLst>
          </p:cNvPr>
          <p:cNvPicPr>
            <a:picLocks noChangeAspect="1"/>
          </p:cNvPicPr>
          <p:nvPr userDrawn="1"/>
        </p:nvPicPr>
        <p:blipFill>
          <a:blip r:embed="rId4"/>
          <a:srcRect/>
          <a:stretch/>
        </p:blipFill>
        <p:spPr>
          <a:xfrm>
            <a:off x="746125" y="780210"/>
            <a:ext cx="3318309" cy="935854"/>
          </a:xfrm>
          <a:prstGeom prst="rect">
            <a:avLst/>
          </a:prstGeom>
        </p:spPr>
      </p:pic>
    </p:spTree>
    <p:extLst>
      <p:ext uri="{BB962C8B-B14F-4D97-AF65-F5344CB8AC3E}">
        <p14:creationId xmlns:p14="http://schemas.microsoft.com/office/powerpoint/2010/main" val="25986914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6.sv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2.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2"/>
            <a:ext cx="17041200" cy="1145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17;p3">
            <a:extLst>
              <a:ext uri="{FF2B5EF4-FFF2-40B4-BE49-F238E27FC236}">
                <a16:creationId xmlns:a16="http://schemas.microsoft.com/office/drawing/2014/main" id="{FDD6805D-F80D-5C50-919F-A0F47E5F24EC}"/>
              </a:ext>
            </a:extLst>
          </p:cNvPr>
          <p:cNvSpPr txBox="1"/>
          <p:nvPr userDrawn="1"/>
        </p:nvSpPr>
        <p:spPr>
          <a:xfrm>
            <a:off x="16716375" y="9571385"/>
            <a:ext cx="861186" cy="676418"/>
          </a:xfrm>
          <a:prstGeom prst="rect">
            <a:avLst/>
          </a:prstGeom>
          <a:noFill/>
          <a:ln>
            <a:noFill/>
          </a:ln>
        </p:spPr>
        <p:txBody>
          <a:bodyPr spcFirstLastPara="1" wrap="square" lIns="182850" tIns="182850" rIns="182850" bIns="182850" anchor="ctr" anchorCtr="0">
            <a:normAutofit/>
          </a:bodyPr>
          <a:lstStyle/>
          <a:p>
            <a:pPr marL="0" lvl="0" indent="0" algn="r" rtl="0">
              <a:lnSpc>
                <a:spcPct val="80000"/>
              </a:lnSpc>
              <a:spcBef>
                <a:spcPts val="0"/>
              </a:spcBef>
              <a:spcAft>
                <a:spcPts val="0"/>
              </a:spcAft>
              <a:buNone/>
            </a:pPr>
            <a:fld id="{00000000-1234-1234-1234-123412341234}" type="slidenum">
              <a:rPr lang="vi" sz="1350" smtClean="0">
                <a:solidFill>
                  <a:srgbClr val="034EA2"/>
                </a:solidFill>
                <a:latin typeface="+mn-lt"/>
                <a:ea typeface="Montserrat Medium"/>
                <a:cs typeface="Montserrat Medium"/>
                <a:sym typeface="Montserrat Medium"/>
              </a:rPr>
              <a:pPr marL="0" lvl="0" indent="0" algn="r" rtl="0">
                <a:lnSpc>
                  <a:spcPct val="80000"/>
                </a:lnSpc>
                <a:spcBef>
                  <a:spcPts val="0"/>
                </a:spcBef>
                <a:spcAft>
                  <a:spcPts val="0"/>
                </a:spcAft>
                <a:buNone/>
              </a:pPr>
              <a:t>‹#›</a:t>
            </a:fld>
            <a:endParaRPr sz="1350">
              <a:solidFill>
                <a:srgbClr val="034EA2"/>
              </a:solidFill>
              <a:latin typeface="+mn-lt"/>
              <a:ea typeface="Montserrat Medium"/>
              <a:cs typeface="Montserrat Medium"/>
              <a:sym typeface="Montserrat Medium"/>
            </a:endParaRPr>
          </a:p>
        </p:txBody>
      </p:sp>
      <p:pic>
        <p:nvPicPr>
          <p:cNvPr id="3" name="Picture 2">
            <a:extLst>
              <a:ext uri="{FF2B5EF4-FFF2-40B4-BE49-F238E27FC236}">
                <a16:creationId xmlns:a16="http://schemas.microsoft.com/office/drawing/2014/main" id="{A504EEC1-D242-1603-DC02-3AAC16A9AF97}"/>
              </a:ext>
            </a:extLst>
          </p:cNvPr>
          <p:cNvPicPr>
            <a:picLocks noChangeAspect="1"/>
          </p:cNvPicPr>
          <p:nvPr userDrawn="1"/>
        </p:nvPicPr>
        <p:blipFill>
          <a:blip r:embed="rId38"/>
          <a:srcRect/>
          <a:stretch/>
        </p:blipFill>
        <p:spPr>
          <a:xfrm>
            <a:off x="15155693" y="640126"/>
            <a:ext cx="2143035" cy="386349"/>
          </a:xfrm>
          <a:prstGeom prst="rect">
            <a:avLst/>
          </a:prstGeom>
        </p:spPr>
      </p:pic>
      <p:sp>
        <p:nvSpPr>
          <p:cNvPr id="5" name="TextBox 4">
            <a:extLst>
              <a:ext uri="{FF2B5EF4-FFF2-40B4-BE49-F238E27FC236}">
                <a16:creationId xmlns:a16="http://schemas.microsoft.com/office/drawing/2014/main" id="{2A348F90-6E63-93BF-1E8F-3EAA053FC6D3}"/>
              </a:ext>
            </a:extLst>
          </p:cNvPr>
          <p:cNvSpPr txBox="1"/>
          <p:nvPr userDrawn="1">
            <p:extLst>
              <p:ext uri="{1162E1C5-73C7-4A58-AE30-91384D911F3F}">
                <p184:classification xmlns:p184="http://schemas.microsoft.com/office/powerpoint/2018/4/main" val="hdr"/>
              </p:ext>
            </p:extLst>
          </p:nvPr>
        </p:nvSpPr>
        <p:spPr>
          <a:xfrm>
            <a:off x="8884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9" name="TextBox 8">
            <a:extLst>
              <a:ext uri="{FF2B5EF4-FFF2-40B4-BE49-F238E27FC236}">
                <a16:creationId xmlns:a16="http://schemas.microsoft.com/office/drawing/2014/main" id="{9497F0FF-493C-6AFC-B5C2-BABACD58E905}"/>
              </a:ext>
            </a:extLst>
          </p:cNvPr>
          <p:cNvSpPr txBox="1"/>
          <p:nvPr userDrawn="1">
            <p:extLst>
              <p:ext uri="{1162E1C5-73C7-4A58-AE30-91384D911F3F}">
                <p184:classification xmlns:p184="http://schemas.microsoft.com/office/powerpoint/2018/4/main" val="ftr"/>
              </p:ext>
            </p:extLst>
          </p:nvPr>
        </p:nvSpPr>
        <p:spPr>
          <a:xfrm>
            <a:off x="8884412" y="10071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cSld>
  <p:clrMap bg1="lt1" tx1="dk1" bg2="dk2" tx2="lt2" accent1="accent1" accent2="accent2" accent3="accent3" accent4="accent4" accent5="accent5" accent6="accent6" hlink="hlink" folHlink="folHlink"/>
  <p:sldLayoutIdLst>
    <p:sldLayoutId id="2147483653" r:id="rId1"/>
    <p:sldLayoutId id="2147483708" r:id="rId2"/>
    <p:sldLayoutId id="2147483656" r:id="rId3"/>
    <p:sldLayoutId id="2147483675" r:id="rId4"/>
    <p:sldLayoutId id="2147483676" r:id="rId5"/>
    <p:sldLayoutId id="2147483655" r:id="rId6"/>
    <p:sldLayoutId id="2147483677" r:id="rId7"/>
    <p:sldLayoutId id="2147483679" r:id="rId8"/>
    <p:sldLayoutId id="2147483689" r:id="rId9"/>
    <p:sldLayoutId id="2147483690" r:id="rId10"/>
    <p:sldLayoutId id="2147483698" r:id="rId11"/>
    <p:sldLayoutId id="2147483687" r:id="rId12"/>
    <p:sldLayoutId id="2147483688" r:id="rId13"/>
    <p:sldLayoutId id="2147483680" r:id="rId14"/>
    <p:sldLayoutId id="2147483681" r:id="rId15"/>
    <p:sldLayoutId id="2147483678" r:id="rId16"/>
    <p:sldLayoutId id="2147483683" r:id="rId17"/>
    <p:sldLayoutId id="2147483699" r:id="rId18"/>
    <p:sldLayoutId id="2147483692" r:id="rId19"/>
    <p:sldLayoutId id="2147483693" r:id="rId20"/>
    <p:sldLayoutId id="2147483694" r:id="rId21"/>
    <p:sldLayoutId id="2147483695" r:id="rId22"/>
    <p:sldLayoutId id="2147483696" r:id="rId23"/>
    <p:sldLayoutId id="2147483697" r:id="rId24"/>
    <p:sldLayoutId id="2147483682" r:id="rId25"/>
    <p:sldLayoutId id="2147483685" r:id="rId26"/>
    <p:sldLayoutId id="2147483684" r:id="rId27"/>
    <p:sldLayoutId id="2147483686" r:id="rId28"/>
    <p:sldLayoutId id="2147483691" r:id="rId29"/>
    <p:sldLayoutId id="2147483660" r:id="rId30"/>
    <p:sldLayoutId id="2147483706" r:id="rId31"/>
    <p:sldLayoutId id="2147483662" r:id="rId32"/>
    <p:sldLayoutId id="2147483707" r:id="rId33"/>
    <p:sldLayoutId id="2147483700" r:id="rId34"/>
    <p:sldLayoutId id="2147483709" r:id="rId35"/>
    <p:sldLayoutId id="2147483710" r:id="rId3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mj-lt"/>
          <a:ea typeface="Aptos" panose="020B0004020202020204" pitchFamily="34" charset="0"/>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A2D7FA"/>
        </a:buClr>
        <a:buFont typeface="Wingdings" panose="05000000000000000000" pitchFamily="2" charset="2"/>
        <a:buChar char="§"/>
        <a:defRPr sz="2000" b="0" i="0" u="none" strike="noStrike" cap="none">
          <a:solidFill>
            <a:srgbClr val="292929"/>
          </a:solidFill>
          <a:latin typeface="+mn-lt"/>
          <a:ea typeface=".Helvetica Light" panose="020B0403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2"/>
            <a:ext cx="17041200" cy="1145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16944918" y="9326436"/>
            <a:ext cx="1097400" cy="787200"/>
          </a:xfrm>
          <a:prstGeom prst="rect">
            <a:avLst/>
          </a:prstGeom>
          <a:noFill/>
          <a:ln>
            <a:noFill/>
          </a:ln>
        </p:spPr>
        <p:txBody>
          <a:bodyPr spcFirstLastPara="1" wrap="square" lIns="91425" tIns="91425" rIns="91425" bIns="91425" anchor="ctr" anchorCtr="0">
            <a:normAutofit/>
          </a:bodyPr>
          <a:lstStyle>
            <a:lvl1pPr lvl="0" algn="r">
              <a:buNone/>
              <a:defRPr sz="2000">
                <a:solidFill>
                  <a:schemeClr val="dk2"/>
                </a:solidFill>
                <a:latin typeface="Aptos" panose="020B0004020202020204" pitchFamily="34" charset="0"/>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fld id="{00000000-1234-1234-1234-123412341234}" type="slidenum">
              <a:rPr lang="vi" smtClean="0"/>
              <a:pPr/>
              <a:t>‹#›</a:t>
            </a:fld>
            <a:endParaRPr lang="vi" dirty="0"/>
          </a:p>
        </p:txBody>
      </p:sp>
      <p:sp>
        <p:nvSpPr>
          <p:cNvPr id="2" name="Google Shape;8;p1">
            <a:extLst>
              <a:ext uri="{FF2B5EF4-FFF2-40B4-BE49-F238E27FC236}">
                <a16:creationId xmlns:a16="http://schemas.microsoft.com/office/drawing/2014/main" id="{2D1C0400-D799-C8EA-CF48-389D86DBDE3E}"/>
              </a:ext>
            </a:extLst>
          </p:cNvPr>
          <p:cNvSpPr txBox="1">
            <a:spLocks/>
          </p:cNvSpPr>
          <p:nvPr userDrawn="1"/>
        </p:nvSpPr>
        <p:spPr>
          <a:xfrm>
            <a:off x="16944918" y="9326436"/>
            <a:ext cx="1097400" cy="787200"/>
          </a:xfrm>
          <a:prstGeom prst="rect">
            <a:avLst/>
          </a:prstGeom>
          <a:noFill/>
          <a:ln>
            <a:noFill/>
          </a:ln>
        </p:spPr>
        <p:txBody>
          <a:bodyPr spcFirstLastPara="1" wrap="square" lIns="91426" tIns="91426" rIns="91426" bIns="91426"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2000" b="0" i="0" u="none" strike="noStrike" cap="none">
                <a:solidFill>
                  <a:schemeClr val="dk2"/>
                </a:solidFill>
                <a:latin typeface="Arial" panose="020B0604020202020204" pitchFamily="34" charset="0"/>
                <a:ea typeface="Arial"/>
                <a:cs typeface="Arial"/>
                <a:sym typeface="Arial"/>
              </a:defRPr>
            </a:lvl1pPr>
            <a:lvl2pPr marR="0" lvl="1"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2000" b="0" i="0" u="none" strike="noStrike" cap="none">
                <a:solidFill>
                  <a:schemeClr val="dk2"/>
                </a:solidFill>
                <a:latin typeface="Arial"/>
                <a:ea typeface="Arial"/>
                <a:cs typeface="Arial"/>
                <a:sym typeface="Arial"/>
              </a:defRPr>
            </a:lvl9pPr>
          </a:lstStyle>
          <a:p>
            <a:fld id="{00000000-1234-1234-1234-123412341234}" type="slidenum">
              <a:rPr lang="vi" sz="2000" smtClean="0">
                <a:latin typeface="Aptos" panose="020B0004020202020204" pitchFamily="34" charset="0"/>
              </a:rPr>
              <a:pPr/>
              <a:t>‹#›</a:t>
            </a:fld>
            <a:endParaRPr lang="vi" sz="2000" dirty="0">
              <a:latin typeface="Aptos" panose="020B0004020202020204" pitchFamily="34" charset="0"/>
            </a:endParaRPr>
          </a:p>
        </p:txBody>
      </p:sp>
      <p:sp>
        <p:nvSpPr>
          <p:cNvPr id="5" name="TextBox 4">
            <a:extLst>
              <a:ext uri="{FF2B5EF4-FFF2-40B4-BE49-F238E27FC236}">
                <a16:creationId xmlns:a16="http://schemas.microsoft.com/office/drawing/2014/main" id="{9FFFCC48-9BEB-F9A9-1A71-E9D80BD5B481}"/>
              </a:ext>
            </a:extLst>
          </p:cNvPr>
          <p:cNvSpPr txBox="1"/>
          <p:nvPr userDrawn="1">
            <p:extLst>
              <p:ext uri="{1162E1C5-73C7-4A58-AE30-91384D911F3F}">
                <p184:classification xmlns:p184="http://schemas.microsoft.com/office/powerpoint/2018/4/main" val="hdr"/>
              </p:ext>
            </p:extLst>
          </p:nvPr>
        </p:nvSpPr>
        <p:spPr>
          <a:xfrm>
            <a:off x="8884412" y="63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
        <p:nvSpPr>
          <p:cNvPr id="9" name="TextBox 8">
            <a:extLst>
              <a:ext uri="{FF2B5EF4-FFF2-40B4-BE49-F238E27FC236}">
                <a16:creationId xmlns:a16="http://schemas.microsoft.com/office/drawing/2014/main" id="{6571388F-CB9E-B9E0-9903-E078BF15A48D}"/>
              </a:ext>
            </a:extLst>
          </p:cNvPr>
          <p:cNvSpPr txBox="1"/>
          <p:nvPr userDrawn="1">
            <p:extLst>
              <p:ext uri="{1162E1C5-73C7-4A58-AE30-91384D911F3F}">
                <p184:classification xmlns:p184="http://schemas.microsoft.com/office/powerpoint/2018/4/main" val="ftr"/>
              </p:ext>
            </p:extLst>
          </p:nvPr>
        </p:nvSpPr>
        <p:spPr>
          <a:xfrm>
            <a:off x="8884412" y="10071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39007825"/>
      </p:ext>
    </p:extLst>
  </p:cSld>
  <p:clrMap bg1="lt1" tx1="dk1" bg2="dk2" tx2="lt2" accent1="accent1" accent2="accent2" accent3="accent3" accent4="accent4" accent5="accent5" accent6="accent6" hlink="hlink" folHlink="folHlink"/>
  <p:sldLayoutIdLst>
    <p:sldLayoutId id="2147483664" r:id="rId1"/>
    <p:sldLayoutId id="2147483701" r:id="rId2"/>
    <p:sldLayoutId id="2147483668" r:id="rId3"/>
    <p:sldLayoutId id="2147483702" r:id="rId4"/>
    <p:sldLayoutId id="2147483674" r:id="rId5"/>
    <p:sldLayoutId id="2147483703" r:id="rId6"/>
    <p:sldLayoutId id="2147483704" r:id="rId7"/>
    <p:sldLayoutId id="2147483672" r:id="rId8"/>
    <p:sldLayoutId id="2147483673" r:id="rId9"/>
    <p:sldLayoutId id="2147483705"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mj-lt"/>
          <a:ea typeface="Aptos" panose="020B0004020202020204" pitchFamily="34" charset="0"/>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000000"/>
        </a:buClr>
        <a:buFontTx/>
        <a:buBlip>
          <a:blip>
            <a:extLst>
              <a:ext uri="{96DAC541-7B7A-43D3-8B79-37D633B846F1}">
                <asvg:svgBlip xmlns:asvg="http://schemas.microsoft.com/office/drawing/2016/SVG/main" r:embed="rId12"/>
              </a:ext>
            </a:extLst>
          </a:blip>
        </a:buBlip>
        <a:defRPr sz="2000" b="0" i="0" u="none" strike="noStrike" cap="none">
          <a:solidFill>
            <a:srgbClr val="000000"/>
          </a:solidFill>
          <a:latin typeface="+mn-lt"/>
          <a:ea typeface="Aptos" panose="020B0004020202020204" pitchFamily="34" charset="0"/>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chart" Target="../charts/chart1.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5.xml"/><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37;p6">
            <a:extLst>
              <a:ext uri="{FF2B5EF4-FFF2-40B4-BE49-F238E27FC236}">
                <a16:creationId xmlns:a16="http://schemas.microsoft.com/office/drawing/2014/main" id="{F56CC514-1BC9-C787-669B-E11BFFF8AE77}"/>
              </a:ext>
            </a:extLst>
          </p:cNvPr>
          <p:cNvSpPr txBox="1"/>
          <p:nvPr/>
        </p:nvSpPr>
        <p:spPr>
          <a:xfrm>
            <a:off x="971430" y="2956515"/>
            <a:ext cx="9927626" cy="1617600"/>
          </a:xfrm>
          <a:prstGeom prst="rect">
            <a:avLst/>
          </a:prstGeom>
          <a:noFill/>
          <a:ln>
            <a:noFill/>
          </a:ln>
        </p:spPr>
        <p:txBody>
          <a:bodyPr spcFirstLastPara="1" wrap="square" lIns="0" tIns="0" rIns="0" bIns="0" anchor="t" anchorCtr="0">
            <a:noAutofit/>
          </a:bodyPr>
          <a:lstStyle/>
          <a:p>
            <a:pPr>
              <a:lnSpc>
                <a:spcPct val="120000"/>
              </a:lnSpc>
            </a:pPr>
            <a:r>
              <a:rPr lang="en-US" sz="4950" b="1" dirty="0">
                <a:solidFill>
                  <a:srgbClr val="FFFFFF"/>
                </a:solidFill>
                <a:latin typeface="+mn-lt"/>
              </a:rPr>
              <a:t>Capital Market Development in Southeast Asia: Indonesia, Philippines and Vietnam</a:t>
            </a:r>
            <a:endParaRPr lang="vi-VN" sz="4950" b="1" dirty="0">
              <a:solidFill>
                <a:schemeClr val="bg1"/>
              </a:solidFill>
              <a:latin typeface="+mn-lt"/>
            </a:endParaRPr>
          </a:p>
        </p:txBody>
      </p:sp>
      <p:sp>
        <p:nvSpPr>
          <p:cNvPr id="5" name="Google Shape;39;p6">
            <a:extLst>
              <a:ext uri="{FF2B5EF4-FFF2-40B4-BE49-F238E27FC236}">
                <a16:creationId xmlns:a16="http://schemas.microsoft.com/office/drawing/2014/main" id="{2C0BB4FA-A236-34F7-CFB0-BCAE8FE4815C}"/>
              </a:ext>
            </a:extLst>
          </p:cNvPr>
          <p:cNvSpPr txBox="1"/>
          <p:nvPr/>
        </p:nvSpPr>
        <p:spPr>
          <a:xfrm>
            <a:off x="971430" y="6056404"/>
            <a:ext cx="8254800" cy="1495200"/>
          </a:xfrm>
          <a:prstGeom prst="rect">
            <a:avLst/>
          </a:prstGeom>
          <a:noFill/>
          <a:ln>
            <a:noFill/>
          </a:ln>
        </p:spPr>
        <p:txBody>
          <a:bodyPr spcFirstLastPara="1" wrap="square" lIns="0" tIns="182850" rIns="0" bIns="182850" anchor="t" anchorCtr="0">
            <a:noAutofit/>
          </a:bodyPr>
          <a:lstStyle/>
          <a:p>
            <a:pPr>
              <a:lnSpc>
                <a:spcPct val="120000"/>
              </a:lnSpc>
            </a:pPr>
            <a:r>
              <a:rPr lang="en-US" sz="2100" dirty="0">
                <a:solidFill>
                  <a:srgbClr val="FFFFFF"/>
                </a:solidFill>
                <a:latin typeface="+mn-lt"/>
              </a:rPr>
              <a:t>Prepared by</a:t>
            </a:r>
            <a:r>
              <a:rPr lang="vi" sz="2100" dirty="0">
                <a:solidFill>
                  <a:srgbClr val="FFFFFF"/>
                </a:solidFill>
                <a:latin typeface="+mn-lt"/>
              </a:rPr>
              <a:t>: </a:t>
            </a:r>
            <a:r>
              <a:rPr lang="en-US" sz="2100" dirty="0" err="1">
                <a:solidFill>
                  <a:srgbClr val="FFFFFF"/>
                </a:solidFill>
                <a:latin typeface="+mn-lt"/>
              </a:rPr>
              <a:t>FiinRatings</a:t>
            </a:r>
            <a:r>
              <a:rPr lang="en-US" sz="2100" dirty="0">
                <a:solidFill>
                  <a:srgbClr val="FFFFFF"/>
                </a:solidFill>
                <a:latin typeface="+mn-lt"/>
              </a:rPr>
              <a:t>, </a:t>
            </a:r>
            <a:r>
              <a:rPr lang="en-US" sz="2100" dirty="0" err="1">
                <a:solidFill>
                  <a:srgbClr val="FFFFFF"/>
                </a:solidFill>
                <a:latin typeface="+mn-lt"/>
              </a:rPr>
              <a:t>Mandiri</a:t>
            </a:r>
            <a:r>
              <a:rPr lang="en-US" sz="2100" dirty="0">
                <a:solidFill>
                  <a:srgbClr val="FFFFFF"/>
                </a:solidFill>
                <a:latin typeface="+mn-lt"/>
              </a:rPr>
              <a:t> Institute and IPSOS Philippines</a:t>
            </a:r>
          </a:p>
          <a:p>
            <a:pPr>
              <a:lnSpc>
                <a:spcPct val="120000"/>
              </a:lnSpc>
            </a:pPr>
            <a:r>
              <a:rPr lang="en-US" sz="2100" dirty="0">
                <a:solidFill>
                  <a:srgbClr val="FFFFFF"/>
                </a:solidFill>
                <a:latin typeface="+mn-lt"/>
              </a:rPr>
              <a:t>Date of Report: 29 May 2026</a:t>
            </a:r>
          </a:p>
          <a:p>
            <a:pPr>
              <a:lnSpc>
                <a:spcPct val="120000"/>
              </a:lnSpc>
            </a:pPr>
            <a:endParaRPr sz="2100" dirty="0">
              <a:solidFill>
                <a:srgbClr val="FFFFFF"/>
              </a:solidFill>
              <a:latin typeface="+mn-lt"/>
            </a:endParaRPr>
          </a:p>
        </p:txBody>
      </p:sp>
      <p:cxnSp>
        <p:nvCxnSpPr>
          <p:cNvPr id="6" name="Google Shape;38;p6">
            <a:extLst>
              <a:ext uri="{FF2B5EF4-FFF2-40B4-BE49-F238E27FC236}">
                <a16:creationId xmlns:a16="http://schemas.microsoft.com/office/drawing/2014/main" id="{0284F149-9A37-3915-5B6C-B1971B07684D}"/>
              </a:ext>
            </a:extLst>
          </p:cNvPr>
          <p:cNvCxnSpPr>
            <a:cxnSpLocks/>
          </p:cNvCxnSpPr>
          <p:nvPr/>
        </p:nvCxnSpPr>
        <p:spPr>
          <a:xfrm>
            <a:off x="971432" y="6060850"/>
            <a:ext cx="6105912" cy="0"/>
          </a:xfrm>
          <a:prstGeom prst="straightConnector1">
            <a:avLst/>
          </a:prstGeom>
          <a:noFill/>
          <a:ln w="9525" cap="flat" cmpd="sng">
            <a:solidFill>
              <a:schemeClr val="lt1"/>
            </a:solidFill>
            <a:prstDash val="solid"/>
            <a:round/>
            <a:headEnd type="none" w="med" len="med"/>
            <a:tailEnd type="none" w="med" len="med"/>
          </a:ln>
        </p:spPr>
      </p:cxnSp>
    </p:spTree>
    <p:extLst>
      <p:ext uri="{BB962C8B-B14F-4D97-AF65-F5344CB8AC3E}">
        <p14:creationId xmlns:p14="http://schemas.microsoft.com/office/powerpoint/2010/main" val="869210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BE668C-71BC-2C36-A097-B0B68B11D864}"/>
              </a:ext>
            </a:extLst>
          </p:cNvPr>
          <p:cNvSpPr>
            <a:spLocks noGrp="1"/>
          </p:cNvSpPr>
          <p:nvPr>
            <p:ph type="body" sz="quarter" idx="17"/>
          </p:nvPr>
        </p:nvSpPr>
        <p:spPr/>
        <p:txBody>
          <a:bodyPr/>
          <a:lstStyle/>
          <a:p>
            <a:r>
              <a:rPr lang="en-US" dirty="0"/>
              <a:t>Executive Summary</a:t>
            </a:r>
          </a:p>
        </p:txBody>
      </p:sp>
      <p:sp>
        <p:nvSpPr>
          <p:cNvPr id="4" name="TextBox 3">
            <a:extLst>
              <a:ext uri="{FF2B5EF4-FFF2-40B4-BE49-F238E27FC236}">
                <a16:creationId xmlns:a16="http://schemas.microsoft.com/office/drawing/2014/main" id="{1E3A5BAC-E410-4F19-80A1-AF6EA4FEED10}"/>
              </a:ext>
            </a:extLst>
          </p:cNvPr>
          <p:cNvSpPr txBox="1"/>
          <p:nvPr/>
        </p:nvSpPr>
        <p:spPr>
          <a:xfrm>
            <a:off x="1024731" y="1577774"/>
            <a:ext cx="16520320" cy="8376396"/>
          </a:xfrm>
          <a:prstGeom prst="rect">
            <a:avLst/>
          </a:prstGeom>
          <a:noFill/>
        </p:spPr>
        <p:txBody>
          <a:bodyPr wrap="square" rtlCol="0">
            <a:spAutoFit/>
          </a:bodyPr>
          <a:lstStyle/>
          <a:p>
            <a:pPr marL="342900" indent="-342900" algn="l">
              <a:lnSpc>
                <a:spcPct val="114000"/>
              </a:lnSpc>
              <a:spcBef>
                <a:spcPts val="600"/>
              </a:spcBef>
              <a:spcAft>
                <a:spcPts val="600"/>
              </a:spcAft>
              <a:buBlip>
                <a:blip>
                  <a:extLst>
                    <a:ext uri="{96DAC541-7B7A-43D3-8B79-37D633B846F1}">
                      <asvg:svgBlip xmlns:asvg="http://schemas.microsoft.com/office/drawing/2016/SVG/main" r:embed="rId2"/>
                    </a:ext>
                  </a:extLst>
                </a:blip>
              </a:buBlip>
            </a:pPr>
            <a:r>
              <a:rPr lang="en-US" sz="2000" b="1" dirty="0">
                <a:solidFill>
                  <a:srgbClr val="002060"/>
                </a:solidFill>
                <a:latin typeface="+mn-lt"/>
              </a:rPr>
              <a:t>Indonesia, the Philippines, and Vietnam have made substantial strides in capital market development </a:t>
            </a:r>
            <a:r>
              <a:rPr lang="en-US" sz="2000" dirty="0">
                <a:solidFill>
                  <a:srgbClr val="002060"/>
                </a:solidFill>
                <a:latin typeface="+mn-lt"/>
              </a:rPr>
              <a:t>over the past decade, implementing regulatory reforms, </a:t>
            </a:r>
            <a:r>
              <a:rPr lang="en-US" sz="2000" dirty="0" err="1">
                <a:solidFill>
                  <a:srgbClr val="002060"/>
                </a:solidFill>
                <a:latin typeface="+mn-lt"/>
              </a:rPr>
              <a:t>modernising</a:t>
            </a:r>
            <a:r>
              <a:rPr lang="en-US" sz="2000" dirty="0">
                <a:solidFill>
                  <a:srgbClr val="002060"/>
                </a:solidFill>
                <a:latin typeface="+mn-lt"/>
              </a:rPr>
              <a:t> infrastructure, and expanding product offerings that have broadened market access and attracted growing investor interest. Each market has achieved notable milestones that demonstrate genuine commitment to deepening capital markets as complements to bank financing. Building on this progress, significant opportunities now exist for development finance institutions to support the next phase of market maturation through targeted interventions in credit enhancement, issuer readiness, and institutional investor development.</a:t>
            </a:r>
          </a:p>
          <a:p>
            <a:pPr marL="342900" marR="0" lvl="0" algn="l" defTabSz="914400" rtl="0" eaLnBrk="1" fontAlgn="auto" latinLnBrk="0" hangingPunct="1">
              <a:lnSpc>
                <a:spcPct val="115000"/>
              </a:lnSpc>
              <a:spcBef>
                <a:spcPts val="0"/>
              </a:spcBef>
              <a:spcAft>
                <a:spcPts val="0"/>
              </a:spcAft>
              <a:buClr>
                <a:srgbClr val="0E2841"/>
              </a:buClr>
              <a:buSzPts val="1800"/>
              <a:buFont typeface="Wingdings" panose="05000000000000000000" pitchFamily="2" charset="2"/>
              <a:buNone/>
              <a:tabLst/>
              <a:defRPr/>
            </a:pPr>
            <a:r>
              <a:rPr kumimoji="0" lang="vi-VN" sz="2000" b="1" i="0" u="none" strike="noStrike" kern="0" cap="none" spc="0" normalizeH="0" baseline="0" noProof="0" dirty="0">
                <a:ln>
                  <a:noFill/>
                </a:ln>
                <a:solidFill>
                  <a:srgbClr val="093461"/>
                </a:solidFill>
                <a:effectLst/>
                <a:uLnTx/>
                <a:uFillTx/>
                <a:latin typeface="Aptos" panose="020B0004020202020204" pitchFamily="34" charset="0"/>
                <a:cs typeface="Arial" panose="020B0604020202020204" pitchFamily="34" charset="0"/>
                <a:sym typeface="Arial"/>
              </a:rPr>
              <a:t>Chart 1: </a:t>
            </a:r>
            <a:r>
              <a:rPr kumimoji="0" lang="en-US" sz="2000" b="1" i="0" u="none" strike="noStrike" kern="0" cap="none" spc="0" normalizeH="0" baseline="0" noProof="0" dirty="0">
                <a:ln>
                  <a:noFill/>
                </a:ln>
                <a:solidFill>
                  <a:srgbClr val="093461"/>
                </a:solidFill>
                <a:effectLst/>
                <a:uLnTx/>
                <a:uFillTx/>
                <a:latin typeface="Aptos" panose="020B0004020202020204" pitchFamily="34" charset="0"/>
                <a:cs typeface="Arial" panose="020B0604020202020204" pitchFamily="34" charset="0"/>
                <a:sym typeface="Arial"/>
              </a:rPr>
              <a:t>Capital Market Indicators of ASEAN countries, 2025</a:t>
            </a:r>
          </a:p>
          <a:p>
            <a:pPr algn="l">
              <a:lnSpc>
                <a:spcPct val="114000"/>
              </a:lnSpc>
              <a:spcBef>
                <a:spcPts val="600"/>
              </a:spcBef>
              <a:spcAft>
                <a:spcPts val="600"/>
              </a:spcAft>
            </a:pPr>
            <a:endParaRPr lang="en-US" sz="2000" dirty="0">
              <a:solidFill>
                <a:srgbClr val="002060"/>
              </a:solidFill>
              <a:latin typeface="+mn-lt"/>
            </a:endParaRPr>
          </a:p>
          <a:p>
            <a:pPr marL="342900" indent="-342900" algn="l">
              <a:lnSpc>
                <a:spcPct val="114000"/>
              </a:lnSpc>
              <a:spcBef>
                <a:spcPts val="600"/>
              </a:spcBef>
              <a:spcAft>
                <a:spcPts val="600"/>
              </a:spcAft>
              <a:buBlip>
                <a:blip>
                  <a:extLst>
                    <a:ext uri="{96DAC541-7B7A-43D3-8B79-37D633B846F1}">
                      <asvg:svgBlip xmlns:asvg="http://schemas.microsoft.com/office/drawing/2016/SVG/main" r:embed="rId2"/>
                    </a:ext>
                  </a:extLst>
                </a:blip>
              </a:buBlip>
            </a:pPr>
            <a:endParaRPr lang="en-US" sz="2000" dirty="0">
              <a:solidFill>
                <a:srgbClr val="002060"/>
              </a:solidFill>
              <a:latin typeface="+mn-lt"/>
            </a:endParaRPr>
          </a:p>
          <a:p>
            <a:pPr algn="l">
              <a:lnSpc>
                <a:spcPct val="114000"/>
              </a:lnSpc>
              <a:spcBef>
                <a:spcPts val="600"/>
              </a:spcBef>
              <a:spcAft>
                <a:spcPts val="600"/>
              </a:spcAft>
            </a:pPr>
            <a:endParaRPr lang="en-US" sz="2000" dirty="0">
              <a:solidFill>
                <a:srgbClr val="002060"/>
              </a:solidFill>
              <a:latin typeface="+mn-lt"/>
            </a:endParaRPr>
          </a:p>
          <a:p>
            <a:pPr algn="l">
              <a:lnSpc>
                <a:spcPct val="114000"/>
              </a:lnSpc>
              <a:spcBef>
                <a:spcPts val="600"/>
              </a:spcBef>
              <a:spcAft>
                <a:spcPts val="600"/>
              </a:spcAft>
            </a:pPr>
            <a:endParaRPr lang="en-US" sz="2000" dirty="0">
              <a:solidFill>
                <a:srgbClr val="002060"/>
              </a:solidFill>
              <a:latin typeface="+mn-lt"/>
            </a:endParaRPr>
          </a:p>
          <a:p>
            <a:pPr algn="l">
              <a:lnSpc>
                <a:spcPct val="114000"/>
              </a:lnSpc>
              <a:spcBef>
                <a:spcPts val="600"/>
              </a:spcBef>
              <a:spcAft>
                <a:spcPts val="600"/>
              </a:spcAft>
            </a:pPr>
            <a:endParaRPr lang="en-US" sz="2000" dirty="0">
              <a:solidFill>
                <a:srgbClr val="002060"/>
              </a:solidFill>
              <a:latin typeface="+mn-lt"/>
            </a:endParaRPr>
          </a:p>
          <a:p>
            <a:pPr algn="l"/>
            <a:r>
              <a:rPr lang="en-US" sz="2000" dirty="0">
                <a:solidFill>
                  <a:srgbClr val="002060"/>
                </a:solidFill>
                <a:latin typeface="+mn-lt"/>
              </a:rPr>
              <a:t>      </a:t>
            </a:r>
          </a:p>
          <a:p>
            <a:pPr lvl="1" indent="342900"/>
            <a:r>
              <a:rPr lang="en-US" sz="1600" i="1" dirty="0">
                <a:solidFill>
                  <a:srgbClr val="002060"/>
                </a:solidFill>
                <a:latin typeface="+mn-lt"/>
              </a:rPr>
              <a:t>Source: </a:t>
            </a:r>
            <a:r>
              <a:rPr lang="en-US" sz="1600" i="1" dirty="0" err="1">
                <a:solidFill>
                  <a:srgbClr val="002060"/>
                </a:solidFill>
                <a:latin typeface="+mn-lt"/>
              </a:rPr>
              <a:t>FiinProX</a:t>
            </a:r>
            <a:r>
              <a:rPr lang="en-US" sz="1600" i="1" dirty="0">
                <a:solidFill>
                  <a:srgbClr val="002060"/>
                </a:solidFill>
                <a:latin typeface="+mn-lt"/>
              </a:rPr>
              <a:t>, PSE, IDX, ADB ABO, CEIC. Note: the data are for the full year of 2025. The share of retail trading in Thailand does not include trading by foreign retail investors</a:t>
            </a:r>
          </a:p>
          <a:p>
            <a:pPr marL="342900" indent="-342900" algn="l">
              <a:lnSpc>
                <a:spcPct val="114000"/>
              </a:lnSpc>
              <a:spcBef>
                <a:spcPts val="600"/>
              </a:spcBef>
              <a:spcAft>
                <a:spcPts val="600"/>
              </a:spcAft>
              <a:buBlip>
                <a:blip>
                  <a:extLst>
                    <a:ext uri="{96DAC541-7B7A-43D3-8B79-37D633B846F1}">
                      <asvg:svgBlip xmlns:asvg="http://schemas.microsoft.com/office/drawing/2016/SVG/main" r:embed="rId2"/>
                    </a:ext>
                  </a:extLst>
                </a:blip>
              </a:buBlip>
            </a:pPr>
            <a:r>
              <a:rPr lang="en-US" sz="2000" b="1" dirty="0">
                <a:solidFill>
                  <a:srgbClr val="002060"/>
                </a:solidFill>
                <a:latin typeface="+mn-lt"/>
              </a:rPr>
              <a:t>Vietnam’s capital markets have expanded rapidly in recent years, supported by strong retail participation and accommodative monetary conditions</a:t>
            </a:r>
            <a:r>
              <a:rPr lang="en-US" sz="2000" dirty="0">
                <a:solidFill>
                  <a:srgbClr val="002060"/>
                </a:solidFill>
                <a:latin typeface="+mn-lt"/>
              </a:rPr>
              <a:t>. The equity market has grown substantially relative to GDP, with trading activity reaching the highest levels in ASEAN and the IPO pipeline has strengthened considerably. However, market liquidity remains concentrated in a narrow set of cyclical stocks, particularly banks and real estate, creating vulnerability to sector-specific shocks and limiting sustained foreign institutional interest. The market is overwhelmingly retail-driven, while institutional participation remains nascent despite recent regulatory reforms designed to attract long-term capital.</a:t>
            </a:r>
          </a:p>
          <a:p>
            <a:pPr marL="342900" algn="l">
              <a:lnSpc>
                <a:spcPct val="114000"/>
              </a:lnSpc>
              <a:spcBef>
                <a:spcPts val="600"/>
              </a:spcBef>
              <a:spcAft>
                <a:spcPts val="600"/>
              </a:spcAft>
            </a:pPr>
            <a:r>
              <a:rPr lang="en-US" sz="2000" dirty="0">
                <a:solidFill>
                  <a:srgbClr val="002060"/>
                </a:solidFill>
                <a:latin typeface="+mn-lt"/>
              </a:rPr>
              <a:t>Meanwhile, </a:t>
            </a:r>
            <a:r>
              <a:rPr lang="en-US" sz="2000" b="1" dirty="0">
                <a:solidFill>
                  <a:srgbClr val="002060"/>
                </a:solidFill>
                <a:latin typeface="+mn-lt"/>
              </a:rPr>
              <a:t>the corporate bond market has undergone significant restructuring </a:t>
            </a:r>
            <a:r>
              <a:rPr lang="en-US" sz="2000" dirty="0">
                <a:solidFill>
                  <a:srgbClr val="002060"/>
                </a:solidFill>
                <a:latin typeface="+mn-lt"/>
              </a:rPr>
              <a:t>following disruptions in the real estate sector. Outstanding corporate debt has expanded considerably but remains concentrated in banking. Recent regulatory interventions have strengthened market discipline through mandatory credit rating requirements and stricter leverage limits for issuers. </a:t>
            </a:r>
          </a:p>
        </p:txBody>
      </p:sp>
      <p:graphicFrame>
        <p:nvGraphicFramePr>
          <p:cNvPr id="8" name="Table 7">
            <a:extLst>
              <a:ext uri="{FF2B5EF4-FFF2-40B4-BE49-F238E27FC236}">
                <a16:creationId xmlns:a16="http://schemas.microsoft.com/office/drawing/2014/main" id="{F85BE0FD-D9F8-8854-25DF-76F645BA11D6}"/>
              </a:ext>
            </a:extLst>
          </p:cNvPr>
          <p:cNvGraphicFramePr>
            <a:graphicFrameLocks noGrp="1"/>
          </p:cNvGraphicFramePr>
          <p:nvPr>
            <p:extLst>
              <p:ext uri="{D42A27DB-BD31-4B8C-83A1-F6EECF244321}">
                <p14:modId xmlns:p14="http://schemas.microsoft.com/office/powerpoint/2010/main" val="567013761"/>
              </p:ext>
            </p:extLst>
          </p:nvPr>
        </p:nvGraphicFramePr>
        <p:xfrm>
          <a:off x="1500985" y="3909060"/>
          <a:ext cx="13598523" cy="2468880"/>
        </p:xfrm>
        <a:graphic>
          <a:graphicData uri="http://schemas.openxmlformats.org/drawingml/2006/table">
            <a:tbl>
              <a:tblPr firstRow="1" firstCol="1" bandRow="1">
                <a:tableStyleId>{69012ECD-51FC-41F1-AA8D-1B2483CD663E}</a:tableStyleId>
              </a:tblPr>
              <a:tblGrid>
                <a:gridCol w="1663366">
                  <a:extLst>
                    <a:ext uri="{9D8B030D-6E8A-4147-A177-3AD203B41FA5}">
                      <a16:colId xmlns:a16="http://schemas.microsoft.com/office/drawing/2014/main" val="2499936291"/>
                    </a:ext>
                  </a:extLst>
                </a:gridCol>
                <a:gridCol w="1290932">
                  <a:extLst>
                    <a:ext uri="{9D8B030D-6E8A-4147-A177-3AD203B41FA5}">
                      <a16:colId xmlns:a16="http://schemas.microsoft.com/office/drawing/2014/main" val="236746687"/>
                    </a:ext>
                  </a:extLst>
                </a:gridCol>
                <a:gridCol w="1542755">
                  <a:extLst>
                    <a:ext uri="{9D8B030D-6E8A-4147-A177-3AD203B41FA5}">
                      <a16:colId xmlns:a16="http://schemas.microsoft.com/office/drawing/2014/main" val="2651356126"/>
                    </a:ext>
                  </a:extLst>
                </a:gridCol>
                <a:gridCol w="1782652">
                  <a:extLst>
                    <a:ext uri="{9D8B030D-6E8A-4147-A177-3AD203B41FA5}">
                      <a16:colId xmlns:a16="http://schemas.microsoft.com/office/drawing/2014/main" val="1838932142"/>
                    </a:ext>
                  </a:extLst>
                </a:gridCol>
                <a:gridCol w="1875902">
                  <a:extLst>
                    <a:ext uri="{9D8B030D-6E8A-4147-A177-3AD203B41FA5}">
                      <a16:colId xmlns:a16="http://schemas.microsoft.com/office/drawing/2014/main" val="337660606"/>
                    </a:ext>
                  </a:extLst>
                </a:gridCol>
                <a:gridCol w="1745070">
                  <a:extLst>
                    <a:ext uri="{9D8B030D-6E8A-4147-A177-3AD203B41FA5}">
                      <a16:colId xmlns:a16="http://schemas.microsoft.com/office/drawing/2014/main" val="2105213867"/>
                    </a:ext>
                  </a:extLst>
                </a:gridCol>
                <a:gridCol w="1789280">
                  <a:extLst>
                    <a:ext uri="{9D8B030D-6E8A-4147-A177-3AD203B41FA5}">
                      <a16:colId xmlns:a16="http://schemas.microsoft.com/office/drawing/2014/main" val="1443404350"/>
                    </a:ext>
                  </a:extLst>
                </a:gridCol>
                <a:gridCol w="1908566">
                  <a:extLst>
                    <a:ext uri="{9D8B030D-6E8A-4147-A177-3AD203B41FA5}">
                      <a16:colId xmlns:a16="http://schemas.microsoft.com/office/drawing/2014/main" val="2008328509"/>
                    </a:ext>
                  </a:extLst>
                </a:gridCol>
              </a:tblGrid>
              <a:tr h="301625">
                <a:tc>
                  <a:txBody>
                    <a:bodyPr/>
                    <a:lstStyle/>
                    <a:p>
                      <a:pPr marL="0" marR="0" algn="ctr">
                        <a:spcBef>
                          <a:spcPts val="300"/>
                        </a:spcBef>
                        <a:spcAft>
                          <a:spcPts val="300"/>
                        </a:spcAft>
                        <a:buNone/>
                      </a:pPr>
                      <a:r>
                        <a:rPr lang="en-US" sz="1800" kern="100" dirty="0">
                          <a:effectLst/>
                        </a:rPr>
                        <a:t>Country</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LCY Corporate Bond Size</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Corporate Bond Market Size/ GDP</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Equity Market </a:t>
                      </a:r>
                      <a:r>
                        <a:rPr lang="en-US" sz="1800" kern="100" dirty="0" err="1">
                          <a:effectLst/>
                        </a:rPr>
                        <a:t>Capitalisation</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Equity Market </a:t>
                      </a:r>
                      <a:r>
                        <a:rPr lang="en-US" sz="1800" kern="100" dirty="0" err="1">
                          <a:effectLst/>
                        </a:rPr>
                        <a:t>Capitalisation</a:t>
                      </a:r>
                      <a:r>
                        <a:rPr lang="en-US" sz="1800" kern="100" dirty="0">
                          <a:effectLst/>
                        </a:rPr>
                        <a:t>/ GDP</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Turnover ratio on the equity market</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Share of retail trading on the equity market</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spcBef>
                          <a:spcPts val="300"/>
                        </a:spcBef>
                        <a:spcAft>
                          <a:spcPts val="300"/>
                        </a:spcAft>
                        <a:buNone/>
                      </a:pPr>
                      <a:r>
                        <a:rPr lang="en-US" sz="1800" kern="100" dirty="0">
                          <a:effectLst/>
                        </a:rPr>
                        <a:t>Share of foreign trading on the equity market</a:t>
                      </a:r>
                      <a:endParaRPr lang="en-US"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50613020"/>
                  </a:ext>
                </a:extLst>
              </a:tr>
              <a:tr h="91440">
                <a:tc>
                  <a:txBody>
                    <a:bodyPr/>
                    <a:lstStyle/>
                    <a:p>
                      <a:pPr>
                        <a:buNone/>
                      </a:pPr>
                      <a:endParaRPr lang="en-US" sz="1800" kern="100" dirty="0">
                        <a:solidFill>
                          <a:srgbClr val="002060"/>
                        </a:solidFill>
                        <a:effectLst/>
                        <a:latin typeface="Calibri" panose="020F0502020204030204" pitchFamily="34" charset="0"/>
                        <a:ea typeface="DengXian" panose="02010600030101010101" pitchFamily="2" charset="-122"/>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USD bn</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USD bn</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41166786"/>
                  </a:ext>
                </a:extLst>
              </a:tr>
              <a:tr h="91440">
                <a:tc>
                  <a:txBody>
                    <a:bodyPr/>
                    <a:lstStyle/>
                    <a:p>
                      <a:pPr marL="0" marR="0">
                        <a:spcBef>
                          <a:spcPts val="300"/>
                        </a:spcBef>
                        <a:spcAft>
                          <a:spcPts val="300"/>
                        </a:spcAft>
                        <a:buNone/>
                      </a:pPr>
                      <a:r>
                        <a:rPr lang="en-US" sz="1800" kern="100" dirty="0">
                          <a:solidFill>
                            <a:srgbClr val="002060"/>
                          </a:solidFill>
                          <a:effectLst/>
                        </a:rPr>
                        <a:t>Indonesia</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32.2</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2.2%</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944.0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56</a:t>
                      </a:r>
                      <a:r>
                        <a:rPr lang="vi-VN" sz="1800" kern="100" dirty="0">
                          <a:solidFill>
                            <a:srgbClr val="002060"/>
                          </a:solidFill>
                          <a:effectLst/>
                        </a:rPr>
                        <a:t>.9</a:t>
                      </a: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30.3%</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18</a:t>
                      </a:r>
                      <a:r>
                        <a:rPr lang="vi-VN" sz="1800" kern="100" dirty="0">
                          <a:solidFill>
                            <a:srgbClr val="002060"/>
                          </a:solidFill>
                          <a:effectLst/>
                        </a:rPr>
                        <a:t>.3%</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45</a:t>
                      </a:r>
                      <a:r>
                        <a:rPr lang="vi-VN" sz="1800" kern="100" dirty="0">
                          <a:solidFill>
                            <a:srgbClr val="002060"/>
                          </a:solidFill>
                          <a:effectLst/>
                        </a:rPr>
                        <a:t>.7%</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extLst>
                  <a:ext uri="{0D108BD9-81ED-4DB2-BD59-A6C34878D82A}">
                    <a16:rowId xmlns:a16="http://schemas.microsoft.com/office/drawing/2014/main" val="2656476555"/>
                  </a:ext>
                </a:extLst>
              </a:tr>
              <a:tr h="91440">
                <a:tc>
                  <a:txBody>
                    <a:bodyPr/>
                    <a:lstStyle/>
                    <a:p>
                      <a:pPr marL="0" marR="0">
                        <a:spcBef>
                          <a:spcPts val="300"/>
                        </a:spcBef>
                        <a:spcAft>
                          <a:spcPts val="300"/>
                        </a:spcAft>
                        <a:buNone/>
                      </a:pPr>
                      <a:r>
                        <a:rPr lang="en-US" sz="1800" kern="100" dirty="0">
                          <a:solidFill>
                            <a:srgbClr val="002060"/>
                          </a:solidFill>
                          <a:effectLst/>
                        </a:rPr>
                        <a:t>Philippines</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27.0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5.0%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318.0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66</a:t>
                      </a:r>
                      <a:r>
                        <a:rPr lang="vi-VN" sz="1800" kern="100" dirty="0">
                          <a:solidFill>
                            <a:srgbClr val="002060"/>
                          </a:solidFill>
                          <a:effectLst/>
                        </a:rPr>
                        <a:t>.0</a:t>
                      </a: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13.0%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16.0</a:t>
                      </a: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46</a:t>
                      </a:r>
                      <a:r>
                        <a:rPr lang="vi-VN" sz="1800" kern="100" dirty="0">
                          <a:solidFill>
                            <a:srgbClr val="002060"/>
                          </a:solidFill>
                          <a:effectLst/>
                        </a:rPr>
                        <a:t>.3%</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extLst>
                  <a:ext uri="{0D108BD9-81ED-4DB2-BD59-A6C34878D82A}">
                    <a16:rowId xmlns:a16="http://schemas.microsoft.com/office/drawing/2014/main" val="3679948392"/>
                  </a:ext>
                </a:extLst>
              </a:tr>
              <a:tr h="91440">
                <a:tc>
                  <a:txBody>
                    <a:bodyPr/>
                    <a:lstStyle/>
                    <a:p>
                      <a:pPr marL="0" marR="0">
                        <a:spcBef>
                          <a:spcPts val="300"/>
                        </a:spcBef>
                        <a:spcAft>
                          <a:spcPts val="300"/>
                        </a:spcAft>
                        <a:buNone/>
                      </a:pPr>
                      <a:r>
                        <a:rPr lang="en-US" sz="1800" kern="100" dirty="0">
                          <a:solidFill>
                            <a:srgbClr val="002060"/>
                          </a:solidFill>
                          <a:effectLst/>
                        </a:rPr>
                        <a:t>Vietnam</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54.0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10</a:t>
                      </a:r>
                      <a:r>
                        <a:rPr lang="vi-VN" sz="1800" kern="100" dirty="0">
                          <a:solidFill>
                            <a:srgbClr val="002060"/>
                          </a:solidFill>
                          <a:effectLst/>
                        </a:rPr>
                        <a:t>.4</a:t>
                      </a:r>
                      <a:r>
                        <a:rPr lang="en-US"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367.6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71.5%</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67</a:t>
                      </a:r>
                      <a:r>
                        <a:rPr lang="vi-VN" sz="1800" kern="100" dirty="0">
                          <a:solidFill>
                            <a:srgbClr val="002060"/>
                          </a:solidFill>
                          <a:effectLst/>
                        </a:rPr>
                        <a:t>.3%</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vi-VN" sz="1800" kern="100" dirty="0">
                          <a:solidFill>
                            <a:srgbClr val="002060"/>
                          </a:solidFill>
                          <a:effectLst/>
                        </a:rPr>
                        <a:t>54.1%</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tc>
                  <a:txBody>
                    <a:bodyPr/>
                    <a:lstStyle/>
                    <a:p>
                      <a:pPr marL="0" marR="0" algn="r">
                        <a:spcBef>
                          <a:spcPts val="300"/>
                        </a:spcBef>
                        <a:spcAft>
                          <a:spcPts val="300"/>
                        </a:spcAft>
                        <a:buNone/>
                      </a:pPr>
                      <a:r>
                        <a:rPr lang="en-US" sz="1800" kern="100" dirty="0">
                          <a:solidFill>
                            <a:srgbClr val="002060"/>
                          </a:solidFill>
                          <a:effectLst/>
                        </a:rPr>
                        <a:t>11</a:t>
                      </a:r>
                      <a:r>
                        <a:rPr lang="vi-VN" sz="1800" kern="100" dirty="0">
                          <a:solidFill>
                            <a:srgbClr val="002060"/>
                          </a:solidFill>
                          <a:effectLst/>
                        </a:rPr>
                        <a:t>.6%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solidFill>
                      <a:schemeClr val="bg2">
                        <a:lumMod val="10000"/>
                        <a:lumOff val="90000"/>
                      </a:schemeClr>
                    </a:solidFill>
                  </a:tcPr>
                </a:tc>
                <a:extLst>
                  <a:ext uri="{0D108BD9-81ED-4DB2-BD59-A6C34878D82A}">
                    <a16:rowId xmlns:a16="http://schemas.microsoft.com/office/drawing/2014/main" val="3238871173"/>
                  </a:ext>
                </a:extLst>
              </a:tr>
              <a:tr h="91440">
                <a:tc>
                  <a:txBody>
                    <a:bodyPr/>
                    <a:lstStyle/>
                    <a:p>
                      <a:pPr marL="0" marR="0">
                        <a:spcBef>
                          <a:spcPts val="300"/>
                        </a:spcBef>
                        <a:spcAft>
                          <a:spcPts val="300"/>
                        </a:spcAft>
                        <a:buNone/>
                      </a:pPr>
                      <a:r>
                        <a:rPr lang="en-US" sz="1800" kern="100" dirty="0">
                          <a:solidFill>
                            <a:srgbClr val="002060"/>
                          </a:solidFill>
                          <a:effectLst/>
                        </a:rPr>
                        <a:t>Singapore</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164.0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26.7%</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820.7</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134%</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34.9%</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00916404"/>
                  </a:ext>
                </a:extLst>
              </a:tr>
              <a:tr h="91440">
                <a:tc>
                  <a:txBody>
                    <a:bodyPr/>
                    <a:lstStyle/>
                    <a:p>
                      <a:pPr marL="0" marR="0">
                        <a:spcBef>
                          <a:spcPts val="300"/>
                        </a:spcBef>
                        <a:spcAft>
                          <a:spcPts val="300"/>
                        </a:spcAft>
                        <a:buNone/>
                      </a:pPr>
                      <a:r>
                        <a:rPr lang="en-US" sz="1800" kern="100" dirty="0">
                          <a:solidFill>
                            <a:srgbClr val="002060"/>
                          </a:solidFill>
                          <a:effectLst/>
                        </a:rPr>
                        <a:t>Thailand</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137.1</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23.6%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504.6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96%</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61</a:t>
                      </a:r>
                      <a:r>
                        <a:rPr lang="vi-VN" sz="1800" kern="100" dirty="0">
                          <a:solidFill>
                            <a:srgbClr val="002060"/>
                          </a:solidFill>
                          <a:effectLst/>
                        </a:rPr>
                        <a:t>.5%</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29.0%</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r">
                        <a:spcBef>
                          <a:spcPts val="300"/>
                        </a:spcBef>
                        <a:spcAft>
                          <a:spcPts val="300"/>
                        </a:spcAft>
                        <a:buNone/>
                      </a:pPr>
                      <a:r>
                        <a:rPr lang="en-US" sz="1800" kern="100" dirty="0">
                          <a:solidFill>
                            <a:srgbClr val="002060"/>
                          </a:solidFill>
                          <a:effectLst/>
                        </a:rPr>
                        <a:t>54</a:t>
                      </a:r>
                      <a:r>
                        <a:rPr lang="vi-VN" sz="1800" kern="100" dirty="0">
                          <a:solidFill>
                            <a:srgbClr val="002060"/>
                          </a:solidFill>
                          <a:effectLst/>
                        </a:rPr>
                        <a:t>.</a:t>
                      </a:r>
                      <a:r>
                        <a:rPr lang="en-US" sz="1800" kern="100" dirty="0">
                          <a:solidFill>
                            <a:srgbClr val="002060"/>
                          </a:solidFill>
                          <a:effectLst/>
                        </a:rPr>
                        <a:t>1</a:t>
                      </a:r>
                      <a:r>
                        <a:rPr lang="vi-VN" sz="1800" kern="100" dirty="0">
                          <a:solidFill>
                            <a:srgbClr val="002060"/>
                          </a:solidFill>
                          <a:effectLst/>
                        </a:rPr>
                        <a:t>%</a:t>
                      </a:r>
                      <a:endParaRPr lang="en-US" sz="1800" kern="100" dirty="0">
                        <a:solidFill>
                          <a:srgbClr val="002060"/>
                        </a:solidFill>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99522799"/>
                  </a:ext>
                </a:extLst>
              </a:tr>
            </a:tbl>
          </a:graphicData>
        </a:graphic>
      </p:graphicFrame>
    </p:spTree>
    <p:extLst>
      <p:ext uri="{BB962C8B-B14F-4D97-AF65-F5344CB8AC3E}">
        <p14:creationId xmlns:p14="http://schemas.microsoft.com/office/powerpoint/2010/main" val="3904153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CF70-A5D0-FD40-8AFD-ADDC4FF09F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28811B-AB70-BF54-FA3D-CE2E8AD7C188}"/>
              </a:ext>
            </a:extLst>
          </p:cNvPr>
          <p:cNvSpPr>
            <a:spLocks noGrp="1"/>
          </p:cNvSpPr>
          <p:nvPr>
            <p:ph type="body" sz="quarter" idx="17"/>
          </p:nvPr>
        </p:nvSpPr>
        <p:spPr/>
        <p:txBody>
          <a:bodyPr/>
          <a:lstStyle/>
          <a:p>
            <a:r>
              <a:rPr lang="en-US" dirty="0"/>
              <a:t>Executive Summary (cont’d)</a:t>
            </a:r>
          </a:p>
        </p:txBody>
      </p:sp>
      <p:sp>
        <p:nvSpPr>
          <p:cNvPr id="4" name="TextBox 3">
            <a:extLst>
              <a:ext uri="{FF2B5EF4-FFF2-40B4-BE49-F238E27FC236}">
                <a16:creationId xmlns:a16="http://schemas.microsoft.com/office/drawing/2014/main" id="{AF64C6F4-CBF1-954B-2D29-899A09BC5F64}"/>
              </a:ext>
            </a:extLst>
          </p:cNvPr>
          <p:cNvSpPr txBox="1"/>
          <p:nvPr/>
        </p:nvSpPr>
        <p:spPr>
          <a:xfrm>
            <a:off x="1000125" y="1657350"/>
            <a:ext cx="16287750" cy="8256363"/>
          </a:xfrm>
          <a:prstGeom prst="rect">
            <a:avLst/>
          </a:prstGeom>
          <a:noFill/>
        </p:spPr>
        <p:txBody>
          <a:bodyPr wrap="square" rtlCol="0">
            <a:spAutoFit/>
          </a:bodyPr>
          <a:lstStyle/>
          <a:p>
            <a:pPr marL="342900" indent="-342900" algn="l">
              <a:lnSpc>
                <a:spcPct val="114000"/>
              </a:lnSpc>
              <a:spcBef>
                <a:spcPts val="600"/>
              </a:spcBef>
              <a:spcAft>
                <a:spcPts val="600"/>
              </a:spcAft>
              <a:buBlip>
                <a:blip>
                  <a:extLst>
                    <a:ext uri="{96DAC541-7B7A-43D3-8B79-37D633B846F1}">
                      <asvg:svgBlip xmlns:asvg="http://schemas.microsoft.com/office/drawing/2016/SVG/main" r:embed="rId3"/>
                    </a:ext>
                  </a:extLst>
                </a:blip>
              </a:buBlip>
            </a:pPr>
            <a:r>
              <a:rPr lang="en-US" sz="2000" b="1" dirty="0">
                <a:solidFill>
                  <a:srgbClr val="002060"/>
                </a:solidFill>
                <a:latin typeface="+mn-lt"/>
              </a:rPr>
              <a:t>Philippine capital market operates on a foundation of steady economic expansion and an established regulatory framework, yet it faces ongoing bottlenecks in secondary market depth and issuer diversity. </a:t>
            </a:r>
            <a:r>
              <a:rPr lang="en-US" sz="2000" dirty="0">
                <a:solidFill>
                  <a:srgbClr val="002060"/>
                </a:solidFill>
                <a:latin typeface="+mn-lt"/>
              </a:rPr>
              <a:t>The equities sector is </a:t>
            </a:r>
            <a:r>
              <a:rPr lang="en-US" sz="2000" dirty="0" err="1">
                <a:solidFill>
                  <a:srgbClr val="002060"/>
                </a:solidFill>
                <a:latin typeface="+mn-lt"/>
              </a:rPr>
              <a:t>characterised</a:t>
            </a:r>
            <a:r>
              <a:rPr lang="en-US" sz="2000" dirty="0">
                <a:solidFill>
                  <a:srgbClr val="002060"/>
                </a:solidFill>
                <a:latin typeface="+mn-lt"/>
              </a:rPr>
              <a:t> by low turnover and a limited pipeline of new public offerings. The corporate debt market is similarly concentrated, with top-tier issuers accounting for the vast majority of outstanding bonds. The secondary market suffers from illiquidity due to a buy-and-hold investor base and the absence of executable pricing benchmarks. A notable bright spot is the accelerated adoption of sustainable finance. Driven by alignment with the ASEAN Taxonomy, ESG-labeled instruments now represent a material share of total issuances, supported by banks and institutional capital.</a:t>
            </a:r>
            <a:endParaRPr lang="en-US" sz="2000" b="1" dirty="0">
              <a:solidFill>
                <a:srgbClr val="002060"/>
              </a:solidFill>
              <a:latin typeface="+mn-lt"/>
            </a:endParaRPr>
          </a:p>
          <a:p>
            <a:pPr marL="342900" indent="-342900" algn="l">
              <a:lnSpc>
                <a:spcPct val="114000"/>
              </a:lnSpc>
              <a:spcBef>
                <a:spcPts val="600"/>
              </a:spcBef>
              <a:spcAft>
                <a:spcPts val="600"/>
              </a:spcAft>
              <a:buBlip>
                <a:blip>
                  <a:extLst>
                    <a:ext uri="{96DAC541-7B7A-43D3-8B79-37D633B846F1}">
                      <asvg:svgBlip xmlns:asvg="http://schemas.microsoft.com/office/drawing/2016/SVG/main" r:embed="rId3"/>
                    </a:ext>
                  </a:extLst>
                </a:blip>
              </a:buBlip>
            </a:pPr>
            <a:r>
              <a:rPr lang="en-US" sz="2000" b="1" dirty="0">
                <a:solidFill>
                  <a:srgbClr val="002060"/>
                </a:solidFill>
                <a:latin typeface="+mn-lt"/>
              </a:rPr>
              <a:t>In the Indonesia’s equity market, headline growth masks persistent weaknesses in depth and liquidity. </a:t>
            </a:r>
            <a:r>
              <a:rPr lang="en-US" sz="2000" dirty="0">
                <a:solidFill>
                  <a:srgbClr val="002060"/>
                </a:solidFill>
                <a:latin typeface="+mn-lt"/>
              </a:rPr>
              <a:t>Market </a:t>
            </a:r>
            <a:r>
              <a:rPr lang="en-US" sz="2000" dirty="0" err="1">
                <a:solidFill>
                  <a:srgbClr val="002060"/>
                </a:solidFill>
                <a:latin typeface="+mn-lt"/>
              </a:rPr>
              <a:t>capitalisation</a:t>
            </a:r>
            <a:r>
              <a:rPr lang="en-US" sz="2000" dirty="0">
                <a:solidFill>
                  <a:srgbClr val="002060"/>
                </a:solidFill>
                <a:latin typeface="+mn-lt"/>
              </a:rPr>
              <a:t> remains unevenly distributed, with a disproportionate share concentrated among large firms, primarily SOEs and conglomerate-linked companies. IPO activity has moderated since 2023, reflecting electoral cycles, macro uncertainty, and concerns over issuer quality. While initiatives such as tiered listing boards and fiscal incentives have broadened access, low free float and persistent controlling-shareholder dominance continue to constrain institutional engagement. Meanwhile, the corporate bond market has grown in size but remains shallow and conservative. Issuance is concentrated among financial institutions and repeat issuers, investor demand is skewed toward high-grade credits, and maturities cluster in the 1 to 5-year range.</a:t>
            </a:r>
          </a:p>
          <a:p>
            <a:pPr marL="342900" indent="-342900" algn="l">
              <a:lnSpc>
                <a:spcPct val="114000"/>
              </a:lnSpc>
              <a:spcBef>
                <a:spcPts val="600"/>
              </a:spcBef>
              <a:spcAft>
                <a:spcPts val="600"/>
              </a:spcAft>
              <a:buBlip>
                <a:blip>
                  <a:extLst>
                    <a:ext uri="{96DAC541-7B7A-43D3-8B79-37D633B846F1}">
                      <asvg:svgBlip xmlns:asvg="http://schemas.microsoft.com/office/drawing/2016/SVG/main" r:embed="rId3"/>
                    </a:ext>
                  </a:extLst>
                </a:blip>
              </a:buBlip>
            </a:pPr>
            <a:r>
              <a:rPr lang="en-US" sz="2000" b="1" dirty="0">
                <a:solidFill>
                  <a:srgbClr val="002060"/>
                </a:solidFill>
                <a:latin typeface="+mn-lt"/>
              </a:rPr>
              <a:t>Actionable Recommendations for development finance institutions should address the structural constraints in the three countries through catalytic mechanisms </a:t>
            </a:r>
            <a:r>
              <a:rPr lang="en-US" sz="2000" dirty="0">
                <a:solidFill>
                  <a:srgbClr val="002060"/>
                </a:solidFill>
                <a:latin typeface="+mn-lt"/>
              </a:rPr>
              <a:t>that strengthen market functions rather than simply adding capital. Credit enhancement remains a priority across all three markets, particularly through guarantee structures or direct co-investment vehicles that derisk lower-rated and first-time issuers in infrastructure and climate-aligned sectors.</a:t>
            </a:r>
          </a:p>
          <a:p>
            <a:pPr marL="342900" algn="l">
              <a:lnSpc>
                <a:spcPct val="114000"/>
              </a:lnSpc>
              <a:spcBef>
                <a:spcPts val="600"/>
              </a:spcBef>
              <a:spcAft>
                <a:spcPts val="600"/>
              </a:spcAft>
            </a:pPr>
            <a:r>
              <a:rPr lang="en-US" sz="2000" dirty="0">
                <a:solidFill>
                  <a:srgbClr val="002060"/>
                </a:solidFill>
                <a:latin typeface="+mn-lt"/>
              </a:rPr>
              <a:t>Technical assistance programs should focus on building issuer readiness, particularly for mid-sized corporates that lack the resources or expertise to navigate public market requirements. This includes support for financial reporting aligned with international standards, governance improvements, and development of credible sustainable finance frameworks with measurable key performance indicators and robust impact tracking.  Meanwhile, anchor investment strategies should target qualified initial public offerings and sustainable bond issuances in priority sectors, demonstrating commercial viability and signaling quality to domestic institutional investors. </a:t>
            </a:r>
            <a:endParaRPr lang="en-US" sz="2000" b="1" dirty="0">
              <a:solidFill>
                <a:srgbClr val="002060"/>
              </a:solidFill>
              <a:latin typeface="+mn-lt"/>
            </a:endParaRPr>
          </a:p>
        </p:txBody>
      </p:sp>
    </p:spTree>
    <p:extLst>
      <p:ext uri="{BB962C8B-B14F-4D97-AF65-F5344CB8AC3E}">
        <p14:creationId xmlns:p14="http://schemas.microsoft.com/office/powerpoint/2010/main" val="582784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443A3D02-60C6-F5EF-1F54-0FDB497F7D4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45855EA-2EE3-D327-C257-B54396F8E026}"/>
              </a:ext>
            </a:extLst>
          </p:cNvPr>
          <p:cNvGraphicFramePr>
            <a:graphicFrameLocks noGrp="1"/>
          </p:cNvGraphicFramePr>
          <p:nvPr>
            <p:extLst>
              <p:ext uri="{D42A27DB-BD31-4B8C-83A1-F6EECF244321}">
                <p14:modId xmlns:p14="http://schemas.microsoft.com/office/powerpoint/2010/main" val="2724282955"/>
              </p:ext>
            </p:extLst>
          </p:nvPr>
        </p:nvGraphicFramePr>
        <p:xfrm>
          <a:off x="1681825" y="3741485"/>
          <a:ext cx="9494178" cy="2809514"/>
        </p:xfrm>
        <a:graphic>
          <a:graphicData uri="http://schemas.openxmlformats.org/drawingml/2006/table">
            <a:tbl>
              <a:tblPr firstRow="1" bandRow="1">
                <a:tableStyleId>{5C22544A-7EE6-4342-B048-85BDC9FD1C3A}</a:tableStyleId>
              </a:tblPr>
              <a:tblGrid>
                <a:gridCol w="1369998">
                  <a:extLst>
                    <a:ext uri="{9D8B030D-6E8A-4147-A177-3AD203B41FA5}">
                      <a16:colId xmlns:a16="http://schemas.microsoft.com/office/drawing/2014/main" val="1260615579"/>
                    </a:ext>
                  </a:extLst>
                </a:gridCol>
                <a:gridCol w="8124180">
                  <a:extLst>
                    <a:ext uri="{9D8B030D-6E8A-4147-A177-3AD203B41FA5}">
                      <a16:colId xmlns:a16="http://schemas.microsoft.com/office/drawing/2014/main" val="2719830285"/>
                    </a:ext>
                  </a:extLst>
                </a:gridCol>
              </a:tblGrid>
              <a:tr h="97639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Indonesia Market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720968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Comparative Analysis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07522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Actionable Recommendations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4482559"/>
                  </a:ext>
                </a:extLst>
              </a:tr>
            </a:tbl>
          </a:graphicData>
        </a:graphic>
      </p:graphicFrame>
      <p:sp>
        <p:nvSpPr>
          <p:cNvPr id="19" name="Google Shape;2012;p30">
            <a:extLst>
              <a:ext uri="{FF2B5EF4-FFF2-40B4-BE49-F238E27FC236}">
                <a16:creationId xmlns:a16="http://schemas.microsoft.com/office/drawing/2014/main" id="{DCE1DEC9-35D2-E508-8BA0-C41941CB5165}"/>
              </a:ext>
            </a:extLst>
          </p:cNvPr>
          <p:cNvSpPr/>
          <p:nvPr/>
        </p:nvSpPr>
        <p:spPr>
          <a:xfrm>
            <a:off x="2708136" y="4054596"/>
            <a:ext cx="54864" cy="457200"/>
          </a:xfrm>
          <a:prstGeom prst="rect">
            <a:avLst/>
          </a:prstGeom>
          <a:solidFill>
            <a:srgbClr val="A0C9EC"/>
          </a:solidFill>
          <a:ln>
            <a:noFill/>
          </a:ln>
        </p:spPr>
        <p:txBody>
          <a:bodyPr spcFirstLastPara="1" wrap="square" lIns="182850" tIns="91400" rIns="182850" bIns="91400" anchor="ctr" anchorCtr="0">
            <a:noAutofit/>
          </a:bodyPr>
          <a:lstStyle/>
          <a:p>
            <a:pPr algn="ctr"/>
            <a:endParaRPr sz="3600">
              <a:solidFill>
                <a:schemeClr val="lt1"/>
              </a:solidFill>
              <a:latin typeface="+mn-lt"/>
              <a:ea typeface="Open Sans"/>
              <a:cs typeface="Open Sans"/>
              <a:sym typeface="Open Sans"/>
            </a:endParaRPr>
          </a:p>
        </p:txBody>
      </p:sp>
      <p:sp>
        <p:nvSpPr>
          <p:cNvPr id="3" name="Google Shape;86;p10">
            <a:extLst>
              <a:ext uri="{FF2B5EF4-FFF2-40B4-BE49-F238E27FC236}">
                <a16:creationId xmlns:a16="http://schemas.microsoft.com/office/drawing/2014/main" id="{DB9E60FF-C11F-5422-8F8F-B668BE48856E}"/>
              </a:ext>
            </a:extLst>
          </p:cNvPr>
          <p:cNvSpPr txBox="1"/>
          <p:nvPr/>
        </p:nvSpPr>
        <p:spPr>
          <a:xfrm>
            <a:off x="1483992" y="2120886"/>
            <a:ext cx="8254800" cy="935400"/>
          </a:xfrm>
          <a:prstGeom prst="rect">
            <a:avLst/>
          </a:prstGeom>
          <a:noFill/>
          <a:ln>
            <a:noFill/>
          </a:ln>
        </p:spPr>
        <p:txBody>
          <a:bodyPr spcFirstLastPara="1" wrap="square" lIns="182850" tIns="182850" rIns="182850" bIns="182850" anchor="t" anchorCtr="0">
            <a:noAutofit/>
          </a:bodyPr>
          <a:lstStyle/>
          <a:p>
            <a:r>
              <a:rPr lang="en-US" sz="6402" b="1" dirty="0">
                <a:solidFill>
                  <a:srgbClr val="FFFFFF"/>
                </a:solidFill>
                <a:latin typeface="+mn-lt"/>
              </a:rPr>
              <a:t>Content</a:t>
            </a:r>
            <a:endParaRPr sz="6402" b="1" dirty="0">
              <a:solidFill>
                <a:srgbClr val="FFFFFF"/>
              </a:solidFill>
              <a:latin typeface="+mn-lt"/>
            </a:endParaRPr>
          </a:p>
        </p:txBody>
      </p:sp>
    </p:spTree>
    <p:extLst>
      <p:ext uri="{BB962C8B-B14F-4D97-AF65-F5344CB8AC3E}">
        <p14:creationId xmlns:p14="http://schemas.microsoft.com/office/powerpoint/2010/main" val="950301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916AA-086E-DEDD-B005-A7A4D4645615}"/>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A7E689A7-1A07-80D2-1C2C-90C5A5B7A0AC}"/>
              </a:ext>
            </a:extLst>
          </p:cNvPr>
          <p:cNvSpPr txBox="1">
            <a:spLocks/>
          </p:cNvSpPr>
          <p:nvPr/>
        </p:nvSpPr>
        <p:spPr>
          <a:xfrm>
            <a:off x="677191" y="1620090"/>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vi-VN" sz="2000" dirty="0"/>
              <a:t>Chart </a:t>
            </a:r>
            <a:r>
              <a:rPr lang="en-US" sz="2000" dirty="0"/>
              <a:t>30</a:t>
            </a:r>
            <a:r>
              <a:rPr lang="vi-VN" sz="2000" dirty="0"/>
              <a:t>: </a:t>
            </a:r>
            <a:r>
              <a:rPr lang="en-US" sz="2000" dirty="0"/>
              <a:t>Source of Private Sector Financing</a:t>
            </a:r>
          </a:p>
        </p:txBody>
      </p:sp>
      <p:sp>
        <p:nvSpPr>
          <p:cNvPr id="3" name="TextBox 2">
            <a:extLst>
              <a:ext uri="{FF2B5EF4-FFF2-40B4-BE49-F238E27FC236}">
                <a16:creationId xmlns:a16="http://schemas.microsoft.com/office/drawing/2014/main" id="{C91C2C07-9F38-8D1D-ECE3-DF74FDCBF980}"/>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
        <p:nvSpPr>
          <p:cNvPr id="7" name="Text Placeholder 6">
            <a:extLst>
              <a:ext uri="{FF2B5EF4-FFF2-40B4-BE49-F238E27FC236}">
                <a16:creationId xmlns:a16="http://schemas.microsoft.com/office/drawing/2014/main" id="{0D12DA9C-0C64-9356-467B-54A530C140B6}"/>
              </a:ext>
            </a:extLst>
          </p:cNvPr>
          <p:cNvSpPr>
            <a:spLocks noGrp="1"/>
          </p:cNvSpPr>
          <p:nvPr>
            <p:ph type="body" sz="quarter" idx="17"/>
          </p:nvPr>
        </p:nvSpPr>
        <p:spPr/>
        <p:txBody>
          <a:bodyPr/>
          <a:lstStyle/>
          <a:p>
            <a:r>
              <a:rPr lang="en-US" dirty="0"/>
              <a:t>3.1 Indonesia – Market Landscape &amp; Activity</a:t>
            </a:r>
          </a:p>
        </p:txBody>
      </p:sp>
      <p:sp>
        <p:nvSpPr>
          <p:cNvPr id="8" name="Text Placeholder 7">
            <a:extLst>
              <a:ext uri="{FF2B5EF4-FFF2-40B4-BE49-F238E27FC236}">
                <a16:creationId xmlns:a16="http://schemas.microsoft.com/office/drawing/2014/main" id="{A344B76D-8318-5F61-B36D-8E4E5414552A}"/>
              </a:ext>
            </a:extLst>
          </p:cNvPr>
          <p:cNvSpPr>
            <a:spLocks noGrp="1"/>
          </p:cNvSpPr>
          <p:nvPr>
            <p:ph type="body" sz="quarter" idx="18"/>
          </p:nvPr>
        </p:nvSpPr>
        <p:spPr>
          <a:xfrm>
            <a:off x="2162176" y="822426"/>
            <a:ext cx="13916023" cy="357596"/>
          </a:xfrm>
        </p:spPr>
        <p:txBody>
          <a:bodyPr/>
          <a:lstStyle/>
          <a:p>
            <a:r>
              <a:rPr lang="en-US" sz="2200" dirty="0"/>
              <a:t>Financial market relies on the bank loans; the equity market is constrained in depth due to high concentration</a:t>
            </a:r>
          </a:p>
        </p:txBody>
      </p:sp>
      <p:graphicFrame>
        <p:nvGraphicFramePr>
          <p:cNvPr id="2" name="Chart 1">
            <a:extLst>
              <a:ext uri="{FF2B5EF4-FFF2-40B4-BE49-F238E27FC236}">
                <a16:creationId xmlns:a16="http://schemas.microsoft.com/office/drawing/2014/main" id="{3AC82462-4864-1C4B-9F0D-E7C74E577D80}"/>
              </a:ext>
            </a:extLst>
          </p:cNvPr>
          <p:cNvGraphicFramePr/>
          <p:nvPr>
            <p:extLst>
              <p:ext uri="{D42A27DB-BD31-4B8C-83A1-F6EECF244321}">
                <p14:modId xmlns:p14="http://schemas.microsoft.com/office/powerpoint/2010/main" val="1753109143"/>
              </p:ext>
            </p:extLst>
          </p:nvPr>
        </p:nvGraphicFramePr>
        <p:xfrm>
          <a:off x="894946" y="2086961"/>
          <a:ext cx="7406091" cy="379478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212BCC8F-B7B7-C2A8-2A4D-80FFA01492BB}"/>
              </a:ext>
            </a:extLst>
          </p:cNvPr>
          <p:cNvSpPr/>
          <p:nvPr/>
        </p:nvSpPr>
        <p:spPr>
          <a:xfrm>
            <a:off x="894946" y="6683444"/>
            <a:ext cx="8446919" cy="3104385"/>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600"/>
              </a:spcAft>
              <a:buClr>
                <a:schemeClr val="tx1"/>
              </a:buClr>
              <a:buBlip>
                <a:blip>
                  <a:extLst>
                    <a:ext uri="{96DAC541-7B7A-43D3-8B79-37D633B846F1}">
                      <asvg:svgBlip xmlns:asvg="http://schemas.microsoft.com/office/drawing/2016/SVG/main" r:embed="rId3"/>
                    </a:ext>
                  </a:extLst>
                </a:blip>
              </a:buBlip>
            </a:pPr>
            <a:r>
              <a:rPr lang="en-US" sz="2000" b="1" dirty="0">
                <a:solidFill>
                  <a:srgbClr val="002060"/>
                </a:solidFill>
              </a:rPr>
              <a:t>Bank-centric financial system</a:t>
            </a:r>
            <a:r>
              <a:rPr lang="en-US" sz="2000" dirty="0">
                <a:solidFill>
                  <a:srgbClr val="002060"/>
                </a:solidFill>
              </a:rPr>
              <a:t>. Credit provision is dominated by the banking sector, with capital and bond markets remaining relatively shallow</a:t>
            </a:r>
          </a:p>
          <a:p>
            <a:pPr marL="342900" indent="-342900">
              <a:spcAft>
                <a:spcPts val="600"/>
              </a:spcAft>
              <a:buClr>
                <a:schemeClr val="tx1"/>
              </a:buClr>
              <a:buBlip>
                <a:blip>
                  <a:extLst>
                    <a:ext uri="{96DAC541-7B7A-43D3-8B79-37D633B846F1}">
                      <asvg:svgBlip xmlns:asvg="http://schemas.microsoft.com/office/drawing/2016/SVG/main" r:embed="rId3"/>
                    </a:ext>
                  </a:extLst>
                </a:blip>
              </a:buBlip>
            </a:pPr>
            <a:r>
              <a:rPr lang="en-US" sz="2000" b="1" dirty="0">
                <a:solidFill>
                  <a:srgbClr val="002060"/>
                </a:solidFill>
              </a:rPr>
              <a:t>Equity market constraints.</a:t>
            </a:r>
            <a:r>
              <a:rPr lang="en-US" sz="2000" dirty="0">
                <a:solidFill>
                  <a:srgbClr val="002060"/>
                </a:solidFill>
              </a:rPr>
              <a:t> High concentration and limited liquidity reduce market depth and participation</a:t>
            </a:r>
          </a:p>
          <a:p>
            <a:pPr marL="342900" indent="-342900">
              <a:spcAft>
                <a:spcPts val="600"/>
              </a:spcAft>
              <a:buClr>
                <a:schemeClr val="tx1"/>
              </a:buClr>
              <a:buBlip>
                <a:blip>
                  <a:extLst>
                    <a:ext uri="{96DAC541-7B7A-43D3-8B79-37D633B846F1}">
                      <asvg:svgBlip xmlns:asvg="http://schemas.microsoft.com/office/drawing/2016/SVG/main" r:embed="rId3"/>
                    </a:ext>
                  </a:extLst>
                </a:blip>
              </a:buBlip>
            </a:pPr>
            <a:r>
              <a:rPr lang="en-US" sz="2000" b="1" dirty="0">
                <a:solidFill>
                  <a:srgbClr val="002060"/>
                </a:solidFill>
              </a:rPr>
              <a:t>Bond market imbalance.</a:t>
            </a:r>
            <a:r>
              <a:rPr lang="en-US" sz="2000" dirty="0">
                <a:solidFill>
                  <a:srgbClr val="002060"/>
                </a:solidFill>
              </a:rPr>
              <a:t> &gt;80% of outstanding bonds are government securities</a:t>
            </a:r>
          </a:p>
          <a:p>
            <a:pPr marL="342900" indent="-342900">
              <a:buClr>
                <a:schemeClr val="tx1"/>
              </a:buClr>
              <a:buBlip>
                <a:blip>
                  <a:extLst>
                    <a:ext uri="{96DAC541-7B7A-43D3-8B79-37D633B846F1}">
                      <asvg:svgBlip xmlns:asvg="http://schemas.microsoft.com/office/drawing/2016/SVG/main" r:embed="rId3"/>
                    </a:ext>
                  </a:extLst>
                </a:blip>
              </a:buBlip>
            </a:pPr>
            <a:r>
              <a:rPr lang="en-US" sz="2000" b="1" dirty="0">
                <a:solidFill>
                  <a:srgbClr val="002060"/>
                </a:solidFill>
              </a:rPr>
              <a:t>Corporate bond concentration.</a:t>
            </a:r>
            <a:r>
              <a:rPr lang="en-US" sz="2000" dirty="0">
                <a:solidFill>
                  <a:srgbClr val="002060"/>
                </a:solidFill>
              </a:rPr>
              <a:t> Issuance is heavily skewed toward the financial sector</a:t>
            </a:r>
            <a:endParaRPr lang="en-SG" sz="2000" dirty="0">
              <a:solidFill>
                <a:srgbClr val="002060"/>
              </a:solidFill>
            </a:endParaRPr>
          </a:p>
        </p:txBody>
      </p:sp>
      <p:graphicFrame>
        <p:nvGraphicFramePr>
          <p:cNvPr id="6" name="Chart 5">
            <a:extLst>
              <a:ext uri="{FF2B5EF4-FFF2-40B4-BE49-F238E27FC236}">
                <a16:creationId xmlns:a16="http://schemas.microsoft.com/office/drawing/2014/main" id="{5DE630B9-B292-B03D-0397-77FC3ADABF75}"/>
              </a:ext>
            </a:extLst>
          </p:cNvPr>
          <p:cNvGraphicFramePr/>
          <p:nvPr>
            <p:extLst>
              <p:ext uri="{D42A27DB-BD31-4B8C-83A1-F6EECF244321}">
                <p14:modId xmlns:p14="http://schemas.microsoft.com/office/powerpoint/2010/main" val="1696771409"/>
              </p:ext>
            </p:extLst>
          </p:nvPr>
        </p:nvGraphicFramePr>
        <p:xfrm>
          <a:off x="9285223" y="2059031"/>
          <a:ext cx="8268259" cy="3856693"/>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Placeholder 3">
            <a:extLst>
              <a:ext uri="{FF2B5EF4-FFF2-40B4-BE49-F238E27FC236}">
                <a16:creationId xmlns:a16="http://schemas.microsoft.com/office/drawing/2014/main" id="{6E767A7A-5F0A-79C4-0688-4335DC544D91}"/>
              </a:ext>
            </a:extLst>
          </p:cNvPr>
          <p:cNvSpPr txBox="1">
            <a:spLocks/>
          </p:cNvSpPr>
          <p:nvPr/>
        </p:nvSpPr>
        <p:spPr>
          <a:xfrm>
            <a:off x="9569505" y="1671890"/>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31: Market </a:t>
            </a:r>
            <a:r>
              <a:rPr lang="en-US" sz="2000" dirty="0" err="1"/>
              <a:t>capitalisation</a:t>
            </a:r>
            <a:r>
              <a:rPr lang="en-US" sz="2000" dirty="0"/>
              <a:t> of the equity market</a:t>
            </a:r>
          </a:p>
        </p:txBody>
      </p:sp>
      <p:sp>
        <p:nvSpPr>
          <p:cNvPr id="11" name="Rectangle 10">
            <a:extLst>
              <a:ext uri="{FF2B5EF4-FFF2-40B4-BE49-F238E27FC236}">
                <a16:creationId xmlns:a16="http://schemas.microsoft.com/office/drawing/2014/main" id="{E54DAEBA-1AF7-F1F8-02B5-720D6C1B3BA0}"/>
              </a:ext>
            </a:extLst>
          </p:cNvPr>
          <p:cNvSpPr/>
          <p:nvPr/>
        </p:nvSpPr>
        <p:spPr>
          <a:xfrm>
            <a:off x="9569505" y="6683443"/>
            <a:ext cx="8133879" cy="3104385"/>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4000"/>
              </a:lnSpc>
              <a:spcBef>
                <a:spcPts val="600"/>
              </a:spcBef>
              <a:spcAft>
                <a:spcPts val="600"/>
              </a:spcAft>
              <a:buClr>
                <a:schemeClr val="bg1"/>
              </a:buClr>
            </a:pPr>
            <a:r>
              <a:rPr lang="en-US" sz="2000" b="1" dirty="0">
                <a:solidFill>
                  <a:srgbClr val="002060"/>
                </a:solidFill>
              </a:rPr>
              <a:t>Growing size, limited depth.</a:t>
            </a:r>
            <a:r>
              <a:rPr lang="en-US" sz="2000" dirty="0">
                <a:solidFill>
                  <a:srgbClr val="002060"/>
                </a:solidFill>
              </a:rPr>
              <a:t> While market </a:t>
            </a:r>
            <a:r>
              <a:rPr lang="en-US" sz="2000" dirty="0" err="1">
                <a:solidFill>
                  <a:srgbClr val="002060"/>
                </a:solidFill>
              </a:rPr>
              <a:t>capitalisation</a:t>
            </a:r>
            <a:r>
              <a:rPr lang="en-US" sz="2000" dirty="0">
                <a:solidFill>
                  <a:srgbClr val="002060"/>
                </a:solidFill>
              </a:rPr>
              <a:t> </a:t>
            </a:r>
            <a:r>
              <a:rPr lang="en-US" sz="2000" b="1" dirty="0">
                <a:solidFill>
                  <a:srgbClr val="002060"/>
                </a:solidFill>
              </a:rPr>
              <a:t>continues to expand</a:t>
            </a:r>
            <a:r>
              <a:rPr lang="en-US" sz="2000" dirty="0">
                <a:solidFill>
                  <a:srgbClr val="002060"/>
                </a:solidFill>
              </a:rPr>
              <a:t>, Indonesia’s market depth remains constrained relative to regional peers due to high concentration of equity market cap.</a:t>
            </a:r>
          </a:p>
          <a:p>
            <a:pPr>
              <a:lnSpc>
                <a:spcPct val="114000"/>
              </a:lnSpc>
              <a:spcBef>
                <a:spcPts val="600"/>
              </a:spcBef>
              <a:spcAft>
                <a:spcPts val="600"/>
              </a:spcAft>
              <a:buClr>
                <a:schemeClr val="bg1"/>
              </a:buClr>
            </a:pPr>
            <a:r>
              <a:rPr lang="en-US" sz="2000" dirty="0">
                <a:solidFill>
                  <a:srgbClr val="002060"/>
                </a:solidFill>
              </a:rPr>
              <a:t>The ten largest listed companies accounting for more than one-third of the IHSG's total value, implying that index performance and liquidity conditions are disproportionately shaped by a narrow set of sectors, primarily financials, energy, and mining, which expose the market more to sector-specific shocks.</a:t>
            </a:r>
            <a:endParaRPr lang="en-SG" sz="2000" dirty="0">
              <a:solidFill>
                <a:srgbClr val="002060"/>
              </a:solidFill>
            </a:endParaRPr>
          </a:p>
        </p:txBody>
      </p:sp>
      <p:sp>
        <p:nvSpPr>
          <p:cNvPr id="14" name="TextBox 13">
            <a:extLst>
              <a:ext uri="{FF2B5EF4-FFF2-40B4-BE49-F238E27FC236}">
                <a16:creationId xmlns:a16="http://schemas.microsoft.com/office/drawing/2014/main" id="{CBAA276E-7B26-D9FF-3AFD-99D119B9F197}"/>
              </a:ext>
            </a:extLst>
          </p:cNvPr>
          <p:cNvSpPr txBox="1"/>
          <p:nvPr/>
        </p:nvSpPr>
        <p:spPr>
          <a:xfrm>
            <a:off x="928528" y="5915724"/>
            <a:ext cx="12351894" cy="338554"/>
          </a:xfrm>
          <a:prstGeom prst="rect">
            <a:avLst/>
          </a:prstGeom>
          <a:noFill/>
        </p:spPr>
        <p:txBody>
          <a:bodyPr wrap="square">
            <a:spAutoFit/>
          </a:bodyPr>
          <a:lstStyle/>
          <a:p>
            <a:r>
              <a:rPr lang="en-US" sz="1600" i="1" dirty="0">
                <a:effectLst/>
                <a:latin typeface="Aptos" panose="020B0004020202020204" pitchFamily="34" charset="0"/>
                <a:ea typeface="Calibri" panose="020F0502020204030204" pitchFamily="34" charset="0"/>
                <a:cs typeface="Arial" panose="020B0604020202020204" pitchFamily="34" charset="0"/>
              </a:rPr>
              <a:t>Source: BI, IDX, OJK</a:t>
            </a:r>
            <a:endParaRPr lang="en-US" sz="1600" dirty="0">
              <a:latin typeface="Aptos" panose="020B0004020202020204" pitchFamily="34" charset="0"/>
            </a:endParaRPr>
          </a:p>
        </p:txBody>
      </p:sp>
      <p:sp>
        <p:nvSpPr>
          <p:cNvPr id="16" name="TextBox 15">
            <a:extLst>
              <a:ext uri="{FF2B5EF4-FFF2-40B4-BE49-F238E27FC236}">
                <a16:creationId xmlns:a16="http://schemas.microsoft.com/office/drawing/2014/main" id="{A902A05A-4F32-0262-23F2-7A3000FA6EC5}"/>
              </a:ext>
            </a:extLst>
          </p:cNvPr>
          <p:cNvSpPr txBox="1"/>
          <p:nvPr/>
        </p:nvSpPr>
        <p:spPr>
          <a:xfrm>
            <a:off x="9091044" y="5904821"/>
            <a:ext cx="12351894" cy="338554"/>
          </a:xfrm>
          <a:prstGeom prst="rect">
            <a:avLst/>
          </a:prstGeom>
          <a:noFill/>
        </p:spPr>
        <p:txBody>
          <a:bodyPr wrap="square">
            <a:spAutoFit/>
          </a:bodyPr>
          <a:lstStyle/>
          <a:p>
            <a:pPr marL="457200" marR="0">
              <a:buNone/>
            </a:pPr>
            <a:r>
              <a:rPr lang="en-SG" sz="1600" i="1" dirty="0">
                <a:effectLst/>
                <a:latin typeface="Aptos" panose="020B0004020202020204" pitchFamily="34" charset="0"/>
                <a:ea typeface="Calibri" panose="020F0502020204030204" pitchFamily="34" charset="0"/>
                <a:cs typeface="Arial" panose="020B0604020202020204" pitchFamily="34" charset="0"/>
              </a:rPr>
              <a:t>Source: </a:t>
            </a:r>
            <a:r>
              <a:rPr lang="en-SG" sz="1600" i="1" dirty="0" err="1">
                <a:effectLst/>
                <a:latin typeface="Aptos" panose="020B0004020202020204" pitchFamily="34" charset="0"/>
                <a:ea typeface="Calibri" panose="020F0502020204030204" pitchFamily="34" charset="0"/>
                <a:cs typeface="Arial" panose="020B0604020202020204" pitchFamily="34" charset="0"/>
              </a:rPr>
              <a:t>WorldBank</a:t>
            </a:r>
            <a:endParaRPr lang="en-US" sz="1600" dirty="0">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29984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7F477-2306-114B-C375-9176D05395F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4C19DA-9DAD-1BDE-8156-A4FA1A34FEED}"/>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
        <p:nvSpPr>
          <p:cNvPr id="7" name="Text Placeholder 6">
            <a:extLst>
              <a:ext uri="{FF2B5EF4-FFF2-40B4-BE49-F238E27FC236}">
                <a16:creationId xmlns:a16="http://schemas.microsoft.com/office/drawing/2014/main" id="{D1B1FBE6-8E64-EFBC-98A6-8AC1552BFF55}"/>
              </a:ext>
            </a:extLst>
          </p:cNvPr>
          <p:cNvSpPr>
            <a:spLocks noGrp="1"/>
          </p:cNvSpPr>
          <p:nvPr>
            <p:ph type="body" sz="quarter" idx="17"/>
          </p:nvPr>
        </p:nvSpPr>
        <p:spPr/>
        <p:txBody>
          <a:bodyPr/>
          <a:lstStyle/>
          <a:p>
            <a:r>
              <a:rPr lang="en-US" dirty="0"/>
              <a:t>3.1 Indonesia – Market Landscape &amp; Activity</a:t>
            </a:r>
          </a:p>
        </p:txBody>
      </p:sp>
      <p:sp>
        <p:nvSpPr>
          <p:cNvPr id="8" name="Text Placeholder 7">
            <a:extLst>
              <a:ext uri="{FF2B5EF4-FFF2-40B4-BE49-F238E27FC236}">
                <a16:creationId xmlns:a16="http://schemas.microsoft.com/office/drawing/2014/main" id="{17A3DB2C-F9F0-128F-E2BB-C1FCDE8DD051}"/>
              </a:ext>
            </a:extLst>
          </p:cNvPr>
          <p:cNvSpPr>
            <a:spLocks noGrp="1"/>
          </p:cNvSpPr>
          <p:nvPr>
            <p:ph type="body" sz="quarter" idx="18"/>
          </p:nvPr>
        </p:nvSpPr>
        <p:spPr>
          <a:xfrm>
            <a:off x="2162176" y="822425"/>
            <a:ext cx="13439773" cy="397091"/>
          </a:xfrm>
        </p:spPr>
        <p:txBody>
          <a:bodyPr/>
          <a:lstStyle/>
          <a:p>
            <a:r>
              <a:rPr lang="en-US" dirty="0"/>
              <a:t>The phased increase in the minimum free float is expected to address the current liquidity constraints </a:t>
            </a:r>
          </a:p>
        </p:txBody>
      </p:sp>
      <p:sp>
        <p:nvSpPr>
          <p:cNvPr id="4" name="Text Placeholder 3">
            <a:extLst>
              <a:ext uri="{FF2B5EF4-FFF2-40B4-BE49-F238E27FC236}">
                <a16:creationId xmlns:a16="http://schemas.microsoft.com/office/drawing/2014/main" id="{ECF44F87-7AB6-C707-7351-2EA5BD79006A}"/>
              </a:ext>
            </a:extLst>
          </p:cNvPr>
          <p:cNvSpPr>
            <a:spLocks noGrp="1"/>
          </p:cNvSpPr>
          <p:nvPr>
            <p:ph type="body" sz="quarter" idx="10"/>
          </p:nvPr>
        </p:nvSpPr>
        <p:spPr>
          <a:xfrm>
            <a:off x="838303" y="1538950"/>
            <a:ext cx="16451534" cy="376238"/>
          </a:xfrm>
        </p:spPr>
        <p:txBody>
          <a:bodyPr/>
          <a:lstStyle/>
          <a:p>
            <a:r>
              <a:rPr lang="en-US" sz="2000" dirty="0"/>
              <a:t>Chart 32: Free Float Requirement Comparison </a:t>
            </a:r>
          </a:p>
        </p:txBody>
      </p:sp>
      <p:graphicFrame>
        <p:nvGraphicFramePr>
          <p:cNvPr id="9" name="Chart 8">
            <a:extLst>
              <a:ext uri="{FF2B5EF4-FFF2-40B4-BE49-F238E27FC236}">
                <a16:creationId xmlns:a16="http://schemas.microsoft.com/office/drawing/2014/main" id="{0D516BFA-A83B-CDD9-6A06-E3E003A66745}"/>
              </a:ext>
            </a:extLst>
          </p:cNvPr>
          <p:cNvGraphicFramePr/>
          <p:nvPr>
            <p:extLst>
              <p:ext uri="{D42A27DB-BD31-4B8C-83A1-F6EECF244321}">
                <p14:modId xmlns:p14="http://schemas.microsoft.com/office/powerpoint/2010/main" val="2098315610"/>
              </p:ext>
            </p:extLst>
          </p:nvPr>
        </p:nvGraphicFramePr>
        <p:xfrm>
          <a:off x="848822" y="2001276"/>
          <a:ext cx="6337790" cy="2538109"/>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2BF42584-905D-C8C2-8FEF-32A0515819DA}"/>
              </a:ext>
            </a:extLst>
          </p:cNvPr>
          <p:cNvSpPr/>
          <p:nvPr/>
        </p:nvSpPr>
        <p:spPr>
          <a:xfrm>
            <a:off x="7186612" y="2159491"/>
            <a:ext cx="3945101" cy="2094689"/>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Clr>
                <a:schemeClr val="bg1"/>
              </a:buClr>
            </a:pPr>
            <a:r>
              <a:rPr lang="en-US" sz="2000" dirty="0">
                <a:solidFill>
                  <a:srgbClr val="002060"/>
                </a:solidFill>
              </a:rPr>
              <a:t>Prior to 31 March 2026, </a:t>
            </a:r>
            <a:r>
              <a:rPr lang="en-US" sz="2000" b="1" dirty="0">
                <a:solidFill>
                  <a:srgbClr val="002060"/>
                </a:solidFill>
              </a:rPr>
              <a:t>minimum free float </a:t>
            </a:r>
            <a:r>
              <a:rPr lang="en-US" sz="2000" dirty="0">
                <a:solidFill>
                  <a:srgbClr val="002060"/>
                </a:solidFill>
              </a:rPr>
              <a:t>was set at 7.5% - the lowest among regional peers. Indonesia also recorded </a:t>
            </a:r>
            <a:r>
              <a:rPr lang="en-US" sz="2000" b="1" dirty="0">
                <a:solidFill>
                  <a:srgbClr val="002060"/>
                </a:solidFill>
              </a:rPr>
              <a:t>the lowest effective free float </a:t>
            </a:r>
            <a:r>
              <a:rPr lang="en-US" sz="2000" dirty="0">
                <a:solidFill>
                  <a:srgbClr val="002060"/>
                </a:solidFill>
              </a:rPr>
              <a:t>rate across four countries.</a:t>
            </a:r>
            <a:endParaRPr lang="en-SG" sz="2000" dirty="0">
              <a:solidFill>
                <a:srgbClr val="002060"/>
              </a:solidFill>
            </a:endParaRPr>
          </a:p>
        </p:txBody>
      </p:sp>
      <p:sp>
        <p:nvSpPr>
          <p:cNvPr id="11" name="Text Placeholder 3">
            <a:extLst>
              <a:ext uri="{FF2B5EF4-FFF2-40B4-BE49-F238E27FC236}">
                <a16:creationId xmlns:a16="http://schemas.microsoft.com/office/drawing/2014/main" id="{B2A2B4E5-64F8-D111-9455-08814960AD8D}"/>
              </a:ext>
            </a:extLst>
          </p:cNvPr>
          <p:cNvSpPr txBox="1">
            <a:spLocks/>
          </p:cNvSpPr>
          <p:nvPr/>
        </p:nvSpPr>
        <p:spPr>
          <a:xfrm>
            <a:off x="848823" y="4572583"/>
            <a:ext cx="6756463"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33: Effective Free Float Distribution</a:t>
            </a:r>
          </a:p>
        </p:txBody>
      </p:sp>
      <p:graphicFrame>
        <p:nvGraphicFramePr>
          <p:cNvPr id="13" name="Chart 12">
            <a:extLst>
              <a:ext uri="{FF2B5EF4-FFF2-40B4-BE49-F238E27FC236}">
                <a16:creationId xmlns:a16="http://schemas.microsoft.com/office/drawing/2014/main" id="{05A33002-8DA3-7063-6596-43B63CFC106F}"/>
              </a:ext>
            </a:extLst>
          </p:cNvPr>
          <p:cNvGraphicFramePr/>
          <p:nvPr>
            <p:extLst>
              <p:ext uri="{D42A27DB-BD31-4B8C-83A1-F6EECF244321}">
                <p14:modId xmlns:p14="http://schemas.microsoft.com/office/powerpoint/2010/main" val="147196850"/>
              </p:ext>
            </p:extLst>
          </p:nvPr>
        </p:nvGraphicFramePr>
        <p:xfrm>
          <a:off x="848821" y="4974848"/>
          <a:ext cx="5880592" cy="2517349"/>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angle 13">
            <a:extLst>
              <a:ext uri="{FF2B5EF4-FFF2-40B4-BE49-F238E27FC236}">
                <a16:creationId xmlns:a16="http://schemas.microsoft.com/office/drawing/2014/main" id="{22A20A39-D4BA-D748-7F33-22551E5B1964}"/>
              </a:ext>
            </a:extLst>
          </p:cNvPr>
          <p:cNvSpPr/>
          <p:nvPr/>
        </p:nvSpPr>
        <p:spPr>
          <a:xfrm>
            <a:off x="7186612" y="4572583"/>
            <a:ext cx="3945102" cy="5171492"/>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600"/>
              </a:spcAft>
              <a:buClr>
                <a:schemeClr val="tx1"/>
              </a:buClr>
              <a:buFont typeface="Arial" panose="020B0604020202020204" pitchFamily="34" charset="0"/>
              <a:buChar char="•"/>
            </a:pPr>
            <a:r>
              <a:rPr lang="en-US" sz="2000" b="1" dirty="0">
                <a:solidFill>
                  <a:srgbClr val="002060"/>
                </a:solidFill>
              </a:rPr>
              <a:t>Regulatory tightening on free float.</a:t>
            </a:r>
            <a:r>
              <a:rPr lang="en-US" sz="2000" dirty="0">
                <a:solidFill>
                  <a:srgbClr val="002060"/>
                </a:solidFill>
              </a:rPr>
              <a:t> Post–31 Mar 2026, regulators will gradually raise the minimum free float to </a:t>
            </a:r>
            <a:r>
              <a:rPr lang="en-US" sz="2000" b="1" dirty="0">
                <a:solidFill>
                  <a:srgbClr val="002060"/>
                </a:solidFill>
              </a:rPr>
              <a:t>15%</a:t>
            </a:r>
            <a:r>
              <a:rPr lang="en-US" sz="2000" dirty="0">
                <a:solidFill>
                  <a:srgbClr val="002060"/>
                </a:solidFill>
              </a:rPr>
              <a:t> over 2027–2029</a:t>
            </a:r>
          </a:p>
          <a:p>
            <a:pPr marL="342900" indent="-342900">
              <a:spcAft>
                <a:spcPts val="600"/>
              </a:spcAft>
              <a:buClr>
                <a:schemeClr val="tx1"/>
              </a:buClr>
              <a:buFont typeface="Arial" panose="020B0604020202020204" pitchFamily="34" charset="0"/>
              <a:buChar char="•"/>
            </a:pPr>
            <a:r>
              <a:rPr lang="en-US" sz="2000" b="1" dirty="0">
                <a:solidFill>
                  <a:srgbClr val="002060"/>
                </a:solidFill>
              </a:rPr>
              <a:t>Compliance gap remains.</a:t>
            </a:r>
            <a:r>
              <a:rPr lang="en-US" sz="2000" dirty="0">
                <a:solidFill>
                  <a:srgbClr val="002060"/>
                </a:solidFill>
              </a:rPr>
              <a:t> As of 31 Mar 2026, </a:t>
            </a:r>
            <a:r>
              <a:rPr lang="en-US" sz="2000" b="1" dirty="0">
                <a:solidFill>
                  <a:srgbClr val="002060"/>
                </a:solidFill>
              </a:rPr>
              <a:t>~26% </a:t>
            </a:r>
            <a:r>
              <a:rPr lang="en-US" sz="2000" dirty="0">
                <a:solidFill>
                  <a:srgbClr val="002060"/>
                </a:solidFill>
              </a:rPr>
              <a:t>of listed companies (primarily mid-cap firms)  remain below the current threshold</a:t>
            </a:r>
          </a:p>
          <a:p>
            <a:pPr marL="342900" indent="-342900">
              <a:spcAft>
                <a:spcPts val="600"/>
              </a:spcAft>
              <a:buClr>
                <a:schemeClr val="tx1"/>
              </a:buClr>
              <a:buFont typeface="Arial" panose="020B0604020202020204" pitchFamily="34" charset="0"/>
              <a:buChar char="•"/>
            </a:pPr>
            <a:r>
              <a:rPr lang="en-US" sz="2000" b="1" dirty="0">
                <a:solidFill>
                  <a:srgbClr val="002060"/>
                </a:solidFill>
              </a:rPr>
              <a:t>Capital required to comply.</a:t>
            </a:r>
            <a:r>
              <a:rPr lang="en-US" sz="2000" dirty="0">
                <a:solidFill>
                  <a:srgbClr val="002060"/>
                </a:solidFill>
              </a:rPr>
              <a:t> Achieving the target is estimated to require  </a:t>
            </a:r>
            <a:r>
              <a:rPr lang="en-US" sz="2000" b="1" dirty="0">
                <a:solidFill>
                  <a:srgbClr val="002060"/>
                </a:solidFill>
              </a:rPr>
              <a:t>~IDR 130 trillion (≈USD 7.7 billion) </a:t>
            </a:r>
            <a:r>
              <a:rPr lang="en-US" sz="2000" dirty="0">
                <a:solidFill>
                  <a:srgbClr val="002060"/>
                </a:solidFill>
              </a:rPr>
              <a:t>in additional public share issuance</a:t>
            </a:r>
            <a:endParaRPr lang="en-SG" sz="2000" dirty="0">
              <a:solidFill>
                <a:srgbClr val="002060"/>
              </a:solidFill>
            </a:endParaRPr>
          </a:p>
        </p:txBody>
      </p:sp>
      <p:graphicFrame>
        <p:nvGraphicFramePr>
          <p:cNvPr id="16" name="Chart 15">
            <a:extLst>
              <a:ext uri="{FF2B5EF4-FFF2-40B4-BE49-F238E27FC236}">
                <a16:creationId xmlns:a16="http://schemas.microsoft.com/office/drawing/2014/main" id="{3C57FB74-1A91-F07C-ECD1-232B826F9D62}"/>
              </a:ext>
            </a:extLst>
          </p:cNvPr>
          <p:cNvGraphicFramePr/>
          <p:nvPr>
            <p:extLst>
              <p:ext uri="{D42A27DB-BD31-4B8C-83A1-F6EECF244321}">
                <p14:modId xmlns:p14="http://schemas.microsoft.com/office/powerpoint/2010/main" val="67486143"/>
              </p:ext>
            </p:extLst>
          </p:nvPr>
        </p:nvGraphicFramePr>
        <p:xfrm>
          <a:off x="965235" y="7518224"/>
          <a:ext cx="5880592" cy="2507924"/>
        </p:xfrm>
        <a:graphic>
          <a:graphicData uri="http://schemas.openxmlformats.org/drawingml/2006/chart">
            <c:chart xmlns:c="http://schemas.openxmlformats.org/drawingml/2006/chart" xmlns:r="http://schemas.openxmlformats.org/officeDocument/2006/relationships" r:id="rId5"/>
          </a:graphicData>
        </a:graphic>
      </p:graphicFrame>
      <p:sp>
        <p:nvSpPr>
          <p:cNvPr id="17" name="Rectangle 16">
            <a:extLst>
              <a:ext uri="{FF2B5EF4-FFF2-40B4-BE49-F238E27FC236}">
                <a16:creationId xmlns:a16="http://schemas.microsoft.com/office/drawing/2014/main" id="{0D02121B-68D6-49D2-F505-33E21D8875CB}"/>
              </a:ext>
            </a:extLst>
          </p:cNvPr>
          <p:cNvSpPr/>
          <p:nvPr/>
        </p:nvSpPr>
        <p:spPr>
          <a:xfrm>
            <a:off x="11429782" y="2159491"/>
            <a:ext cx="6574326" cy="7305083"/>
          </a:xfrm>
          <a:prstGeom prst="rect">
            <a:avLst/>
          </a:prstGeom>
          <a:noFill/>
          <a:ln>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1"/>
                </a:solidFill>
              </a:rPr>
              <a:t>Regulatory response to MSCI (6 Feb 2026): </a:t>
            </a:r>
            <a:r>
              <a:rPr lang="en-US" sz="2000" dirty="0">
                <a:solidFill>
                  <a:schemeClr val="accent1"/>
                </a:solidFill>
              </a:rPr>
              <a:t>Otoritas Jasa Keuangan (OJK) announced eight equity market reforms:</a:t>
            </a:r>
          </a:p>
          <a:p>
            <a:pPr marL="457200" lvl="2" indent="-457200">
              <a:buClr>
                <a:schemeClr val="accent1"/>
              </a:buClr>
              <a:buFont typeface="+mj-lt"/>
              <a:buAutoNum type="arabicPeriod"/>
            </a:pPr>
            <a:r>
              <a:rPr lang="en-US" sz="2000" dirty="0">
                <a:solidFill>
                  <a:schemeClr val="accent1"/>
                </a:solidFill>
              </a:rPr>
              <a:t>Raise free float from 7.5% to 15%</a:t>
            </a:r>
          </a:p>
          <a:p>
            <a:pPr marL="457200" lvl="2" indent="-457200">
              <a:buClr>
                <a:schemeClr val="accent1"/>
              </a:buClr>
              <a:buFont typeface="+mj-lt"/>
              <a:buAutoNum type="arabicPeriod"/>
            </a:pPr>
            <a:r>
              <a:rPr lang="en-US" sz="2000" dirty="0">
                <a:solidFill>
                  <a:schemeClr val="accent1"/>
                </a:solidFill>
              </a:rPr>
              <a:t>Disclose Ultimate Beneficial Owners (UBO)</a:t>
            </a:r>
          </a:p>
          <a:p>
            <a:pPr marL="457200" lvl="2" indent="-457200">
              <a:buClr>
                <a:schemeClr val="accent1"/>
              </a:buClr>
              <a:buFont typeface="+mj-lt"/>
              <a:buAutoNum type="arabicPeriod"/>
            </a:pPr>
            <a:r>
              <a:rPr lang="en-US" sz="2000" dirty="0">
                <a:solidFill>
                  <a:schemeClr val="accent1"/>
                </a:solidFill>
              </a:rPr>
              <a:t>Expand ownership disclosure threshold (from &gt;5% to &gt;1%)</a:t>
            </a:r>
          </a:p>
          <a:p>
            <a:pPr marL="457200" lvl="2" indent="-457200">
              <a:buClr>
                <a:schemeClr val="accent1"/>
              </a:buClr>
              <a:buFont typeface="+mj-lt"/>
              <a:buAutoNum type="arabicPeriod"/>
            </a:pPr>
            <a:r>
              <a:rPr lang="en-US" sz="2000" dirty="0">
                <a:solidFill>
                  <a:schemeClr val="accent1"/>
                </a:solidFill>
              </a:rPr>
              <a:t>Stock exchange demutualization</a:t>
            </a:r>
          </a:p>
          <a:p>
            <a:pPr marL="457200" lvl="2" indent="-457200">
              <a:buClr>
                <a:schemeClr val="accent1"/>
              </a:buClr>
              <a:buFont typeface="+mj-lt"/>
              <a:buAutoNum type="arabicPeriod"/>
            </a:pPr>
            <a:r>
              <a:rPr lang="en-US" sz="2000" dirty="0">
                <a:solidFill>
                  <a:schemeClr val="accent1"/>
                </a:solidFill>
              </a:rPr>
              <a:t>Stronger enforcement and sanctions</a:t>
            </a:r>
          </a:p>
          <a:p>
            <a:pPr marL="457200" lvl="2" indent="-457200">
              <a:buClr>
                <a:schemeClr val="accent1"/>
              </a:buClr>
              <a:buFont typeface="+mj-lt"/>
              <a:buAutoNum type="arabicPeriod"/>
            </a:pPr>
            <a:r>
              <a:rPr lang="en-US" sz="2000" dirty="0">
                <a:solidFill>
                  <a:schemeClr val="accent1"/>
                </a:solidFill>
              </a:rPr>
              <a:t>Enhanced issuer governance</a:t>
            </a:r>
          </a:p>
          <a:p>
            <a:pPr marL="457200" lvl="2" indent="-457200">
              <a:buClr>
                <a:schemeClr val="accent1"/>
              </a:buClr>
              <a:buFont typeface="+mj-lt"/>
              <a:buAutoNum type="arabicPeriod"/>
            </a:pPr>
            <a:r>
              <a:rPr lang="en-US" sz="2000" dirty="0">
                <a:solidFill>
                  <a:schemeClr val="accent1"/>
                </a:solidFill>
              </a:rPr>
              <a:t>Integrated market deepening</a:t>
            </a:r>
          </a:p>
          <a:p>
            <a:pPr marL="457200" lvl="2" indent="-457200">
              <a:buClr>
                <a:schemeClr val="accent1"/>
              </a:buClr>
              <a:buFont typeface="+mj-lt"/>
              <a:buAutoNum type="arabicPeriod"/>
            </a:pPr>
            <a:r>
              <a:rPr lang="en-US" sz="2000" dirty="0">
                <a:solidFill>
                  <a:schemeClr val="accent1"/>
                </a:solidFill>
              </a:rPr>
              <a:t>Greater stakeholder coordination</a:t>
            </a:r>
          </a:p>
          <a:p>
            <a:pPr>
              <a:spcAft>
                <a:spcPts val="600"/>
              </a:spcAft>
            </a:pPr>
            <a:endParaRPr lang="en-US" sz="2000" dirty="0">
              <a:solidFill>
                <a:schemeClr val="accent1"/>
              </a:solidFill>
            </a:endParaRPr>
          </a:p>
          <a:p>
            <a:r>
              <a:rPr lang="en-US" sz="2000" b="1" dirty="0">
                <a:solidFill>
                  <a:schemeClr val="accent1"/>
                </a:solidFill>
              </a:rPr>
              <a:t>Implementation progress (as of 2 Apr 2026): </a:t>
            </a:r>
            <a:r>
              <a:rPr lang="en-US" sz="2000" dirty="0">
                <a:solidFill>
                  <a:schemeClr val="accent1"/>
                </a:solidFill>
              </a:rPr>
              <a:t>OJK and Indonesia Stock Exchange (IDX) have completed three measures:</a:t>
            </a:r>
          </a:p>
          <a:p>
            <a:pPr marL="342900" indent="-342900">
              <a:buClr>
                <a:schemeClr val="accent1"/>
              </a:buClr>
              <a:buFont typeface="Arial" panose="020B0604020202020204" pitchFamily="34" charset="0"/>
              <a:buChar char="•"/>
            </a:pPr>
            <a:r>
              <a:rPr lang="en-US" sz="2000" dirty="0">
                <a:solidFill>
                  <a:schemeClr val="accent1"/>
                </a:solidFill>
              </a:rPr>
              <a:t>Increased free float requirement (7.5% → 15%)</a:t>
            </a:r>
          </a:p>
          <a:p>
            <a:pPr marL="342900" indent="-342900">
              <a:buClr>
                <a:schemeClr val="accent1"/>
              </a:buClr>
              <a:buFont typeface="Arial" panose="020B0604020202020204" pitchFamily="34" charset="0"/>
              <a:buChar char="•"/>
            </a:pPr>
            <a:r>
              <a:rPr lang="en-US" sz="2000" dirty="0">
                <a:solidFill>
                  <a:schemeClr val="accent1"/>
                </a:solidFill>
              </a:rPr>
              <a:t>Expanded ownership disclosure threshold (&gt;5% → &gt;1%)</a:t>
            </a:r>
          </a:p>
          <a:p>
            <a:pPr marL="342900" indent="-342900">
              <a:buClr>
                <a:schemeClr val="accent1"/>
              </a:buClr>
              <a:buFont typeface="Arial" panose="020B0604020202020204" pitchFamily="34" charset="0"/>
              <a:buChar char="•"/>
            </a:pPr>
            <a:r>
              <a:rPr lang="en-US" sz="2000" dirty="0">
                <a:solidFill>
                  <a:schemeClr val="accent1"/>
                </a:solidFill>
              </a:rPr>
              <a:t>Mandatory disclosure of UBO</a:t>
            </a:r>
          </a:p>
        </p:txBody>
      </p:sp>
      <p:sp>
        <p:nvSpPr>
          <p:cNvPr id="5" name="TextBox 4">
            <a:extLst>
              <a:ext uri="{FF2B5EF4-FFF2-40B4-BE49-F238E27FC236}">
                <a16:creationId xmlns:a16="http://schemas.microsoft.com/office/drawing/2014/main" id="{1D0B2A43-3008-8CC0-AA0E-0DEA43021FA4}"/>
              </a:ext>
            </a:extLst>
          </p:cNvPr>
          <p:cNvSpPr txBox="1"/>
          <p:nvPr/>
        </p:nvSpPr>
        <p:spPr>
          <a:xfrm>
            <a:off x="838303" y="4321611"/>
            <a:ext cx="10987548" cy="307777"/>
          </a:xfrm>
          <a:prstGeom prst="rect">
            <a:avLst/>
          </a:prstGeom>
          <a:noFill/>
        </p:spPr>
        <p:txBody>
          <a:bodyPr wrap="square">
            <a:spAutoFit/>
          </a:bodyPr>
          <a:lstStyle/>
          <a:p>
            <a:r>
              <a:rPr lang="en-US" sz="1400" i="1" dirty="0">
                <a:effectLst/>
                <a:latin typeface="+mn-lt"/>
              </a:rPr>
              <a:t>Source: IDX, MYX, SGX, SET</a:t>
            </a:r>
            <a:endParaRPr lang="en-US" sz="1400" dirty="0">
              <a:latin typeface="+mn-lt"/>
            </a:endParaRPr>
          </a:p>
        </p:txBody>
      </p:sp>
      <p:sp>
        <p:nvSpPr>
          <p:cNvPr id="12" name="TextBox 11">
            <a:extLst>
              <a:ext uri="{FF2B5EF4-FFF2-40B4-BE49-F238E27FC236}">
                <a16:creationId xmlns:a16="http://schemas.microsoft.com/office/drawing/2014/main" id="{8A00551D-8A29-568B-6740-A23EAC074BAB}"/>
              </a:ext>
            </a:extLst>
          </p:cNvPr>
          <p:cNvSpPr txBox="1"/>
          <p:nvPr/>
        </p:nvSpPr>
        <p:spPr>
          <a:xfrm>
            <a:off x="838303" y="9902539"/>
            <a:ext cx="10987548"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sz="900" b="0" i="0" u="none" strike="noStrike" kern="1200" baseline="0">
                <a:solidFill>
                  <a:sysClr val="windowText" lastClr="000000"/>
                </a:solidFill>
                <a:latin typeface="Aptos" panose="020B0004020202020204" pitchFamily="34" charset="0"/>
                <a:ea typeface="+mn-ea"/>
                <a:cs typeface="+mn-cs"/>
              </a:defRPr>
            </a:pPr>
            <a:r>
              <a:rPr lang="en-US" sz="1400" i="1" dirty="0">
                <a:effectLst/>
              </a:rPr>
              <a:t>Source: Bloomberg, staff’s analysis</a:t>
            </a:r>
            <a:endParaRPr lang="en-US" sz="1400" dirty="0">
              <a:effectLst/>
            </a:endParaRPr>
          </a:p>
        </p:txBody>
      </p:sp>
    </p:spTree>
    <p:extLst>
      <p:ext uri="{BB962C8B-B14F-4D97-AF65-F5344CB8AC3E}">
        <p14:creationId xmlns:p14="http://schemas.microsoft.com/office/powerpoint/2010/main" val="2590091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AFC50-D5E3-9D6A-BC6A-CC242DD6C56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E7BC6A-9729-8129-759E-7F64A200BD5D}"/>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
        <p:nvSpPr>
          <p:cNvPr id="7" name="Text Placeholder 6">
            <a:extLst>
              <a:ext uri="{FF2B5EF4-FFF2-40B4-BE49-F238E27FC236}">
                <a16:creationId xmlns:a16="http://schemas.microsoft.com/office/drawing/2014/main" id="{C6A28601-265C-BB2E-CD0F-C4CA706DCDF9}"/>
              </a:ext>
            </a:extLst>
          </p:cNvPr>
          <p:cNvSpPr>
            <a:spLocks noGrp="1"/>
          </p:cNvSpPr>
          <p:nvPr>
            <p:ph type="body" sz="quarter" idx="17"/>
          </p:nvPr>
        </p:nvSpPr>
        <p:spPr/>
        <p:txBody>
          <a:bodyPr/>
          <a:lstStyle/>
          <a:p>
            <a:r>
              <a:rPr lang="en-US" dirty="0"/>
              <a:t>3.1 Indonesia – Market Landscape &amp; Activity</a:t>
            </a:r>
          </a:p>
        </p:txBody>
      </p:sp>
      <p:sp>
        <p:nvSpPr>
          <p:cNvPr id="8" name="Text Placeholder 7">
            <a:extLst>
              <a:ext uri="{FF2B5EF4-FFF2-40B4-BE49-F238E27FC236}">
                <a16:creationId xmlns:a16="http://schemas.microsoft.com/office/drawing/2014/main" id="{F32F38F8-D0A8-0AB1-B2D2-BEA385BE37B1}"/>
              </a:ext>
            </a:extLst>
          </p:cNvPr>
          <p:cNvSpPr>
            <a:spLocks noGrp="1"/>
          </p:cNvSpPr>
          <p:nvPr>
            <p:ph type="body" sz="quarter" idx="18"/>
          </p:nvPr>
        </p:nvSpPr>
        <p:spPr>
          <a:xfrm>
            <a:off x="2162176" y="822426"/>
            <a:ext cx="13325473" cy="344488"/>
          </a:xfrm>
        </p:spPr>
        <p:txBody>
          <a:bodyPr/>
          <a:lstStyle/>
          <a:p>
            <a:r>
              <a:rPr lang="en-US" dirty="0"/>
              <a:t>The IPO market has faced a slowdown amid macroeconomic uncertainty &amp; increasing market scrutiny</a:t>
            </a:r>
          </a:p>
        </p:txBody>
      </p:sp>
      <p:sp>
        <p:nvSpPr>
          <p:cNvPr id="4" name="Text Placeholder 3">
            <a:extLst>
              <a:ext uri="{FF2B5EF4-FFF2-40B4-BE49-F238E27FC236}">
                <a16:creationId xmlns:a16="http://schemas.microsoft.com/office/drawing/2014/main" id="{0DAF9E45-AA46-B198-DAF1-2C8991B1CA72}"/>
              </a:ext>
            </a:extLst>
          </p:cNvPr>
          <p:cNvSpPr>
            <a:spLocks noGrp="1"/>
          </p:cNvSpPr>
          <p:nvPr>
            <p:ph type="body" sz="quarter" idx="10"/>
          </p:nvPr>
        </p:nvSpPr>
        <p:spPr/>
        <p:txBody>
          <a:bodyPr/>
          <a:lstStyle/>
          <a:p>
            <a:r>
              <a:rPr lang="en-US" sz="2000" dirty="0"/>
              <a:t>Chart 34: IPO Count and IPO Fund-Raised by Sector (2021 – 2025)</a:t>
            </a:r>
          </a:p>
        </p:txBody>
      </p:sp>
      <p:graphicFrame>
        <p:nvGraphicFramePr>
          <p:cNvPr id="2" name="Chart 1">
            <a:extLst>
              <a:ext uri="{FF2B5EF4-FFF2-40B4-BE49-F238E27FC236}">
                <a16:creationId xmlns:a16="http://schemas.microsoft.com/office/drawing/2014/main" id="{2E68E403-5C29-82A3-3AF9-90DF5BFE86F6}"/>
              </a:ext>
            </a:extLst>
          </p:cNvPr>
          <p:cNvGraphicFramePr/>
          <p:nvPr>
            <p:extLst>
              <p:ext uri="{D42A27DB-BD31-4B8C-83A1-F6EECF244321}">
                <p14:modId xmlns:p14="http://schemas.microsoft.com/office/powerpoint/2010/main" val="286884131"/>
              </p:ext>
            </p:extLst>
          </p:nvPr>
        </p:nvGraphicFramePr>
        <p:xfrm>
          <a:off x="1022011" y="2001277"/>
          <a:ext cx="9541355" cy="318714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D650500E-F1E3-CBA4-8324-0E593AF37EE8}"/>
              </a:ext>
            </a:extLst>
          </p:cNvPr>
          <p:cNvSpPr/>
          <p:nvPr/>
        </p:nvSpPr>
        <p:spPr>
          <a:xfrm>
            <a:off x="10563367" y="2029208"/>
            <a:ext cx="6578223" cy="2938608"/>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spcAft>
                <a:spcPts val="600"/>
              </a:spcAft>
              <a:buClr>
                <a:schemeClr val="tx1"/>
              </a:buClr>
              <a:buFont typeface="Arial" panose="020B0604020202020204" pitchFamily="34" charset="0"/>
              <a:buChar char="•"/>
            </a:pPr>
            <a:r>
              <a:rPr lang="en-US" sz="2000" b="1" dirty="0">
                <a:solidFill>
                  <a:srgbClr val="002060"/>
                </a:solidFill>
              </a:rPr>
              <a:t>Marked decline over the past two years</a:t>
            </a:r>
          </a:p>
          <a:p>
            <a:pPr marL="457200" indent="-457200">
              <a:spcAft>
                <a:spcPts val="600"/>
              </a:spcAft>
              <a:buClr>
                <a:schemeClr val="tx1"/>
              </a:buClr>
              <a:buFont typeface="Arial" panose="020B0604020202020204" pitchFamily="34" charset="0"/>
              <a:buChar char="•"/>
            </a:pPr>
            <a:r>
              <a:rPr lang="en-US" sz="2000" b="1" dirty="0">
                <a:solidFill>
                  <a:srgbClr val="002060"/>
                </a:solidFill>
              </a:rPr>
              <a:t>IPO pipeline headwinds (2025–2026). </a:t>
            </a:r>
            <a:r>
              <a:rPr lang="en-US" sz="2000" dirty="0">
                <a:solidFill>
                  <a:srgbClr val="002060"/>
                </a:solidFill>
              </a:rPr>
              <a:t>Weaker economic conditions, policy reorientation under the new administration, rising trade tensions with the US, and broader geopolitical uncertainty</a:t>
            </a:r>
          </a:p>
          <a:p>
            <a:pPr marL="457200" indent="-457200">
              <a:spcAft>
                <a:spcPts val="600"/>
              </a:spcAft>
              <a:buClr>
                <a:schemeClr val="tx1"/>
              </a:buClr>
              <a:buFont typeface="Arial" panose="020B0604020202020204" pitchFamily="34" charset="0"/>
              <a:buChar char="•"/>
            </a:pPr>
            <a:r>
              <a:rPr lang="en-US" sz="2000" b="1" dirty="0">
                <a:solidFill>
                  <a:srgbClr val="002060"/>
                </a:solidFill>
              </a:rPr>
              <a:t>Heightened scrutiny on market governance.</a:t>
            </a:r>
            <a:r>
              <a:rPr lang="en-US" sz="2000" dirty="0">
                <a:solidFill>
                  <a:srgbClr val="002060"/>
                </a:solidFill>
              </a:rPr>
              <a:t> Assessments by global index providers such as MSCI are increasing pressure on equity market governance, including the IPO process</a:t>
            </a:r>
          </a:p>
        </p:txBody>
      </p:sp>
      <p:graphicFrame>
        <p:nvGraphicFramePr>
          <p:cNvPr id="10" name="Table 9">
            <a:extLst>
              <a:ext uri="{FF2B5EF4-FFF2-40B4-BE49-F238E27FC236}">
                <a16:creationId xmlns:a16="http://schemas.microsoft.com/office/drawing/2014/main" id="{6BEF0E57-31A8-DB40-5513-46489112C2A6}"/>
              </a:ext>
            </a:extLst>
          </p:cNvPr>
          <p:cNvGraphicFramePr>
            <a:graphicFrameLocks noGrp="1"/>
          </p:cNvGraphicFramePr>
          <p:nvPr>
            <p:extLst>
              <p:ext uri="{D42A27DB-BD31-4B8C-83A1-F6EECF244321}">
                <p14:modId xmlns:p14="http://schemas.microsoft.com/office/powerpoint/2010/main" val="3790355831"/>
              </p:ext>
            </p:extLst>
          </p:nvPr>
        </p:nvGraphicFramePr>
        <p:xfrm>
          <a:off x="1022013" y="5842307"/>
          <a:ext cx="9013887" cy="4134583"/>
        </p:xfrm>
        <a:graphic>
          <a:graphicData uri="http://schemas.openxmlformats.org/drawingml/2006/table">
            <a:tbl>
              <a:tblPr firstRow="1" firstCol="1" bandRow="1"/>
              <a:tblGrid>
                <a:gridCol w="2848947">
                  <a:extLst>
                    <a:ext uri="{9D8B030D-6E8A-4147-A177-3AD203B41FA5}">
                      <a16:colId xmlns:a16="http://schemas.microsoft.com/office/drawing/2014/main" val="3419518151"/>
                    </a:ext>
                  </a:extLst>
                </a:gridCol>
                <a:gridCol w="2054980">
                  <a:extLst>
                    <a:ext uri="{9D8B030D-6E8A-4147-A177-3AD203B41FA5}">
                      <a16:colId xmlns:a16="http://schemas.microsoft.com/office/drawing/2014/main" val="4069925996"/>
                    </a:ext>
                  </a:extLst>
                </a:gridCol>
                <a:gridCol w="2054980">
                  <a:extLst>
                    <a:ext uri="{9D8B030D-6E8A-4147-A177-3AD203B41FA5}">
                      <a16:colId xmlns:a16="http://schemas.microsoft.com/office/drawing/2014/main" val="3181585649"/>
                    </a:ext>
                  </a:extLst>
                </a:gridCol>
                <a:gridCol w="2054980">
                  <a:extLst>
                    <a:ext uri="{9D8B030D-6E8A-4147-A177-3AD203B41FA5}">
                      <a16:colId xmlns:a16="http://schemas.microsoft.com/office/drawing/2014/main" val="1441222597"/>
                    </a:ext>
                  </a:extLst>
                </a:gridCol>
              </a:tblGrid>
              <a:tr h="388729">
                <a:tc>
                  <a:txBody>
                    <a:bodyPr/>
                    <a:lstStyle/>
                    <a:p>
                      <a:pPr algn="ctr">
                        <a:spcAft>
                          <a:spcPts val="300"/>
                        </a:spcAft>
                        <a:buNone/>
                      </a:pPr>
                      <a:r>
                        <a:rPr lang="en-US" sz="18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 </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0070C0"/>
                    </a:solidFill>
                  </a:tcPr>
                </a:tc>
                <a:tc>
                  <a:txBody>
                    <a:bodyPr/>
                    <a:lstStyle/>
                    <a:p>
                      <a:pPr algn="ctr">
                        <a:spcAft>
                          <a:spcPts val="300"/>
                        </a:spcAft>
                        <a:buNone/>
                      </a:pPr>
                      <a:r>
                        <a:rPr lang="en-US" sz="18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Main Board</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0070C0"/>
                    </a:solidFill>
                  </a:tcPr>
                </a:tc>
                <a:tc>
                  <a:txBody>
                    <a:bodyPr/>
                    <a:lstStyle/>
                    <a:p>
                      <a:pPr algn="ctr">
                        <a:spcAft>
                          <a:spcPts val="300"/>
                        </a:spcAft>
                        <a:buNone/>
                      </a:pPr>
                      <a:r>
                        <a:rPr lang="en-US" sz="18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Development Board</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0070C0"/>
                    </a:solidFill>
                  </a:tcPr>
                </a:tc>
                <a:tc>
                  <a:txBody>
                    <a:bodyPr/>
                    <a:lstStyle/>
                    <a:p>
                      <a:pPr algn="ctr">
                        <a:spcAft>
                          <a:spcPts val="300"/>
                        </a:spcAft>
                        <a:buNone/>
                      </a:pPr>
                      <a:r>
                        <a:rPr lang="en-US" sz="18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Acceleration Board</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0070C0"/>
                    </a:solidFill>
                  </a:tcPr>
                </a:tc>
                <a:extLst>
                  <a:ext uri="{0D108BD9-81ED-4DB2-BD59-A6C34878D82A}">
                    <a16:rowId xmlns:a16="http://schemas.microsoft.com/office/drawing/2014/main" val="366273230"/>
                  </a:ext>
                </a:extLst>
              </a:tr>
              <a:tr h="388729">
                <a:tc>
                  <a:txBody>
                    <a:bodyPr/>
                    <a:lstStyle/>
                    <a:p>
                      <a:pPr>
                        <a:spcAft>
                          <a:spcPts val="300"/>
                        </a:spcAft>
                        <a:buNone/>
                      </a:pPr>
                      <a:r>
                        <a:rPr lang="en-US" sz="1800" b="1" dirty="0">
                          <a:effectLst/>
                          <a:latin typeface="Aptos" panose="020B0004020202020204" pitchFamily="34" charset="0"/>
                          <a:ea typeface="Calibri" panose="020F0502020204030204" pitchFamily="34" charset="0"/>
                          <a:cs typeface="Arial" panose="020B0604020202020204" pitchFamily="34" charset="0"/>
                        </a:rPr>
                        <a:t>Target Companies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Large, well-established companies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Mid-sized and growing companies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Startups and SMEs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361607206"/>
                  </a:ext>
                </a:extLst>
              </a:tr>
              <a:tr h="388729">
                <a:tc>
                  <a:txBody>
                    <a:bodyPr/>
                    <a:lstStyle/>
                    <a:p>
                      <a:pPr>
                        <a:spcAft>
                          <a:spcPts val="300"/>
                        </a:spcAft>
                        <a:buNone/>
                      </a:pPr>
                      <a:r>
                        <a:rPr lang="en-US" sz="1800" b="1" dirty="0">
                          <a:effectLst/>
                          <a:latin typeface="Aptos" panose="020B0004020202020204" pitchFamily="34" charset="0"/>
                          <a:ea typeface="Calibri" panose="020F0502020204030204" pitchFamily="34" charset="0"/>
                          <a:cs typeface="Arial" panose="020B0604020202020204" pitchFamily="34" charset="0"/>
                        </a:rPr>
                        <a:t>Minimum Operating History</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At least 3 years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At least 1 year</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More flexible</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57101077"/>
                  </a:ext>
                </a:extLst>
              </a:tr>
              <a:tr h="388729">
                <a:tc>
                  <a:txBody>
                    <a:bodyPr/>
                    <a:lstStyle/>
                    <a:p>
                      <a:pPr>
                        <a:spcAft>
                          <a:spcPts val="300"/>
                        </a:spcAft>
                        <a:buNone/>
                      </a:pPr>
                      <a:r>
                        <a:rPr lang="en-US" sz="1800" b="1" dirty="0">
                          <a:effectLst/>
                          <a:latin typeface="Aptos" panose="020B0004020202020204" pitchFamily="34" charset="0"/>
                          <a:ea typeface="Calibri" panose="020F0502020204030204" pitchFamily="34" charset="0"/>
                          <a:cs typeface="Arial" panose="020B0604020202020204" pitchFamily="34" charset="0"/>
                        </a:rPr>
                        <a:t>Audited Financial Statements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3 years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12 months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More flexible</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916460927"/>
                  </a:ext>
                </a:extLst>
              </a:tr>
              <a:tr h="294103">
                <a:tc>
                  <a:txBody>
                    <a:bodyPr/>
                    <a:lstStyle/>
                    <a:p>
                      <a:pPr>
                        <a:spcAft>
                          <a:spcPts val="300"/>
                        </a:spcAft>
                        <a:buNone/>
                      </a:pPr>
                      <a:r>
                        <a:rPr lang="en-US" sz="1800" b="1" dirty="0">
                          <a:effectLst/>
                          <a:latin typeface="Aptos" panose="020B0004020202020204" pitchFamily="34" charset="0"/>
                          <a:ea typeface="Calibri" panose="020F0502020204030204" pitchFamily="34" charset="0"/>
                          <a:cs typeface="Arial" panose="020B0604020202020204" pitchFamily="34" charset="0"/>
                        </a:rPr>
                        <a:t>Minimum Shareholders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At least 1,000</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At least 500</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More flexible</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3817489537"/>
                  </a:ext>
                </a:extLst>
              </a:tr>
              <a:tr h="388729">
                <a:tc>
                  <a:txBody>
                    <a:bodyPr/>
                    <a:lstStyle/>
                    <a:p>
                      <a:pPr>
                        <a:spcAft>
                          <a:spcPts val="300"/>
                        </a:spcAft>
                        <a:buNone/>
                      </a:pPr>
                      <a:r>
                        <a:rPr lang="en-US" sz="1800" b="1" dirty="0">
                          <a:effectLst/>
                          <a:latin typeface="Aptos" panose="020B0004020202020204" pitchFamily="34" charset="0"/>
                          <a:ea typeface="Calibri" panose="020F0502020204030204" pitchFamily="34" charset="0"/>
                          <a:cs typeface="Arial" panose="020B0604020202020204" pitchFamily="34" charset="0"/>
                        </a:rPr>
                        <a:t>Public Shares (Post-IPO)</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&gt;= 300 million shares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&gt;= 150 million shares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Not strictly specified</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2002663346"/>
                  </a:ext>
                </a:extLst>
              </a:tr>
              <a:tr h="583093">
                <a:tc>
                  <a:txBody>
                    <a:bodyPr/>
                    <a:lstStyle/>
                    <a:p>
                      <a:pPr>
                        <a:spcAft>
                          <a:spcPts val="300"/>
                        </a:spcAft>
                        <a:buNone/>
                      </a:pPr>
                      <a:r>
                        <a:rPr lang="en-US" sz="1800" b="1" dirty="0">
                          <a:effectLst/>
                          <a:latin typeface="Aptos" panose="020B0004020202020204" pitchFamily="34" charset="0"/>
                          <a:ea typeface="Calibri" panose="020F0502020204030204" pitchFamily="34" charset="0"/>
                          <a:cs typeface="Arial" panose="020B0604020202020204" pitchFamily="34" charset="0"/>
                        </a:rPr>
                        <a:t>Minimum Free Float</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Minimum 10%, increases as firm size grows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Minimum 10%, increases as firm size grows</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spcAft>
                          <a:spcPts val="300"/>
                        </a:spcAft>
                        <a:buNone/>
                      </a:pPr>
                      <a:r>
                        <a:rPr lang="en-US" sz="1800" dirty="0">
                          <a:effectLst/>
                          <a:latin typeface="Aptos" panose="020B0004020202020204" pitchFamily="34" charset="0"/>
                          <a:ea typeface="Calibri" panose="020F0502020204030204" pitchFamily="34" charset="0"/>
                          <a:cs typeface="Arial" panose="020B0604020202020204" pitchFamily="34" charset="0"/>
                        </a:rPr>
                        <a:t>20% minimum</a:t>
                      </a:r>
                      <a:endParaRPr lang="en-SG" sz="18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4040428771"/>
                  </a:ext>
                </a:extLst>
              </a:tr>
            </a:tbl>
          </a:graphicData>
        </a:graphic>
      </p:graphicFrame>
      <p:sp>
        <p:nvSpPr>
          <p:cNvPr id="11" name="Text Placeholder 3">
            <a:extLst>
              <a:ext uri="{FF2B5EF4-FFF2-40B4-BE49-F238E27FC236}">
                <a16:creationId xmlns:a16="http://schemas.microsoft.com/office/drawing/2014/main" id="{7129F0D0-6C5B-5CD5-F435-2FF2033757E5}"/>
              </a:ext>
            </a:extLst>
          </p:cNvPr>
          <p:cNvSpPr txBox="1">
            <a:spLocks/>
          </p:cNvSpPr>
          <p:nvPr/>
        </p:nvSpPr>
        <p:spPr>
          <a:xfrm>
            <a:off x="848823" y="5391633"/>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35: Tiered Board Structure</a:t>
            </a:r>
          </a:p>
        </p:txBody>
      </p:sp>
      <p:sp>
        <p:nvSpPr>
          <p:cNvPr id="12" name="TextBox 11">
            <a:extLst>
              <a:ext uri="{FF2B5EF4-FFF2-40B4-BE49-F238E27FC236}">
                <a16:creationId xmlns:a16="http://schemas.microsoft.com/office/drawing/2014/main" id="{D1E68AB6-661B-86DD-342F-C25164EC8E1C}"/>
              </a:ext>
            </a:extLst>
          </p:cNvPr>
          <p:cNvSpPr txBox="1"/>
          <p:nvPr/>
        </p:nvSpPr>
        <p:spPr>
          <a:xfrm>
            <a:off x="10563369" y="5845311"/>
            <a:ext cx="6578221" cy="3170099"/>
          </a:xfrm>
          <a:prstGeom prst="rect">
            <a:avLst/>
          </a:prstGeom>
          <a:solidFill>
            <a:schemeClr val="tx2"/>
          </a:solidFill>
        </p:spPr>
        <p:txBody>
          <a:bodyPr wrap="square" rtlCol="0">
            <a:spAutoFit/>
          </a:bodyPr>
          <a:lstStyle/>
          <a:p>
            <a:r>
              <a:rPr lang="en-US" sz="2000" dirty="0">
                <a:solidFill>
                  <a:srgbClr val="002060"/>
                </a:solidFill>
                <a:latin typeface="+mn-lt"/>
              </a:rPr>
              <a:t>The IDX segments companies by </a:t>
            </a:r>
            <a:r>
              <a:rPr lang="en-US" sz="2000" b="1" dirty="0">
                <a:solidFill>
                  <a:srgbClr val="002060"/>
                </a:solidFill>
                <a:latin typeface="+mn-lt"/>
              </a:rPr>
              <a:t>size, maturity, and risk profile</a:t>
            </a:r>
            <a:r>
              <a:rPr lang="en-US" sz="2000" dirty="0">
                <a:solidFill>
                  <a:srgbClr val="002060"/>
                </a:solidFill>
                <a:latin typeface="+mn-lt"/>
              </a:rPr>
              <a:t>, supporting clearer investor assessment and market segmentation</a:t>
            </a:r>
          </a:p>
          <a:p>
            <a:r>
              <a:rPr lang="en-US" sz="2000" dirty="0">
                <a:solidFill>
                  <a:srgbClr val="002060"/>
                </a:solidFill>
                <a:latin typeface="+mn-lt"/>
              </a:rPr>
              <a:t>Implication: </a:t>
            </a:r>
          </a:p>
          <a:p>
            <a:pPr marL="342900" indent="-342900">
              <a:buFont typeface="Arial" panose="020B0604020202020204" pitchFamily="34" charset="0"/>
              <a:buChar char="•"/>
            </a:pPr>
            <a:r>
              <a:rPr lang="en-SG" sz="2000" dirty="0">
                <a:solidFill>
                  <a:srgbClr val="002060"/>
                </a:solidFill>
                <a:latin typeface="+mn-lt"/>
              </a:rPr>
              <a:t>Enables smaller and growth-stage firms to tap public markets</a:t>
            </a:r>
          </a:p>
          <a:p>
            <a:pPr marL="342900" indent="-342900">
              <a:buFont typeface="Arial" panose="020B0604020202020204" pitchFamily="34" charset="0"/>
              <a:buChar char="•"/>
            </a:pPr>
            <a:r>
              <a:rPr lang="en-SG" sz="2000" dirty="0">
                <a:solidFill>
                  <a:srgbClr val="002060"/>
                </a:solidFill>
                <a:latin typeface="+mn-lt"/>
              </a:rPr>
              <a:t>Firms are expected to enhance governance and disclosures as they scale</a:t>
            </a:r>
          </a:p>
          <a:p>
            <a:pPr marL="342900" indent="-342900">
              <a:buFont typeface="Arial" panose="020B0604020202020204" pitchFamily="34" charset="0"/>
              <a:buChar char="•"/>
            </a:pPr>
            <a:r>
              <a:rPr lang="en-SG" sz="2000" dirty="0">
                <a:solidFill>
                  <a:srgbClr val="002060"/>
                </a:solidFill>
                <a:latin typeface="+mn-lt"/>
              </a:rPr>
              <a:t>Helps diversify funding sources and reduce reliance on banks financing</a:t>
            </a:r>
          </a:p>
        </p:txBody>
      </p:sp>
      <p:sp>
        <p:nvSpPr>
          <p:cNvPr id="9" name="TextBox 8">
            <a:extLst>
              <a:ext uri="{FF2B5EF4-FFF2-40B4-BE49-F238E27FC236}">
                <a16:creationId xmlns:a16="http://schemas.microsoft.com/office/drawing/2014/main" id="{4DF8388F-3A1A-0998-3488-78D1C6D001DA}"/>
              </a:ext>
            </a:extLst>
          </p:cNvPr>
          <p:cNvSpPr txBox="1"/>
          <p:nvPr/>
        </p:nvSpPr>
        <p:spPr>
          <a:xfrm>
            <a:off x="993686" y="5023721"/>
            <a:ext cx="10987548" cy="307777"/>
          </a:xfrm>
          <a:prstGeom prst="rect">
            <a:avLst/>
          </a:prstGeom>
          <a:noFill/>
        </p:spPr>
        <p:txBody>
          <a:bodyPr wrap="square">
            <a:spAutoFit/>
          </a:bodyPr>
          <a:lstStyle/>
          <a:p>
            <a:r>
              <a:rPr lang="en-US" sz="1400" i="1" dirty="0">
                <a:effectLst/>
                <a:latin typeface="Aptos" panose="020B0004020202020204" pitchFamily="34" charset="0"/>
                <a:ea typeface="MS Gothic" panose="020B0609070205080204" pitchFamily="49" charset="-128"/>
                <a:cs typeface="Tahoma" panose="020B0604030504040204" pitchFamily="34" charset="0"/>
              </a:rPr>
              <a:t>Source: IDX</a:t>
            </a:r>
            <a:endParaRPr lang="en-US" sz="1400" dirty="0">
              <a:latin typeface="Aptos" panose="020B0004020202020204" pitchFamily="34" charset="0"/>
            </a:endParaRPr>
          </a:p>
        </p:txBody>
      </p:sp>
    </p:spTree>
    <p:extLst>
      <p:ext uri="{BB962C8B-B14F-4D97-AF65-F5344CB8AC3E}">
        <p14:creationId xmlns:p14="http://schemas.microsoft.com/office/powerpoint/2010/main" val="3106630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DADBC-C99A-BBAA-02E6-58BEFACDA6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D6D6C96-227A-BBF0-03EE-952DD7066C52}"/>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
        <p:nvSpPr>
          <p:cNvPr id="7" name="Text Placeholder 6">
            <a:extLst>
              <a:ext uri="{FF2B5EF4-FFF2-40B4-BE49-F238E27FC236}">
                <a16:creationId xmlns:a16="http://schemas.microsoft.com/office/drawing/2014/main" id="{403DAB2F-D3E0-8723-BF96-01E0673B2551}"/>
              </a:ext>
            </a:extLst>
          </p:cNvPr>
          <p:cNvSpPr>
            <a:spLocks noGrp="1"/>
          </p:cNvSpPr>
          <p:nvPr>
            <p:ph type="body" sz="quarter" idx="17"/>
          </p:nvPr>
        </p:nvSpPr>
        <p:spPr/>
        <p:txBody>
          <a:bodyPr/>
          <a:lstStyle/>
          <a:p>
            <a:r>
              <a:rPr lang="en-US" dirty="0"/>
              <a:t>3.1 Indonesia – Market Landscape &amp; Activity</a:t>
            </a:r>
          </a:p>
        </p:txBody>
      </p:sp>
      <p:sp>
        <p:nvSpPr>
          <p:cNvPr id="8" name="Text Placeholder 7">
            <a:extLst>
              <a:ext uri="{FF2B5EF4-FFF2-40B4-BE49-F238E27FC236}">
                <a16:creationId xmlns:a16="http://schemas.microsoft.com/office/drawing/2014/main" id="{E6AC4101-1843-1D25-5C9C-14152B44644A}"/>
              </a:ext>
            </a:extLst>
          </p:cNvPr>
          <p:cNvSpPr>
            <a:spLocks noGrp="1"/>
          </p:cNvSpPr>
          <p:nvPr>
            <p:ph type="body" sz="quarter" idx="18"/>
          </p:nvPr>
        </p:nvSpPr>
        <p:spPr/>
        <p:txBody>
          <a:bodyPr/>
          <a:lstStyle/>
          <a:p>
            <a:r>
              <a:rPr lang="en-US" dirty="0"/>
              <a:t>The C-bond market has expanded but remained modest in scale</a:t>
            </a:r>
          </a:p>
        </p:txBody>
      </p:sp>
      <p:sp>
        <p:nvSpPr>
          <p:cNvPr id="4" name="Text Placeholder 3">
            <a:extLst>
              <a:ext uri="{FF2B5EF4-FFF2-40B4-BE49-F238E27FC236}">
                <a16:creationId xmlns:a16="http://schemas.microsoft.com/office/drawing/2014/main" id="{72024E56-CA88-6BD1-B8C6-867DB2CC2DD2}"/>
              </a:ext>
            </a:extLst>
          </p:cNvPr>
          <p:cNvSpPr>
            <a:spLocks noGrp="1"/>
          </p:cNvSpPr>
          <p:nvPr>
            <p:ph type="body" sz="quarter" idx="10"/>
          </p:nvPr>
        </p:nvSpPr>
        <p:spPr>
          <a:xfrm>
            <a:off x="855308" y="1652969"/>
            <a:ext cx="10219092" cy="376238"/>
          </a:xfrm>
        </p:spPr>
        <p:txBody>
          <a:bodyPr/>
          <a:lstStyle/>
          <a:p>
            <a:r>
              <a:rPr lang="en-US" sz="2000" dirty="0"/>
              <a:t>Chart 36: Corporate Bonds - Outstanding Value</a:t>
            </a:r>
          </a:p>
        </p:txBody>
      </p:sp>
      <p:graphicFrame>
        <p:nvGraphicFramePr>
          <p:cNvPr id="2" name="Chart 1">
            <a:extLst>
              <a:ext uri="{FF2B5EF4-FFF2-40B4-BE49-F238E27FC236}">
                <a16:creationId xmlns:a16="http://schemas.microsoft.com/office/drawing/2014/main" id="{358D79B5-46E3-A68F-E386-515930EF9928}"/>
              </a:ext>
            </a:extLst>
          </p:cNvPr>
          <p:cNvGraphicFramePr/>
          <p:nvPr>
            <p:extLst>
              <p:ext uri="{D42A27DB-BD31-4B8C-83A1-F6EECF244321}">
                <p14:modId xmlns:p14="http://schemas.microsoft.com/office/powerpoint/2010/main" val="1015762775"/>
              </p:ext>
            </p:extLst>
          </p:nvPr>
        </p:nvGraphicFramePr>
        <p:xfrm>
          <a:off x="1117626" y="2029207"/>
          <a:ext cx="7440261" cy="29343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BD2D8CAB-9F05-8CDE-A4B2-6D1247614670}"/>
              </a:ext>
            </a:extLst>
          </p:cNvPr>
          <p:cNvGraphicFramePr/>
          <p:nvPr>
            <p:extLst>
              <p:ext uri="{D42A27DB-BD31-4B8C-83A1-F6EECF244321}">
                <p14:modId xmlns:p14="http://schemas.microsoft.com/office/powerpoint/2010/main" val="627992240"/>
              </p:ext>
            </p:extLst>
          </p:nvPr>
        </p:nvGraphicFramePr>
        <p:xfrm>
          <a:off x="9221063" y="2029208"/>
          <a:ext cx="8752612" cy="2934310"/>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E6EC773A-1E1F-E342-8F6C-BBF64AB1F561}"/>
              </a:ext>
            </a:extLst>
          </p:cNvPr>
          <p:cNvSpPr txBox="1"/>
          <p:nvPr/>
        </p:nvSpPr>
        <p:spPr>
          <a:xfrm>
            <a:off x="838303" y="8964850"/>
            <a:ext cx="16527598" cy="707886"/>
          </a:xfrm>
          <a:prstGeom prst="rect">
            <a:avLst/>
          </a:prstGeom>
          <a:solidFill>
            <a:schemeClr val="tx2"/>
          </a:solidFill>
        </p:spPr>
        <p:txBody>
          <a:bodyPr wrap="square" rtlCol="0">
            <a:spAutoFit/>
          </a:bodyPr>
          <a:lstStyle/>
          <a:p>
            <a:r>
              <a:rPr lang="en-US" sz="2000" dirty="0">
                <a:solidFill>
                  <a:srgbClr val="002060"/>
                </a:solidFill>
                <a:latin typeface="+mn-lt"/>
              </a:rPr>
              <a:t>The Indonesian corporate bond market experienced consistent expansion in both </a:t>
            </a:r>
            <a:r>
              <a:rPr lang="en-US" sz="2000" b="1" dirty="0">
                <a:solidFill>
                  <a:srgbClr val="002060"/>
                </a:solidFill>
                <a:latin typeface="+mn-lt"/>
              </a:rPr>
              <a:t>scale</a:t>
            </a:r>
            <a:r>
              <a:rPr lang="en-US" sz="2000" dirty="0">
                <a:solidFill>
                  <a:srgbClr val="002060"/>
                </a:solidFill>
                <a:latin typeface="+mn-lt"/>
              </a:rPr>
              <a:t> and </a:t>
            </a:r>
            <a:r>
              <a:rPr lang="en-US" sz="2000" b="1" dirty="0">
                <a:solidFill>
                  <a:srgbClr val="002060"/>
                </a:solidFill>
                <a:latin typeface="+mn-lt"/>
              </a:rPr>
              <a:t>participation</a:t>
            </a:r>
            <a:r>
              <a:rPr lang="en-US" sz="2000" dirty="0">
                <a:solidFill>
                  <a:srgbClr val="002060"/>
                </a:solidFill>
                <a:latin typeface="+mn-lt"/>
              </a:rPr>
              <a:t>. However, Corporate bonds remain very small compared to government bonds, and issuance is heavily concentrated in the financials, basic materials, and infrastructure sectors.</a:t>
            </a:r>
          </a:p>
        </p:txBody>
      </p:sp>
      <p:graphicFrame>
        <p:nvGraphicFramePr>
          <p:cNvPr id="11" name="Chart 10">
            <a:extLst>
              <a:ext uri="{FF2B5EF4-FFF2-40B4-BE49-F238E27FC236}">
                <a16:creationId xmlns:a16="http://schemas.microsoft.com/office/drawing/2014/main" id="{38490E37-9787-5BCD-9F1E-E6163E679F7B}"/>
              </a:ext>
            </a:extLst>
          </p:cNvPr>
          <p:cNvGraphicFramePr/>
          <p:nvPr>
            <p:extLst>
              <p:ext uri="{D42A27DB-BD31-4B8C-83A1-F6EECF244321}">
                <p14:modId xmlns:p14="http://schemas.microsoft.com/office/powerpoint/2010/main" val="3191567177"/>
              </p:ext>
            </p:extLst>
          </p:nvPr>
        </p:nvGraphicFramePr>
        <p:xfrm>
          <a:off x="774320" y="5532577"/>
          <a:ext cx="7858125" cy="302933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9B961A13-BB4E-76AC-D4FB-B6B7F912CF5B}"/>
              </a:ext>
            </a:extLst>
          </p:cNvPr>
          <p:cNvGraphicFramePr/>
          <p:nvPr>
            <p:extLst>
              <p:ext uri="{D42A27DB-BD31-4B8C-83A1-F6EECF244321}">
                <p14:modId xmlns:p14="http://schemas.microsoft.com/office/powerpoint/2010/main" val="651725839"/>
              </p:ext>
            </p:extLst>
          </p:nvPr>
        </p:nvGraphicFramePr>
        <p:xfrm>
          <a:off x="9396819" y="5552927"/>
          <a:ext cx="7697447" cy="2988631"/>
        </p:xfrm>
        <a:graphic>
          <a:graphicData uri="http://schemas.openxmlformats.org/drawingml/2006/chart">
            <c:chart xmlns:c="http://schemas.openxmlformats.org/drawingml/2006/chart" xmlns:r="http://schemas.openxmlformats.org/officeDocument/2006/relationships" r:id="rId6"/>
          </a:graphicData>
        </a:graphic>
      </p:graphicFrame>
      <p:sp>
        <p:nvSpPr>
          <p:cNvPr id="16" name="TextBox 15">
            <a:extLst>
              <a:ext uri="{FF2B5EF4-FFF2-40B4-BE49-F238E27FC236}">
                <a16:creationId xmlns:a16="http://schemas.microsoft.com/office/drawing/2014/main" id="{EFB7E91A-D10B-7C28-9C8C-4BAE8127A4A7}"/>
              </a:ext>
            </a:extLst>
          </p:cNvPr>
          <p:cNvSpPr txBox="1"/>
          <p:nvPr/>
        </p:nvSpPr>
        <p:spPr>
          <a:xfrm>
            <a:off x="9579762" y="1610255"/>
            <a:ext cx="10987086" cy="400110"/>
          </a:xfrm>
          <a:prstGeom prst="rect">
            <a:avLst/>
          </a:prstGeom>
          <a:noFill/>
        </p:spPr>
        <p:txBody>
          <a:bodyPr wrap="square">
            <a:spAutoFit/>
          </a:bodyPr>
          <a:lstStyle/>
          <a:p>
            <a:r>
              <a:rPr lang="en-US" sz="2000" b="1" dirty="0">
                <a:solidFill>
                  <a:srgbClr val="002060"/>
                </a:solidFill>
                <a:latin typeface="+mn-lt"/>
              </a:rPr>
              <a:t>Chart 37: Corporate Bonds - Number of Issuers</a:t>
            </a:r>
          </a:p>
        </p:txBody>
      </p:sp>
      <p:sp>
        <p:nvSpPr>
          <p:cNvPr id="17" name="Text Placeholder 3">
            <a:extLst>
              <a:ext uri="{FF2B5EF4-FFF2-40B4-BE49-F238E27FC236}">
                <a16:creationId xmlns:a16="http://schemas.microsoft.com/office/drawing/2014/main" id="{201021A5-C3C1-4B3A-7B2B-7226BDD86F0D}"/>
              </a:ext>
            </a:extLst>
          </p:cNvPr>
          <p:cNvSpPr txBox="1">
            <a:spLocks/>
          </p:cNvSpPr>
          <p:nvPr/>
        </p:nvSpPr>
        <p:spPr>
          <a:xfrm>
            <a:off x="667600" y="5247380"/>
            <a:ext cx="10219092"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38: Daily Trading Value, 2019-Q3/2025 (USD Bn)</a:t>
            </a:r>
          </a:p>
        </p:txBody>
      </p:sp>
      <p:sp>
        <p:nvSpPr>
          <p:cNvPr id="20" name="Text Placeholder 3">
            <a:extLst>
              <a:ext uri="{FF2B5EF4-FFF2-40B4-BE49-F238E27FC236}">
                <a16:creationId xmlns:a16="http://schemas.microsoft.com/office/drawing/2014/main" id="{3F6F5F42-E446-F0E0-995E-A08B20D0CC9D}"/>
              </a:ext>
            </a:extLst>
          </p:cNvPr>
          <p:cNvSpPr txBox="1">
            <a:spLocks/>
          </p:cNvSpPr>
          <p:nvPr/>
        </p:nvSpPr>
        <p:spPr>
          <a:xfrm>
            <a:off x="9221062" y="5256904"/>
            <a:ext cx="10219092"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39: Outstanding value by sectors (%)</a:t>
            </a:r>
          </a:p>
        </p:txBody>
      </p:sp>
      <p:sp>
        <p:nvSpPr>
          <p:cNvPr id="9" name="TextBox 8">
            <a:extLst>
              <a:ext uri="{FF2B5EF4-FFF2-40B4-BE49-F238E27FC236}">
                <a16:creationId xmlns:a16="http://schemas.microsoft.com/office/drawing/2014/main" id="{DAE980B7-2026-BB85-484E-39B710082C52}"/>
              </a:ext>
            </a:extLst>
          </p:cNvPr>
          <p:cNvSpPr txBox="1"/>
          <p:nvPr/>
        </p:nvSpPr>
        <p:spPr>
          <a:xfrm>
            <a:off x="466315" y="4908516"/>
            <a:ext cx="10987548" cy="338554"/>
          </a:xfrm>
          <a:prstGeom prst="rect">
            <a:avLst/>
          </a:prstGeom>
          <a:noFill/>
        </p:spPr>
        <p:txBody>
          <a:bodyPr wrap="square">
            <a:spAutoFit/>
          </a:bodyPr>
          <a:lstStyle/>
          <a:p>
            <a:pPr marL="457200" marR="0" algn="just">
              <a:spcAft>
                <a:spcPts val="600"/>
              </a:spcAft>
              <a:buNone/>
            </a:pPr>
            <a:r>
              <a:rPr lang="en-US" sz="1600" i="1" dirty="0">
                <a:effectLst/>
                <a:latin typeface="Aptos" panose="020B0004020202020204" pitchFamily="34" charset="0"/>
                <a:ea typeface="Calibri" panose="020F0502020204030204" pitchFamily="34" charset="0"/>
                <a:cs typeface="Arial" panose="020B0604020202020204" pitchFamily="34" charset="0"/>
              </a:rPr>
              <a:t>Source: IDX, Staff calculations</a:t>
            </a:r>
            <a:endParaRPr lang="en-US" sz="1600" dirty="0">
              <a:effectLst/>
              <a:latin typeface="Aptos" panose="020B000402020202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A3C72945-600A-FA61-39CA-278F1C17658A}"/>
              </a:ext>
            </a:extLst>
          </p:cNvPr>
          <p:cNvSpPr txBox="1"/>
          <p:nvPr/>
        </p:nvSpPr>
        <p:spPr>
          <a:xfrm>
            <a:off x="9172785" y="4913433"/>
            <a:ext cx="10987548" cy="338554"/>
          </a:xfrm>
          <a:prstGeom prst="rect">
            <a:avLst/>
          </a:prstGeom>
          <a:noFill/>
        </p:spPr>
        <p:txBody>
          <a:bodyPr wrap="square">
            <a:spAutoFit/>
          </a:bodyPr>
          <a:lstStyle/>
          <a:p>
            <a:pPr marL="457200" marR="0" algn="just">
              <a:spcAft>
                <a:spcPts val="600"/>
              </a:spcAft>
              <a:buNone/>
            </a:pPr>
            <a:r>
              <a:rPr lang="en-US" sz="1600" i="1" dirty="0">
                <a:effectLst/>
                <a:latin typeface="Aptos" panose="020B0004020202020204" pitchFamily="34" charset="0"/>
                <a:ea typeface="Calibri" panose="020F0502020204030204" pitchFamily="34" charset="0"/>
                <a:cs typeface="Arial" panose="020B0604020202020204" pitchFamily="34" charset="0"/>
              </a:rPr>
              <a:t>Source: IDX, Staff calculations</a:t>
            </a:r>
            <a:endParaRPr lang="en-US" sz="1600" dirty="0">
              <a:effectLst/>
              <a:latin typeface="Aptos" panose="020B000402020202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3D0343D0-4F09-3B06-13FA-5ADABB15F9D0}"/>
              </a:ext>
            </a:extLst>
          </p:cNvPr>
          <p:cNvSpPr txBox="1"/>
          <p:nvPr/>
        </p:nvSpPr>
        <p:spPr>
          <a:xfrm>
            <a:off x="9221062" y="8433243"/>
            <a:ext cx="10987548" cy="338554"/>
          </a:xfrm>
          <a:prstGeom prst="rect">
            <a:avLst/>
          </a:prstGeom>
          <a:noFill/>
        </p:spPr>
        <p:txBody>
          <a:bodyPr wrap="square">
            <a:spAutoFit/>
          </a:bodyPr>
          <a:lstStyle/>
          <a:p>
            <a:pPr marL="228600" marR="0" indent="228600">
              <a:spcBef>
                <a:spcPts val="300"/>
              </a:spcBef>
              <a:spcAft>
                <a:spcPts val="300"/>
              </a:spcAft>
              <a:buNone/>
            </a:pPr>
            <a:r>
              <a:rPr lang="en-US" sz="1600" i="1" dirty="0">
                <a:effectLst/>
                <a:latin typeface="Aptos" panose="020B0004020202020204" pitchFamily="34" charset="0"/>
                <a:ea typeface="Calibri" panose="020F0502020204030204" pitchFamily="34" charset="0"/>
                <a:cs typeface="Arial" panose="020B0604020202020204" pitchFamily="34" charset="0"/>
              </a:rPr>
              <a:t>Source: IDX, processed</a:t>
            </a:r>
            <a:endParaRPr lang="en-US" sz="1600" dirty="0">
              <a:effectLst/>
              <a:latin typeface="Aptos" panose="020B0004020202020204" pitchFamily="34" charset="0"/>
              <a:ea typeface="Calibri" panose="020F050202020403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FF13960-1231-2D1D-AF8F-12DD6B0F2189}"/>
              </a:ext>
            </a:extLst>
          </p:cNvPr>
          <p:cNvSpPr txBox="1"/>
          <p:nvPr/>
        </p:nvSpPr>
        <p:spPr>
          <a:xfrm>
            <a:off x="774320" y="8474191"/>
            <a:ext cx="10987548" cy="338554"/>
          </a:xfrm>
          <a:prstGeom prst="rect">
            <a:avLst/>
          </a:prstGeom>
          <a:noFill/>
        </p:spPr>
        <p:txBody>
          <a:bodyPr wrap="square">
            <a:spAutoFit/>
          </a:bodyPr>
          <a:lstStyle/>
          <a:p>
            <a:pPr marL="0" marR="0" algn="just">
              <a:buNone/>
            </a:pPr>
            <a:r>
              <a:rPr lang="en-US" sz="1600" i="1" dirty="0">
                <a:solidFill>
                  <a:srgbClr val="000000"/>
                </a:solidFill>
                <a:effectLst/>
                <a:latin typeface="Aptos" panose="020B0004020202020204" pitchFamily="34" charset="0"/>
                <a:ea typeface="Calibri" panose="020F0502020204030204" pitchFamily="34" charset="0"/>
                <a:cs typeface="Arial" panose="020B0604020202020204" pitchFamily="34" charset="0"/>
              </a:rPr>
              <a:t>Source: IDX, Bloomberg, staff calculation</a:t>
            </a:r>
            <a:endParaRPr lang="en-US" sz="1600" dirty="0">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84821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8768A-A3D8-EE79-CDDD-3BFC88C5C1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633421-40CD-9142-C724-39C73CC99985}"/>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
        <p:nvSpPr>
          <p:cNvPr id="7" name="Text Placeholder 6">
            <a:extLst>
              <a:ext uri="{FF2B5EF4-FFF2-40B4-BE49-F238E27FC236}">
                <a16:creationId xmlns:a16="http://schemas.microsoft.com/office/drawing/2014/main" id="{7443FADD-AE92-30D4-9EF4-ADD5959F02AA}"/>
              </a:ext>
            </a:extLst>
          </p:cNvPr>
          <p:cNvSpPr>
            <a:spLocks noGrp="1"/>
          </p:cNvSpPr>
          <p:nvPr>
            <p:ph type="body" sz="quarter" idx="17"/>
          </p:nvPr>
        </p:nvSpPr>
        <p:spPr/>
        <p:txBody>
          <a:bodyPr/>
          <a:lstStyle/>
          <a:p>
            <a:r>
              <a:rPr lang="en-US" dirty="0"/>
              <a:t>3.2 Indonesia – Investor Base and Demand</a:t>
            </a:r>
          </a:p>
        </p:txBody>
      </p:sp>
      <p:sp>
        <p:nvSpPr>
          <p:cNvPr id="8" name="Text Placeholder 7">
            <a:extLst>
              <a:ext uri="{FF2B5EF4-FFF2-40B4-BE49-F238E27FC236}">
                <a16:creationId xmlns:a16="http://schemas.microsoft.com/office/drawing/2014/main" id="{4E889A16-0FF2-08E7-EE73-FCF298A5158B}"/>
              </a:ext>
            </a:extLst>
          </p:cNvPr>
          <p:cNvSpPr>
            <a:spLocks noGrp="1"/>
          </p:cNvSpPr>
          <p:nvPr>
            <p:ph type="body" sz="quarter" idx="18"/>
          </p:nvPr>
        </p:nvSpPr>
        <p:spPr/>
        <p:txBody>
          <a:bodyPr/>
          <a:lstStyle/>
          <a:p>
            <a:r>
              <a:rPr lang="en-US" dirty="0"/>
              <a:t>The market is dominated by institutional investors, though retail participation has been growing</a:t>
            </a:r>
          </a:p>
        </p:txBody>
      </p:sp>
      <p:sp>
        <p:nvSpPr>
          <p:cNvPr id="4" name="Text Placeholder 3">
            <a:extLst>
              <a:ext uri="{FF2B5EF4-FFF2-40B4-BE49-F238E27FC236}">
                <a16:creationId xmlns:a16="http://schemas.microsoft.com/office/drawing/2014/main" id="{CF9B753C-C4E2-63A5-90A1-1EDC0C9702A6}"/>
              </a:ext>
            </a:extLst>
          </p:cNvPr>
          <p:cNvSpPr>
            <a:spLocks noGrp="1"/>
          </p:cNvSpPr>
          <p:nvPr>
            <p:ph type="body" sz="quarter" idx="10"/>
          </p:nvPr>
        </p:nvSpPr>
        <p:spPr>
          <a:xfrm>
            <a:off x="848823" y="3567516"/>
            <a:ext cx="16451534" cy="376238"/>
          </a:xfrm>
        </p:spPr>
        <p:txBody>
          <a:bodyPr/>
          <a:lstStyle/>
          <a:p>
            <a:r>
              <a:rPr lang="en-US" sz="2000" dirty="0"/>
              <a:t>Chart 40: Trend of Equity Ownership</a:t>
            </a:r>
          </a:p>
        </p:txBody>
      </p:sp>
      <p:graphicFrame>
        <p:nvGraphicFramePr>
          <p:cNvPr id="2" name="Chart 1">
            <a:extLst>
              <a:ext uri="{FF2B5EF4-FFF2-40B4-BE49-F238E27FC236}">
                <a16:creationId xmlns:a16="http://schemas.microsoft.com/office/drawing/2014/main" id="{29F06FD4-5D6D-C2DE-FBF7-E5A04FFBE48C}"/>
              </a:ext>
            </a:extLst>
          </p:cNvPr>
          <p:cNvGraphicFramePr/>
          <p:nvPr>
            <p:extLst>
              <p:ext uri="{D42A27DB-BD31-4B8C-83A1-F6EECF244321}">
                <p14:modId xmlns:p14="http://schemas.microsoft.com/office/powerpoint/2010/main" val="595144032"/>
              </p:ext>
            </p:extLst>
          </p:nvPr>
        </p:nvGraphicFramePr>
        <p:xfrm>
          <a:off x="1126434" y="3943755"/>
          <a:ext cx="7846115" cy="292617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90257DB4-E286-CDBC-3FDD-0FB7CC28C7DB}"/>
              </a:ext>
            </a:extLst>
          </p:cNvPr>
          <p:cNvGraphicFramePr/>
          <p:nvPr>
            <p:extLst>
              <p:ext uri="{D42A27DB-BD31-4B8C-83A1-F6EECF244321}">
                <p14:modId xmlns:p14="http://schemas.microsoft.com/office/powerpoint/2010/main" val="858462055"/>
              </p:ext>
            </p:extLst>
          </p:nvPr>
        </p:nvGraphicFramePr>
        <p:xfrm>
          <a:off x="1126434" y="7029844"/>
          <a:ext cx="7846115" cy="277684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3">
            <a:extLst>
              <a:ext uri="{FF2B5EF4-FFF2-40B4-BE49-F238E27FC236}">
                <a16:creationId xmlns:a16="http://schemas.microsoft.com/office/drawing/2014/main" id="{CE79EC25-1486-C2D2-010D-6B8632A6092E}"/>
              </a:ext>
            </a:extLst>
          </p:cNvPr>
          <p:cNvSpPr txBox="1">
            <a:spLocks/>
          </p:cNvSpPr>
          <p:nvPr/>
        </p:nvSpPr>
        <p:spPr>
          <a:xfrm>
            <a:off x="838303" y="6770112"/>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41: Transaction Contribution</a:t>
            </a:r>
          </a:p>
        </p:txBody>
      </p:sp>
      <p:sp>
        <p:nvSpPr>
          <p:cNvPr id="9" name="Arrow: Right 8">
            <a:extLst>
              <a:ext uri="{FF2B5EF4-FFF2-40B4-BE49-F238E27FC236}">
                <a16:creationId xmlns:a16="http://schemas.microsoft.com/office/drawing/2014/main" id="{5FDE417F-F57D-2441-4F5C-6C1973EF182A}"/>
              </a:ext>
            </a:extLst>
          </p:cNvPr>
          <p:cNvSpPr/>
          <p:nvPr/>
        </p:nvSpPr>
        <p:spPr>
          <a:xfrm>
            <a:off x="9315452" y="5375892"/>
            <a:ext cx="1878021" cy="1494037"/>
          </a:xfrm>
          <a:prstGeom prst="rightArrow">
            <a:avLst>
              <a:gd name="adj1" fmla="val 66926"/>
              <a:gd name="adj2" fmla="val 71605"/>
            </a:avLst>
          </a:prstGeom>
          <a:solidFill>
            <a:schemeClr val="bg2">
              <a:lumMod val="10000"/>
              <a:lumOff val="90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 name="Rectangle 9">
            <a:extLst>
              <a:ext uri="{FF2B5EF4-FFF2-40B4-BE49-F238E27FC236}">
                <a16:creationId xmlns:a16="http://schemas.microsoft.com/office/drawing/2014/main" id="{A9E1DAC4-1C30-82C8-D12A-0917F10857C0}"/>
              </a:ext>
            </a:extLst>
          </p:cNvPr>
          <p:cNvSpPr/>
          <p:nvPr/>
        </p:nvSpPr>
        <p:spPr>
          <a:xfrm>
            <a:off x="11525864" y="4371975"/>
            <a:ext cx="5490549" cy="3979423"/>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spcBef>
                <a:spcPts val="600"/>
              </a:spcBef>
              <a:spcAft>
                <a:spcPts val="600"/>
              </a:spcAft>
              <a:buClr>
                <a:schemeClr val="tx1"/>
              </a:buClr>
              <a:buBlip>
                <a:blip>
                  <a:extLst>
                    <a:ext uri="{96DAC541-7B7A-43D3-8B79-37D633B846F1}">
                      <asvg:svgBlip xmlns:asvg="http://schemas.microsoft.com/office/drawing/2016/SVG/main" r:embed="rId4"/>
                    </a:ext>
                  </a:extLst>
                </a:blip>
              </a:buBlip>
            </a:pPr>
            <a:r>
              <a:rPr lang="en-US" sz="2000" b="1" dirty="0">
                <a:solidFill>
                  <a:srgbClr val="002060"/>
                </a:solidFill>
              </a:rPr>
              <a:t>Institutional dominance.</a:t>
            </a:r>
            <a:r>
              <a:rPr lang="en-US" sz="2000" dirty="0">
                <a:solidFill>
                  <a:srgbClr val="002060"/>
                </a:solidFill>
              </a:rPr>
              <a:t> Market participation remains led by domestic and foreign institutional investors</a:t>
            </a:r>
          </a:p>
          <a:p>
            <a:pPr marL="457200" indent="-457200">
              <a:spcBef>
                <a:spcPts val="600"/>
              </a:spcBef>
              <a:spcAft>
                <a:spcPts val="600"/>
              </a:spcAft>
              <a:buClr>
                <a:schemeClr val="tx1"/>
              </a:buClr>
              <a:buBlip>
                <a:blip>
                  <a:extLst>
                    <a:ext uri="{96DAC541-7B7A-43D3-8B79-37D633B846F1}">
                      <asvg:svgBlip xmlns:asvg="http://schemas.microsoft.com/office/drawing/2016/SVG/main" r:embed="rId4"/>
                    </a:ext>
                  </a:extLst>
                </a:blip>
              </a:buBlip>
            </a:pPr>
            <a:r>
              <a:rPr lang="en-US" sz="2000" b="1" dirty="0">
                <a:solidFill>
                  <a:srgbClr val="002060"/>
                </a:solidFill>
              </a:rPr>
              <a:t>Rising retail presence.</a:t>
            </a:r>
            <a:r>
              <a:rPr lang="en-US" sz="2000" dirty="0">
                <a:solidFill>
                  <a:srgbClr val="002060"/>
                </a:solidFill>
              </a:rPr>
              <a:t> Growth in digital trading platforms and mobile apps is increasing retail participation, supporting deeper market activity</a:t>
            </a:r>
          </a:p>
          <a:p>
            <a:pPr marL="457200" indent="-457200">
              <a:spcBef>
                <a:spcPts val="600"/>
              </a:spcBef>
              <a:spcAft>
                <a:spcPts val="600"/>
              </a:spcAft>
              <a:buClr>
                <a:schemeClr val="tx1"/>
              </a:buClr>
              <a:buBlip>
                <a:blip>
                  <a:extLst>
                    <a:ext uri="{96DAC541-7B7A-43D3-8B79-37D633B846F1}">
                      <asvg:svgBlip xmlns:asvg="http://schemas.microsoft.com/office/drawing/2016/SVG/main" r:embed="rId4"/>
                    </a:ext>
                  </a:extLst>
                </a:blip>
              </a:buBlip>
            </a:pPr>
            <a:r>
              <a:rPr lang="en-US" sz="2000" b="1" dirty="0">
                <a:solidFill>
                  <a:srgbClr val="002060"/>
                </a:solidFill>
              </a:rPr>
              <a:t>Emerging volatility risks. </a:t>
            </a:r>
            <a:r>
              <a:rPr lang="en-US" sz="2000" dirty="0">
                <a:solidFill>
                  <a:srgbClr val="002060"/>
                </a:solidFill>
              </a:rPr>
              <a:t>Greater retail involvement has also introduced more behavioral-driven volatility</a:t>
            </a:r>
          </a:p>
        </p:txBody>
      </p:sp>
      <p:sp>
        <p:nvSpPr>
          <p:cNvPr id="13" name="Rectangle: Rounded Corners 12">
            <a:extLst>
              <a:ext uri="{FF2B5EF4-FFF2-40B4-BE49-F238E27FC236}">
                <a16:creationId xmlns:a16="http://schemas.microsoft.com/office/drawing/2014/main" id="{D74FD434-3A28-69E8-E3FB-2005010467F7}"/>
              </a:ext>
            </a:extLst>
          </p:cNvPr>
          <p:cNvSpPr/>
          <p:nvPr/>
        </p:nvSpPr>
        <p:spPr>
          <a:xfrm>
            <a:off x="1126434" y="1543049"/>
            <a:ext cx="15889979" cy="1922867"/>
          </a:xfrm>
          <a:prstGeom prst="roundRect">
            <a:avLst/>
          </a:prstGeom>
          <a:solidFill>
            <a:schemeClr val="tx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en-US" sz="2400" b="1" dirty="0">
                <a:solidFill>
                  <a:srgbClr val="002060"/>
                </a:solidFill>
              </a:rPr>
              <a:t>Ownership-driven Market Structure</a:t>
            </a:r>
          </a:p>
          <a:p>
            <a:pPr marL="342900" indent="-342900">
              <a:spcAft>
                <a:spcPts val="600"/>
              </a:spcAft>
              <a:buClr>
                <a:schemeClr val="bg1"/>
              </a:buClr>
              <a:buBlip>
                <a:blip>
                  <a:extLst>
                    <a:ext uri="{96DAC541-7B7A-43D3-8B79-37D633B846F1}">
                      <asvg:svgBlip xmlns:asvg="http://schemas.microsoft.com/office/drawing/2016/SVG/main" r:embed="rId4"/>
                    </a:ext>
                  </a:extLst>
                </a:blip>
              </a:buBlip>
            </a:pPr>
            <a:r>
              <a:rPr lang="en-US" sz="2000" b="1" dirty="0">
                <a:solidFill>
                  <a:srgbClr val="002060"/>
                </a:solidFill>
              </a:rPr>
              <a:t>Family / conglomerate control.</a:t>
            </a:r>
            <a:r>
              <a:rPr lang="en-US" sz="2000" dirty="0">
                <a:solidFill>
                  <a:srgbClr val="002060"/>
                </a:solidFill>
              </a:rPr>
              <a:t> Many listed firms, especially in manufacturing, consumer, and property, remain tightly held, resulting in limited free float and constrained institutional participation</a:t>
            </a:r>
          </a:p>
          <a:p>
            <a:pPr marL="342900" indent="-342900">
              <a:spcAft>
                <a:spcPts val="600"/>
              </a:spcAft>
              <a:buClr>
                <a:schemeClr val="bg1"/>
              </a:buClr>
              <a:buBlip>
                <a:blip>
                  <a:extLst>
                    <a:ext uri="{96DAC541-7B7A-43D3-8B79-37D633B846F1}">
                      <asvg:svgBlip xmlns:asvg="http://schemas.microsoft.com/office/drawing/2016/SVG/main" r:embed="rId4"/>
                    </a:ext>
                  </a:extLst>
                </a:blip>
              </a:buBlip>
            </a:pPr>
            <a:r>
              <a:rPr lang="en-US" sz="2000" b="1" dirty="0">
                <a:solidFill>
                  <a:srgbClr val="002060"/>
                </a:solidFill>
              </a:rPr>
              <a:t>State-owned enterprises (SOEs). </a:t>
            </a:r>
            <a:r>
              <a:rPr lang="en-US" sz="2000" dirty="0">
                <a:solidFill>
                  <a:srgbClr val="002060"/>
                </a:solidFill>
              </a:rPr>
              <a:t>Prominent in banking, telecoms, energy, and utilities. Typically, among the most liquid, widely held, and well-researched stocks</a:t>
            </a:r>
            <a:endParaRPr lang="en-SG" sz="2000" dirty="0">
              <a:solidFill>
                <a:srgbClr val="002060"/>
              </a:solidFill>
            </a:endParaRPr>
          </a:p>
        </p:txBody>
      </p:sp>
      <p:sp>
        <p:nvSpPr>
          <p:cNvPr id="12" name="TextBox 11">
            <a:extLst>
              <a:ext uri="{FF2B5EF4-FFF2-40B4-BE49-F238E27FC236}">
                <a16:creationId xmlns:a16="http://schemas.microsoft.com/office/drawing/2014/main" id="{F33717FA-E62B-42C9-414A-BAF3317B5D2C}"/>
              </a:ext>
            </a:extLst>
          </p:cNvPr>
          <p:cNvSpPr txBox="1"/>
          <p:nvPr/>
        </p:nvSpPr>
        <p:spPr>
          <a:xfrm>
            <a:off x="538316" y="9856871"/>
            <a:ext cx="10987548" cy="338554"/>
          </a:xfrm>
          <a:prstGeom prst="rect">
            <a:avLst/>
          </a:prstGeom>
          <a:noFill/>
        </p:spPr>
        <p:txBody>
          <a:bodyPr wrap="square">
            <a:spAutoFit/>
          </a:bodyPr>
          <a:lstStyle/>
          <a:p>
            <a:pPr marL="228600" marR="0" indent="228600" algn="just">
              <a:spcBef>
                <a:spcPts val="300"/>
              </a:spcBef>
              <a:spcAft>
                <a:spcPts val="300"/>
              </a:spcAft>
              <a:buNone/>
            </a:pPr>
            <a:r>
              <a:rPr lang="en-SG" sz="1600" i="1" kern="100" dirty="0">
                <a:effectLst/>
                <a:latin typeface="Aptos" panose="020B0004020202020204" pitchFamily="34" charset="0"/>
                <a:ea typeface="Yu Mincho" panose="02020400000000000000" pitchFamily="18" charset="-128"/>
                <a:cs typeface="Times New Roman" panose="02020603050405020304" pitchFamily="18" charset="0"/>
              </a:rPr>
              <a:t>Source: Indonesia Financial Services Authority – OJK</a:t>
            </a:r>
            <a:endParaRPr lang="en-US" sz="1800" dirty="0">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73920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528C6-E10A-BFF5-6E27-09E7C78D81A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F5BD233-D52F-6FB0-F5D8-A40ADFA3EA29}"/>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
        <p:nvSpPr>
          <p:cNvPr id="7" name="Text Placeholder 6">
            <a:extLst>
              <a:ext uri="{FF2B5EF4-FFF2-40B4-BE49-F238E27FC236}">
                <a16:creationId xmlns:a16="http://schemas.microsoft.com/office/drawing/2014/main" id="{B3375E3C-FBCB-C1F0-6F6D-1BFE226EFAFA}"/>
              </a:ext>
            </a:extLst>
          </p:cNvPr>
          <p:cNvSpPr>
            <a:spLocks noGrp="1"/>
          </p:cNvSpPr>
          <p:nvPr>
            <p:ph type="body" sz="quarter" idx="17"/>
          </p:nvPr>
        </p:nvSpPr>
        <p:spPr/>
        <p:txBody>
          <a:bodyPr/>
          <a:lstStyle/>
          <a:p>
            <a:r>
              <a:rPr lang="en-US" dirty="0"/>
              <a:t>3.2 Indonesia – Investor Base and Demand</a:t>
            </a:r>
          </a:p>
        </p:txBody>
      </p:sp>
      <p:sp>
        <p:nvSpPr>
          <p:cNvPr id="8" name="Text Placeholder 7">
            <a:extLst>
              <a:ext uri="{FF2B5EF4-FFF2-40B4-BE49-F238E27FC236}">
                <a16:creationId xmlns:a16="http://schemas.microsoft.com/office/drawing/2014/main" id="{D4392A16-D15C-E81C-1F3A-806C1C479ADF}"/>
              </a:ext>
            </a:extLst>
          </p:cNvPr>
          <p:cNvSpPr>
            <a:spLocks noGrp="1"/>
          </p:cNvSpPr>
          <p:nvPr>
            <p:ph type="body" sz="quarter" idx="18"/>
          </p:nvPr>
        </p:nvSpPr>
        <p:spPr/>
        <p:txBody>
          <a:bodyPr/>
          <a:lstStyle/>
          <a:p>
            <a:r>
              <a:rPr lang="en-US" dirty="0"/>
              <a:t>C-bonds are mainly held by institutional investors who prefer highly rated instruments</a:t>
            </a:r>
          </a:p>
        </p:txBody>
      </p:sp>
      <p:sp>
        <p:nvSpPr>
          <p:cNvPr id="4" name="Text Placeholder 3">
            <a:extLst>
              <a:ext uri="{FF2B5EF4-FFF2-40B4-BE49-F238E27FC236}">
                <a16:creationId xmlns:a16="http://schemas.microsoft.com/office/drawing/2014/main" id="{AC70F115-AB55-A766-6DFF-8D44EC349720}"/>
              </a:ext>
            </a:extLst>
          </p:cNvPr>
          <p:cNvSpPr>
            <a:spLocks noGrp="1"/>
          </p:cNvSpPr>
          <p:nvPr>
            <p:ph type="body" sz="quarter" idx="10"/>
          </p:nvPr>
        </p:nvSpPr>
        <p:spPr/>
        <p:txBody>
          <a:bodyPr/>
          <a:lstStyle/>
          <a:p>
            <a:r>
              <a:rPr lang="en-US" sz="2000" dirty="0"/>
              <a:t>Chart 42: Ownership Composition</a:t>
            </a:r>
          </a:p>
        </p:txBody>
      </p:sp>
      <p:graphicFrame>
        <p:nvGraphicFramePr>
          <p:cNvPr id="2" name="Chart 1">
            <a:extLst>
              <a:ext uri="{FF2B5EF4-FFF2-40B4-BE49-F238E27FC236}">
                <a16:creationId xmlns:a16="http://schemas.microsoft.com/office/drawing/2014/main" id="{36DEA84A-48F4-EAD6-D209-708C0FB0E960}"/>
              </a:ext>
            </a:extLst>
          </p:cNvPr>
          <p:cNvGraphicFramePr/>
          <p:nvPr>
            <p:extLst>
              <p:ext uri="{D42A27DB-BD31-4B8C-83A1-F6EECF244321}">
                <p14:modId xmlns:p14="http://schemas.microsoft.com/office/powerpoint/2010/main" val="160280347"/>
              </p:ext>
            </p:extLst>
          </p:nvPr>
        </p:nvGraphicFramePr>
        <p:xfrm>
          <a:off x="911422" y="1998369"/>
          <a:ext cx="8163168" cy="435163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58ADCB73-3D21-4305-1375-54721DA5C3E5}"/>
              </a:ext>
            </a:extLst>
          </p:cNvPr>
          <p:cNvSpPr/>
          <p:nvPr/>
        </p:nvSpPr>
        <p:spPr>
          <a:xfrm>
            <a:off x="911422" y="6913662"/>
            <a:ext cx="7574603" cy="2535093"/>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spcAft>
                <a:spcPts val="600"/>
              </a:spcAft>
              <a:buClrTx/>
              <a:buBlip>
                <a:blip>
                  <a:extLst>
                    <a:ext uri="{96DAC541-7B7A-43D3-8B79-37D633B846F1}">
                      <asvg:svgBlip xmlns:asvg="http://schemas.microsoft.com/office/drawing/2016/SVG/main" r:embed="rId4"/>
                    </a:ext>
                  </a:extLst>
                </a:blip>
              </a:buBlip>
            </a:pPr>
            <a:r>
              <a:rPr lang="en-US" sz="2000" b="1" dirty="0">
                <a:solidFill>
                  <a:srgbClr val="002060"/>
                </a:solidFill>
              </a:rPr>
              <a:t>Institutional dominance.</a:t>
            </a:r>
            <a:r>
              <a:rPr lang="en-US" sz="2000" dirty="0">
                <a:solidFill>
                  <a:srgbClr val="002060"/>
                </a:solidFill>
              </a:rPr>
              <a:t> Domestic institutions - banks, insurers, and pension funds - hold over </a:t>
            </a:r>
            <a:r>
              <a:rPr lang="en-US" sz="2000" b="1" dirty="0">
                <a:solidFill>
                  <a:srgbClr val="002060"/>
                </a:solidFill>
              </a:rPr>
              <a:t>90% </a:t>
            </a:r>
            <a:r>
              <a:rPr lang="en-US" sz="2000" dirty="0">
                <a:solidFill>
                  <a:srgbClr val="002060"/>
                </a:solidFill>
              </a:rPr>
              <a:t>of corporate bonds</a:t>
            </a:r>
          </a:p>
          <a:p>
            <a:pPr marL="457200" indent="-457200">
              <a:spcAft>
                <a:spcPts val="600"/>
              </a:spcAft>
              <a:buClrTx/>
              <a:buBlip>
                <a:blip>
                  <a:extLst>
                    <a:ext uri="{96DAC541-7B7A-43D3-8B79-37D633B846F1}">
                      <asvg:svgBlip xmlns:asvg="http://schemas.microsoft.com/office/drawing/2016/SVG/main" r:embed="rId4"/>
                    </a:ext>
                  </a:extLst>
                </a:blip>
              </a:buBlip>
            </a:pPr>
            <a:r>
              <a:rPr lang="en-US" sz="2000" b="1" dirty="0">
                <a:solidFill>
                  <a:srgbClr val="002060"/>
                </a:solidFill>
              </a:rPr>
              <a:t>Limited retail participation.</a:t>
            </a:r>
            <a:r>
              <a:rPr lang="en-US" sz="2000" dirty="0">
                <a:solidFill>
                  <a:srgbClr val="002060"/>
                </a:solidFill>
              </a:rPr>
              <a:t> Retail investors remain small, constrained by high minimum investment sizes </a:t>
            </a:r>
            <a:r>
              <a:rPr lang="en-US" sz="2000" b="1" dirty="0">
                <a:solidFill>
                  <a:srgbClr val="002060"/>
                </a:solidFill>
              </a:rPr>
              <a:t>(≈IDR 100 million / USD ~5,800)</a:t>
            </a:r>
          </a:p>
        </p:txBody>
      </p:sp>
      <p:sp>
        <p:nvSpPr>
          <p:cNvPr id="6" name="Text Placeholder 3">
            <a:extLst>
              <a:ext uri="{FF2B5EF4-FFF2-40B4-BE49-F238E27FC236}">
                <a16:creationId xmlns:a16="http://schemas.microsoft.com/office/drawing/2014/main" id="{FD79BE35-019B-F22F-F807-5455DC5E233E}"/>
              </a:ext>
            </a:extLst>
          </p:cNvPr>
          <p:cNvSpPr txBox="1">
            <a:spLocks/>
          </p:cNvSpPr>
          <p:nvPr/>
        </p:nvSpPr>
        <p:spPr>
          <a:xfrm>
            <a:off x="9278464" y="1653476"/>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43: Investment Allocation</a:t>
            </a:r>
          </a:p>
        </p:txBody>
      </p:sp>
      <p:graphicFrame>
        <p:nvGraphicFramePr>
          <p:cNvPr id="9" name="Chart 8">
            <a:extLst>
              <a:ext uri="{FF2B5EF4-FFF2-40B4-BE49-F238E27FC236}">
                <a16:creationId xmlns:a16="http://schemas.microsoft.com/office/drawing/2014/main" id="{92576456-5FBC-FE40-9A17-F5168A184A3E}"/>
              </a:ext>
            </a:extLst>
          </p:cNvPr>
          <p:cNvGraphicFramePr/>
          <p:nvPr>
            <p:extLst>
              <p:ext uri="{D42A27DB-BD31-4B8C-83A1-F6EECF244321}">
                <p14:modId xmlns:p14="http://schemas.microsoft.com/office/powerpoint/2010/main" val="3876560371"/>
              </p:ext>
            </p:extLst>
          </p:nvPr>
        </p:nvGraphicFramePr>
        <p:xfrm>
          <a:off x="10449574" y="1952004"/>
          <a:ext cx="6827673" cy="25925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Chart 9">
            <a:extLst>
              <a:ext uri="{FF2B5EF4-FFF2-40B4-BE49-F238E27FC236}">
                <a16:creationId xmlns:a16="http://schemas.microsoft.com/office/drawing/2014/main" id="{D30A7FFB-0747-381D-787F-AC3EC1F02606}"/>
              </a:ext>
            </a:extLst>
          </p:cNvPr>
          <p:cNvGraphicFramePr/>
          <p:nvPr>
            <p:extLst>
              <p:ext uri="{D42A27DB-BD31-4B8C-83A1-F6EECF244321}">
                <p14:modId xmlns:p14="http://schemas.microsoft.com/office/powerpoint/2010/main" val="3226190881"/>
              </p:ext>
            </p:extLst>
          </p:nvPr>
        </p:nvGraphicFramePr>
        <p:xfrm>
          <a:off x="10449574" y="4414589"/>
          <a:ext cx="6827673" cy="2386012"/>
        </p:xfrm>
        <a:graphic>
          <a:graphicData uri="http://schemas.openxmlformats.org/drawingml/2006/chart">
            <c:chart xmlns:c="http://schemas.openxmlformats.org/drawingml/2006/chart" xmlns:r="http://schemas.openxmlformats.org/officeDocument/2006/relationships" r:id="rId6"/>
          </a:graphicData>
        </a:graphic>
      </p:graphicFrame>
      <p:sp>
        <p:nvSpPr>
          <p:cNvPr id="11" name="Rectangle: Rounded Corners 10">
            <a:extLst>
              <a:ext uri="{FF2B5EF4-FFF2-40B4-BE49-F238E27FC236}">
                <a16:creationId xmlns:a16="http://schemas.microsoft.com/office/drawing/2014/main" id="{6EB4414D-E74F-A056-B7A3-527FF28ED0FD}"/>
              </a:ext>
            </a:extLst>
          </p:cNvPr>
          <p:cNvSpPr/>
          <p:nvPr/>
        </p:nvSpPr>
        <p:spPr>
          <a:xfrm>
            <a:off x="9098098" y="2868997"/>
            <a:ext cx="1217098" cy="504341"/>
          </a:xfrm>
          <a:prstGeom prst="roundRect">
            <a:avLst/>
          </a:prstGeom>
          <a:solidFill>
            <a:schemeClr val="bg1">
              <a:lumMod val="95000"/>
            </a:schemeClr>
          </a:solidFill>
          <a:ln>
            <a:solidFill>
              <a:schemeClr val="bg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sz="1800" b="1" dirty="0">
                <a:solidFill>
                  <a:schemeClr val="accent1"/>
                </a:solidFill>
              </a:rPr>
              <a:t>Pension Fund</a:t>
            </a:r>
          </a:p>
        </p:txBody>
      </p:sp>
      <p:sp>
        <p:nvSpPr>
          <p:cNvPr id="12" name="Rectangle: Rounded Corners 11">
            <a:extLst>
              <a:ext uri="{FF2B5EF4-FFF2-40B4-BE49-F238E27FC236}">
                <a16:creationId xmlns:a16="http://schemas.microsoft.com/office/drawing/2014/main" id="{10A8E9BF-D42C-34C7-ABB9-4838D214FC7A}"/>
              </a:ext>
            </a:extLst>
          </p:cNvPr>
          <p:cNvSpPr/>
          <p:nvPr/>
        </p:nvSpPr>
        <p:spPr>
          <a:xfrm>
            <a:off x="9084734" y="5267567"/>
            <a:ext cx="1306664" cy="393802"/>
          </a:xfrm>
          <a:prstGeom prst="roundRect">
            <a:avLst/>
          </a:prstGeom>
          <a:solidFill>
            <a:schemeClr val="bg1">
              <a:lumMod val="95000"/>
            </a:schemeClr>
          </a:solidFill>
          <a:ln>
            <a:solidFill>
              <a:schemeClr val="bg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sz="1800" b="1" dirty="0">
                <a:solidFill>
                  <a:schemeClr val="accent1"/>
                </a:solidFill>
              </a:rPr>
              <a:t>Insurance</a:t>
            </a:r>
          </a:p>
        </p:txBody>
      </p:sp>
      <p:sp>
        <p:nvSpPr>
          <p:cNvPr id="13" name="Rectangle 12">
            <a:extLst>
              <a:ext uri="{FF2B5EF4-FFF2-40B4-BE49-F238E27FC236}">
                <a16:creationId xmlns:a16="http://schemas.microsoft.com/office/drawing/2014/main" id="{1FB94CFE-443D-BF0E-CBCE-BB59CE8722E7}"/>
              </a:ext>
            </a:extLst>
          </p:cNvPr>
          <p:cNvSpPr/>
          <p:nvPr/>
        </p:nvSpPr>
        <p:spPr>
          <a:xfrm>
            <a:off x="9008534" y="6931025"/>
            <a:ext cx="8291823" cy="2517732"/>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buClr>
                <a:schemeClr val="bg1"/>
              </a:buClr>
            </a:pPr>
            <a:r>
              <a:rPr lang="en-US" sz="2000" dirty="0">
                <a:solidFill>
                  <a:srgbClr val="002060"/>
                </a:solidFill>
              </a:rPr>
              <a:t>Pension funds and insurers face limits on corporate bond exposure</a:t>
            </a:r>
          </a:p>
          <a:p>
            <a:pPr marL="342900" indent="-342900">
              <a:spcAft>
                <a:spcPts val="600"/>
              </a:spcAft>
              <a:buClrTx/>
              <a:buBlip>
                <a:blip>
                  <a:extLst>
                    <a:ext uri="{96DAC541-7B7A-43D3-8B79-37D633B846F1}">
                      <asvg:svgBlip xmlns:asvg="http://schemas.microsoft.com/office/drawing/2016/SVG/main" r:embed="rId4"/>
                    </a:ext>
                  </a:extLst>
                </a:blip>
              </a:buBlip>
            </a:pPr>
            <a:r>
              <a:rPr lang="en-US" sz="2000" b="1" dirty="0">
                <a:solidFill>
                  <a:srgbClr val="002060"/>
                </a:solidFill>
              </a:rPr>
              <a:t>Eligibility requirements.</a:t>
            </a:r>
            <a:r>
              <a:rPr lang="en-US" sz="2000" dirty="0">
                <a:solidFill>
                  <a:srgbClr val="002060"/>
                </a:solidFill>
              </a:rPr>
              <a:t> Corporate bonds qualify as admissible assets only if listed and investment-grade</a:t>
            </a:r>
          </a:p>
          <a:p>
            <a:pPr marL="342900" indent="-342900">
              <a:spcAft>
                <a:spcPts val="600"/>
              </a:spcAft>
              <a:buClrTx/>
              <a:buBlip>
                <a:blip>
                  <a:extLst>
                    <a:ext uri="{96DAC541-7B7A-43D3-8B79-37D633B846F1}">
                      <asvg:svgBlip xmlns:asvg="http://schemas.microsoft.com/office/drawing/2016/SVG/main" r:embed="rId4"/>
                    </a:ext>
                  </a:extLst>
                </a:blip>
              </a:buBlip>
            </a:pPr>
            <a:r>
              <a:rPr lang="en-US" sz="2000" b="1" dirty="0">
                <a:solidFill>
                  <a:srgbClr val="002060"/>
                </a:solidFill>
              </a:rPr>
              <a:t>Mandated government allocation.</a:t>
            </a:r>
            <a:r>
              <a:rPr lang="en-US" sz="2000" dirty="0">
                <a:solidFill>
                  <a:srgbClr val="002060"/>
                </a:solidFill>
              </a:rPr>
              <a:t> Institutions are required to hold minimum allocations to government bonds (SBN), both as low-risk instruments and to support state budget (APBN)</a:t>
            </a:r>
          </a:p>
        </p:txBody>
      </p:sp>
      <p:sp>
        <p:nvSpPr>
          <p:cNvPr id="15" name="TextBox 14">
            <a:extLst>
              <a:ext uri="{FF2B5EF4-FFF2-40B4-BE49-F238E27FC236}">
                <a16:creationId xmlns:a16="http://schemas.microsoft.com/office/drawing/2014/main" id="{BA940D04-1CF5-9011-5889-1F68160B2B23}"/>
              </a:ext>
            </a:extLst>
          </p:cNvPr>
          <p:cNvSpPr txBox="1"/>
          <p:nvPr/>
        </p:nvSpPr>
        <p:spPr>
          <a:xfrm>
            <a:off x="427797" y="6543364"/>
            <a:ext cx="12861560" cy="307777"/>
          </a:xfrm>
          <a:prstGeom prst="rect">
            <a:avLst/>
          </a:prstGeom>
          <a:noFill/>
        </p:spPr>
        <p:txBody>
          <a:bodyPr wrap="square">
            <a:spAutoFit/>
          </a:bodyPr>
          <a:lstStyle/>
          <a:p>
            <a:pPr marL="228600" marR="0" indent="228600" algn="just">
              <a:spcBef>
                <a:spcPts val="300"/>
              </a:spcBef>
              <a:spcAft>
                <a:spcPts val="300"/>
              </a:spcAft>
              <a:buNone/>
            </a:pPr>
            <a:r>
              <a:rPr lang="en-SG" sz="1400" i="1" kern="100" dirty="0">
                <a:effectLst/>
                <a:latin typeface="Aptos" panose="020B0004020202020204" pitchFamily="34" charset="0"/>
                <a:ea typeface="Yu Mincho" panose="02020400000000000000" pitchFamily="18" charset="-128"/>
                <a:cs typeface="Times New Roman" panose="02020603050405020304" pitchFamily="18" charset="0"/>
              </a:rPr>
              <a:t>Source: OJK, processed</a:t>
            </a:r>
            <a:endParaRPr lang="en-US" sz="1400" dirty="0">
              <a:effectLst/>
              <a:latin typeface="Aptos" panose="020B0004020202020204" pitchFamily="34" charset="0"/>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3D4A662-B4D8-6837-9A47-CDCE0786E020}"/>
              </a:ext>
            </a:extLst>
          </p:cNvPr>
          <p:cNvSpPr txBox="1"/>
          <p:nvPr/>
        </p:nvSpPr>
        <p:spPr>
          <a:xfrm>
            <a:off x="8714584" y="6599173"/>
            <a:ext cx="12861560" cy="307777"/>
          </a:xfrm>
          <a:prstGeom prst="rect">
            <a:avLst/>
          </a:prstGeom>
          <a:noFill/>
        </p:spPr>
        <p:txBody>
          <a:bodyPr wrap="square">
            <a:spAutoFit/>
          </a:bodyPr>
          <a:lstStyle/>
          <a:p>
            <a:pPr marL="0" marR="0" indent="228600">
              <a:buNone/>
            </a:pPr>
            <a:r>
              <a:rPr lang="en-US" sz="1400" i="1" dirty="0">
                <a:effectLst/>
                <a:latin typeface="Aptos" panose="020B0004020202020204" pitchFamily="34" charset="0"/>
                <a:ea typeface="Calibri" panose="020F0502020204030204" pitchFamily="34" charset="0"/>
                <a:cs typeface="Times New Roman" panose="02020603050405020304" pitchFamily="18" charset="0"/>
              </a:rPr>
              <a:t>Source: OJK, staff’s calculation</a:t>
            </a:r>
            <a:endParaRPr lang="en-US" sz="1400" dirty="0">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63143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76520-7A93-F9D4-2ADF-C0BFDB43AA2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BDD1105-5394-887D-6E01-C1BA14519B88}"/>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
        <p:nvSpPr>
          <p:cNvPr id="7" name="Text Placeholder 6">
            <a:extLst>
              <a:ext uri="{FF2B5EF4-FFF2-40B4-BE49-F238E27FC236}">
                <a16:creationId xmlns:a16="http://schemas.microsoft.com/office/drawing/2014/main" id="{0823871E-3D8A-9B17-B54C-9EA537376829}"/>
              </a:ext>
            </a:extLst>
          </p:cNvPr>
          <p:cNvSpPr>
            <a:spLocks noGrp="1"/>
          </p:cNvSpPr>
          <p:nvPr>
            <p:ph type="body" sz="quarter" idx="17"/>
          </p:nvPr>
        </p:nvSpPr>
        <p:spPr/>
        <p:txBody>
          <a:bodyPr/>
          <a:lstStyle/>
          <a:p>
            <a:r>
              <a:rPr lang="en-US" dirty="0"/>
              <a:t>3.3 Indonesia – Intermediaries and Market Infrastructure</a:t>
            </a:r>
          </a:p>
        </p:txBody>
      </p:sp>
      <p:sp>
        <p:nvSpPr>
          <p:cNvPr id="8" name="Text Placeholder 7">
            <a:extLst>
              <a:ext uri="{FF2B5EF4-FFF2-40B4-BE49-F238E27FC236}">
                <a16:creationId xmlns:a16="http://schemas.microsoft.com/office/drawing/2014/main" id="{01AFA101-C1B7-A51A-A6AE-03435EE15BB2}"/>
              </a:ext>
            </a:extLst>
          </p:cNvPr>
          <p:cNvSpPr>
            <a:spLocks noGrp="1"/>
          </p:cNvSpPr>
          <p:nvPr>
            <p:ph type="body" sz="quarter" idx="18"/>
          </p:nvPr>
        </p:nvSpPr>
        <p:spPr/>
        <p:txBody>
          <a:bodyPr/>
          <a:lstStyle/>
          <a:p>
            <a:r>
              <a:rPr lang="en-US" dirty="0"/>
              <a:t>The underwriting landscape remains relatively concentrated among  some large securities firms</a:t>
            </a:r>
          </a:p>
        </p:txBody>
      </p:sp>
      <p:sp>
        <p:nvSpPr>
          <p:cNvPr id="4" name="Text Placeholder 3">
            <a:extLst>
              <a:ext uri="{FF2B5EF4-FFF2-40B4-BE49-F238E27FC236}">
                <a16:creationId xmlns:a16="http://schemas.microsoft.com/office/drawing/2014/main" id="{76D8906E-9327-5403-7F5C-B0C302F43173}"/>
              </a:ext>
            </a:extLst>
          </p:cNvPr>
          <p:cNvSpPr>
            <a:spLocks noGrp="1"/>
          </p:cNvSpPr>
          <p:nvPr>
            <p:ph type="body" sz="quarter" idx="10"/>
          </p:nvPr>
        </p:nvSpPr>
        <p:spPr/>
        <p:txBody>
          <a:bodyPr/>
          <a:lstStyle/>
          <a:p>
            <a:r>
              <a:rPr lang="en-US" sz="2000" dirty="0"/>
              <a:t>Chart 44: IPO Underwriters in the past 5 years</a:t>
            </a:r>
          </a:p>
        </p:txBody>
      </p:sp>
      <p:graphicFrame>
        <p:nvGraphicFramePr>
          <p:cNvPr id="9" name="Table 8">
            <a:extLst>
              <a:ext uri="{FF2B5EF4-FFF2-40B4-BE49-F238E27FC236}">
                <a16:creationId xmlns:a16="http://schemas.microsoft.com/office/drawing/2014/main" id="{B7F133A4-904A-7409-757D-129FF1A7FA87}"/>
              </a:ext>
            </a:extLst>
          </p:cNvPr>
          <p:cNvGraphicFramePr>
            <a:graphicFrameLocks noGrp="1"/>
          </p:cNvGraphicFramePr>
          <p:nvPr>
            <p:extLst>
              <p:ext uri="{D42A27DB-BD31-4B8C-83A1-F6EECF244321}">
                <p14:modId xmlns:p14="http://schemas.microsoft.com/office/powerpoint/2010/main" val="785441163"/>
              </p:ext>
            </p:extLst>
          </p:nvPr>
        </p:nvGraphicFramePr>
        <p:xfrm>
          <a:off x="901788" y="2113852"/>
          <a:ext cx="7933208" cy="3169920"/>
        </p:xfrm>
        <a:graphic>
          <a:graphicData uri="http://schemas.openxmlformats.org/drawingml/2006/table">
            <a:tbl>
              <a:tblPr firstRow="1" firstCol="1" bandRow="1"/>
              <a:tblGrid>
                <a:gridCol w="634912">
                  <a:extLst>
                    <a:ext uri="{9D8B030D-6E8A-4147-A177-3AD203B41FA5}">
                      <a16:colId xmlns:a16="http://schemas.microsoft.com/office/drawing/2014/main" val="202276323"/>
                    </a:ext>
                  </a:extLst>
                </a:gridCol>
                <a:gridCol w="3268630">
                  <a:extLst>
                    <a:ext uri="{9D8B030D-6E8A-4147-A177-3AD203B41FA5}">
                      <a16:colId xmlns:a16="http://schemas.microsoft.com/office/drawing/2014/main" val="1433983080"/>
                    </a:ext>
                  </a:extLst>
                </a:gridCol>
                <a:gridCol w="731520">
                  <a:extLst>
                    <a:ext uri="{9D8B030D-6E8A-4147-A177-3AD203B41FA5}">
                      <a16:colId xmlns:a16="http://schemas.microsoft.com/office/drawing/2014/main" val="1186966409"/>
                    </a:ext>
                  </a:extLst>
                </a:gridCol>
                <a:gridCol w="1669254">
                  <a:extLst>
                    <a:ext uri="{9D8B030D-6E8A-4147-A177-3AD203B41FA5}">
                      <a16:colId xmlns:a16="http://schemas.microsoft.com/office/drawing/2014/main" val="2692298320"/>
                    </a:ext>
                  </a:extLst>
                </a:gridCol>
                <a:gridCol w="1628892">
                  <a:extLst>
                    <a:ext uri="{9D8B030D-6E8A-4147-A177-3AD203B41FA5}">
                      <a16:colId xmlns:a16="http://schemas.microsoft.com/office/drawing/2014/main" val="1383405960"/>
                    </a:ext>
                  </a:extLst>
                </a:gridCol>
              </a:tblGrid>
              <a:tr h="0">
                <a:tc>
                  <a:txBody>
                    <a:bodyPr/>
                    <a:lstStyle/>
                    <a:p>
                      <a:pPr algn="ctr">
                        <a:buNone/>
                      </a:pPr>
                      <a:r>
                        <a:rPr lang="en-US" sz="16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Rank</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95B3D7"/>
                      </a:solidFill>
                      <a:prstDash val="solid"/>
                      <a:round/>
                      <a:headEnd type="none" w="med" len="med"/>
                      <a:tailEnd type="none" w="med" len="med"/>
                    </a:lnB>
                    <a:solidFill>
                      <a:srgbClr val="0070C0"/>
                    </a:solidFill>
                  </a:tcPr>
                </a:tc>
                <a:tc>
                  <a:txBody>
                    <a:bodyPr/>
                    <a:lstStyle/>
                    <a:p>
                      <a:pPr algn="ctr">
                        <a:buNone/>
                      </a:pPr>
                      <a:r>
                        <a:rPr lang="en-US" sz="16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Underwriter</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95B3D7"/>
                      </a:solidFill>
                      <a:prstDash val="solid"/>
                      <a:round/>
                      <a:headEnd type="none" w="med" len="med"/>
                      <a:tailEnd type="none" w="med" len="med"/>
                    </a:lnB>
                    <a:solidFill>
                      <a:srgbClr val="0070C0"/>
                    </a:solidFill>
                  </a:tcPr>
                </a:tc>
                <a:tc>
                  <a:txBody>
                    <a:bodyPr/>
                    <a:lstStyle/>
                    <a:p>
                      <a:pPr algn="ctr">
                        <a:buNone/>
                      </a:pPr>
                      <a:r>
                        <a:rPr lang="en-US" sz="16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IPOs</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95B3D7"/>
                      </a:solidFill>
                      <a:prstDash val="solid"/>
                      <a:round/>
                      <a:headEnd type="none" w="med" len="med"/>
                      <a:tailEnd type="none" w="med" len="med"/>
                    </a:lnB>
                    <a:solidFill>
                      <a:srgbClr val="0070C0"/>
                    </a:solidFill>
                  </a:tcPr>
                </a:tc>
                <a:tc>
                  <a:txBody>
                    <a:bodyPr/>
                    <a:lstStyle/>
                    <a:p>
                      <a:pPr algn="ctr">
                        <a:buNone/>
                      </a:pPr>
                      <a:r>
                        <a:rPr lang="en-US" sz="16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Total Proceeds </a:t>
                      </a:r>
                    </a:p>
                    <a:p>
                      <a:pPr algn="ctr">
                        <a:buNone/>
                      </a:pPr>
                      <a:r>
                        <a:rPr lang="en-US" sz="16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(USD mil)</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95B3D7"/>
                      </a:solidFill>
                      <a:prstDash val="solid"/>
                      <a:round/>
                      <a:headEnd type="none" w="med" len="med"/>
                      <a:tailEnd type="none" w="med" len="med"/>
                    </a:lnB>
                    <a:solidFill>
                      <a:srgbClr val="0070C0"/>
                    </a:solidFill>
                  </a:tcPr>
                </a:tc>
                <a:tc>
                  <a:txBody>
                    <a:bodyPr/>
                    <a:lstStyle/>
                    <a:p>
                      <a:pPr algn="ctr">
                        <a:buNone/>
                      </a:pPr>
                      <a:r>
                        <a:rPr lang="en-US" sz="16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Market Share </a:t>
                      </a:r>
                    </a:p>
                    <a:p>
                      <a:pPr algn="ctr">
                        <a:buNone/>
                      </a:pPr>
                      <a:r>
                        <a:rPr lang="en-US" sz="1600" b="1" dirty="0">
                          <a:solidFill>
                            <a:srgbClr val="FFFFFF"/>
                          </a:solidFill>
                          <a:effectLst/>
                          <a:latin typeface="Aptos" panose="020B0004020202020204" pitchFamily="34" charset="0"/>
                          <a:ea typeface="Calibri" panose="020F0502020204030204" pitchFamily="34" charset="0"/>
                          <a:cs typeface="Arial" panose="020B0604020202020204" pitchFamily="34" charset="0"/>
                        </a:rPr>
                        <a:t>(%)</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95B3D7"/>
                      </a:solidFill>
                      <a:prstDash val="solid"/>
                      <a:round/>
                      <a:headEnd type="none" w="med" len="med"/>
                      <a:tailEnd type="none" w="med" len="med"/>
                    </a:lnB>
                    <a:solidFill>
                      <a:srgbClr val="0070C0"/>
                    </a:solidFill>
                  </a:tcPr>
                </a:tc>
                <a:extLst>
                  <a:ext uri="{0D108BD9-81ED-4DB2-BD59-A6C34878D82A}">
                    <a16:rowId xmlns:a16="http://schemas.microsoft.com/office/drawing/2014/main" val="2970498440"/>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1</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95B3D7"/>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err="1">
                          <a:effectLst/>
                          <a:latin typeface="Aptos" panose="020B0004020202020204" pitchFamily="34" charset="0"/>
                          <a:ea typeface="Calibri" panose="020F0502020204030204" pitchFamily="34" charset="0"/>
                          <a:cs typeface="Arial" panose="020B0604020202020204" pitchFamily="34" charset="0"/>
                        </a:rPr>
                        <a:t>Mandiri</a:t>
                      </a:r>
                      <a:r>
                        <a:rPr lang="en-US" sz="1600" dirty="0">
                          <a:effectLst/>
                          <a:latin typeface="Aptos" panose="020B0004020202020204" pitchFamily="34" charset="0"/>
                          <a:ea typeface="Calibri" panose="020F0502020204030204" pitchFamily="34" charset="0"/>
                          <a:cs typeface="Arial" panose="020B0604020202020204" pitchFamily="34" charset="0"/>
                        </a:rPr>
                        <a:t>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95B3D7"/>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13</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95B3D7"/>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1,437.12</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95B3D7"/>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20.5</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95B3D7"/>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2730517867"/>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2</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err="1">
                          <a:effectLst/>
                          <a:latin typeface="Aptos" panose="020B0004020202020204" pitchFamily="34" charset="0"/>
                          <a:ea typeface="Calibri" panose="020F0502020204030204" pitchFamily="34" charset="0"/>
                          <a:cs typeface="Arial" panose="020B0604020202020204" pitchFamily="34" charset="0"/>
                        </a:rPr>
                        <a:t>Trimegah</a:t>
                      </a:r>
                      <a:r>
                        <a:rPr lang="en-US" sz="1600" dirty="0">
                          <a:effectLst/>
                          <a:latin typeface="Aptos" panose="020B0004020202020204" pitchFamily="34" charset="0"/>
                          <a:ea typeface="Calibri" panose="020F0502020204030204" pitchFamily="34" charset="0"/>
                          <a:cs typeface="Arial" panose="020B0604020202020204" pitchFamily="34" charset="0"/>
                        </a:rPr>
                        <a:t>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12</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845.07</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12.1</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4154390914"/>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3</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a:effectLst/>
                          <a:latin typeface="Aptos" panose="020B0004020202020204" pitchFamily="34" charset="0"/>
                          <a:ea typeface="Calibri" panose="020F0502020204030204" pitchFamily="34" charset="0"/>
                          <a:cs typeface="Arial" panose="020B0604020202020204" pitchFamily="34" charset="0"/>
                        </a:rPr>
                        <a:t>Credit Suisse Securities Indonesia</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5</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575.07</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8.2</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2332749366"/>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4</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a:effectLst/>
                          <a:latin typeface="Aptos" panose="020B0004020202020204" pitchFamily="34" charset="0"/>
                          <a:ea typeface="Calibri" panose="020F0502020204030204" pitchFamily="34" charset="0"/>
                          <a:cs typeface="Arial" panose="020B0604020202020204" pitchFamily="34" charset="0"/>
                        </a:rPr>
                        <a:t>Indo Premier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7</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456.65</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6.5</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902714508"/>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5</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a:effectLst/>
                          <a:latin typeface="Aptos" panose="020B0004020202020204" pitchFamily="34" charset="0"/>
                          <a:ea typeface="Calibri" panose="020F0502020204030204" pitchFamily="34" charset="0"/>
                          <a:cs typeface="Arial" panose="020B0604020202020204" pitchFamily="34" charset="0"/>
                        </a:rPr>
                        <a:t>CLSA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r>
                        <a:rPr lang="en-US" sz="1600" dirty="0">
                          <a:effectLst/>
                          <a:latin typeface="Aptos" panose="020B0004020202020204" pitchFamily="34" charset="0"/>
                          <a:ea typeface="Calibri" panose="020F0502020204030204" pitchFamily="34" charset="0"/>
                          <a:cs typeface="Arial" panose="020B0604020202020204" pitchFamily="34" charset="0"/>
                        </a:rPr>
                        <a:t> Indonesia</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7</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366.89</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5.2</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4255282323"/>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6</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a:effectLst/>
                          <a:latin typeface="Aptos" panose="020B0004020202020204" pitchFamily="34" charset="0"/>
                          <a:ea typeface="Calibri" panose="020F0502020204030204" pitchFamily="34" charset="0"/>
                          <a:cs typeface="Arial" panose="020B0604020202020204" pitchFamily="34" charset="0"/>
                        </a:rPr>
                        <a:t>BNI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3</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291.38</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4.2</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4090282327"/>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7</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a:effectLst/>
                          <a:latin typeface="Aptos" panose="020B0004020202020204" pitchFamily="34" charset="0"/>
                          <a:ea typeface="Calibri" panose="020F0502020204030204" pitchFamily="34" charset="0"/>
                          <a:cs typeface="Arial" panose="020B0604020202020204" pitchFamily="34" charset="0"/>
                        </a:rPr>
                        <a:t>Morgan Stanley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r>
                        <a:rPr lang="en-US" sz="1600" dirty="0">
                          <a:effectLst/>
                          <a:latin typeface="Aptos" panose="020B0004020202020204" pitchFamily="34" charset="0"/>
                          <a:ea typeface="Calibri" panose="020F0502020204030204" pitchFamily="34" charset="0"/>
                          <a:cs typeface="Arial" panose="020B0604020202020204" pitchFamily="34" charset="0"/>
                        </a:rPr>
                        <a:t> Indonesia</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2</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286.00</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4.1</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549103024"/>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8</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a:effectLst/>
                          <a:latin typeface="Aptos" panose="020B0004020202020204" pitchFamily="34" charset="0"/>
                          <a:ea typeface="Calibri" panose="020F0502020204030204" pitchFamily="34" charset="0"/>
                          <a:cs typeface="Arial" panose="020B0604020202020204" pitchFamily="34" charset="0"/>
                        </a:rPr>
                        <a:t>UOB Kay Hian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25</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251.90</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3.6</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3146969011"/>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9</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err="1">
                          <a:effectLst/>
                          <a:latin typeface="Aptos" panose="020B0004020202020204" pitchFamily="34" charset="0"/>
                          <a:ea typeface="Calibri" panose="020F0502020204030204" pitchFamily="34" charset="0"/>
                          <a:cs typeface="Arial" panose="020B0604020202020204" pitchFamily="34" charset="0"/>
                        </a:rPr>
                        <a:t>Ciptadana</a:t>
                      </a:r>
                      <a:r>
                        <a:rPr lang="en-US" sz="1600" dirty="0">
                          <a:effectLst/>
                          <a:latin typeface="Aptos" panose="020B0004020202020204" pitchFamily="34" charset="0"/>
                          <a:ea typeface="Calibri" panose="020F0502020204030204" pitchFamily="34" charset="0"/>
                          <a:cs typeface="Arial" panose="020B0604020202020204" pitchFamily="34" charset="0"/>
                        </a:rPr>
                        <a:t>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r>
                        <a:rPr lang="en-US" sz="1600" dirty="0">
                          <a:effectLst/>
                          <a:latin typeface="Aptos" panose="020B0004020202020204" pitchFamily="34" charset="0"/>
                          <a:ea typeface="Calibri" panose="020F0502020204030204" pitchFamily="34" charset="0"/>
                          <a:cs typeface="Arial" panose="020B0604020202020204" pitchFamily="34" charset="0"/>
                        </a:rPr>
                        <a:t> Asia</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9</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191.59</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2.7</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021453970"/>
                  </a:ext>
                </a:extLst>
              </a:tr>
              <a:tr h="0">
                <a:tc>
                  <a:txBody>
                    <a:bodyPr/>
                    <a:lstStyle/>
                    <a:p>
                      <a:pPr algn="ctr">
                        <a:buNone/>
                      </a:pPr>
                      <a:r>
                        <a:rPr lang="en-US" sz="1600" dirty="0">
                          <a:effectLst/>
                          <a:latin typeface="Aptos" panose="020B0004020202020204" pitchFamily="34" charset="0"/>
                          <a:ea typeface="Calibri" panose="020F0502020204030204" pitchFamily="34" charset="0"/>
                          <a:cs typeface="Arial" panose="020B0604020202020204" pitchFamily="34" charset="0"/>
                        </a:rPr>
                        <a:t>10</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l">
                        <a:buNone/>
                      </a:pPr>
                      <a:r>
                        <a:rPr lang="en-US" sz="1600" dirty="0">
                          <a:effectLst/>
                          <a:latin typeface="Aptos" panose="020B0004020202020204" pitchFamily="34" charset="0"/>
                          <a:ea typeface="Calibri" panose="020F0502020204030204" pitchFamily="34" charset="0"/>
                          <a:cs typeface="Arial" panose="020B0604020202020204" pitchFamily="34" charset="0"/>
                        </a:rPr>
                        <a:t>CGS International </a:t>
                      </a:r>
                      <a:r>
                        <a:rPr lang="en-US" sz="1600" dirty="0" err="1">
                          <a:effectLst/>
                          <a:latin typeface="Aptos" panose="020B0004020202020204" pitchFamily="34" charset="0"/>
                          <a:ea typeface="Calibri" panose="020F0502020204030204" pitchFamily="34" charset="0"/>
                          <a:cs typeface="Arial" panose="020B0604020202020204" pitchFamily="34" charset="0"/>
                        </a:rPr>
                        <a:t>Sekuritas</a:t>
                      </a:r>
                      <a:r>
                        <a:rPr lang="en-US" sz="1600" dirty="0">
                          <a:effectLst/>
                          <a:latin typeface="Aptos" panose="020B0004020202020204" pitchFamily="34" charset="0"/>
                          <a:ea typeface="Calibri" panose="020F0502020204030204" pitchFamily="34" charset="0"/>
                          <a:cs typeface="Arial" panose="020B0604020202020204" pitchFamily="34" charset="0"/>
                        </a:rPr>
                        <a:t> Indonesia</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9</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b="0" dirty="0">
                          <a:effectLst/>
                          <a:latin typeface="Aptos" panose="020B0004020202020204" pitchFamily="34" charset="0"/>
                          <a:ea typeface="Calibri" panose="020F0502020204030204" pitchFamily="34" charset="0"/>
                          <a:cs typeface="Arial" panose="020B0604020202020204" pitchFamily="34" charset="0"/>
                        </a:rPr>
                        <a:t>188.53</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algn="r">
                        <a:buNone/>
                      </a:pPr>
                      <a:r>
                        <a:rPr lang="en-US" sz="1600" dirty="0">
                          <a:effectLst/>
                          <a:latin typeface="Aptos" panose="020B0004020202020204" pitchFamily="34" charset="0"/>
                          <a:ea typeface="Calibri" panose="020F0502020204030204" pitchFamily="34" charset="0"/>
                          <a:cs typeface="Arial" panose="020B0604020202020204" pitchFamily="34" charset="0"/>
                        </a:rPr>
                        <a:t>2.7</a:t>
                      </a:r>
                      <a:endParaRPr lang="en-SG" sz="16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2161094610"/>
                  </a:ext>
                </a:extLst>
              </a:tr>
            </a:tbl>
          </a:graphicData>
        </a:graphic>
      </p:graphicFrame>
      <p:sp>
        <p:nvSpPr>
          <p:cNvPr id="10" name="Rectangle 9">
            <a:extLst>
              <a:ext uri="{FF2B5EF4-FFF2-40B4-BE49-F238E27FC236}">
                <a16:creationId xmlns:a16="http://schemas.microsoft.com/office/drawing/2014/main" id="{AA2DAABD-03F5-73BB-8159-4B6B6A264257}"/>
              </a:ext>
            </a:extLst>
          </p:cNvPr>
          <p:cNvSpPr/>
          <p:nvPr/>
        </p:nvSpPr>
        <p:spPr>
          <a:xfrm>
            <a:off x="9188143" y="1841088"/>
            <a:ext cx="8607972" cy="3819197"/>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buClr>
                <a:schemeClr val="bg1"/>
              </a:buClr>
            </a:pPr>
            <a:r>
              <a:rPr lang="en-US" sz="2000" b="1" dirty="0">
                <a:solidFill>
                  <a:srgbClr val="002060"/>
                </a:solidFill>
              </a:rPr>
              <a:t>Constraints</a:t>
            </a:r>
          </a:p>
          <a:p>
            <a:pPr marL="342900" indent="-342900">
              <a:spcAft>
                <a:spcPts val="600"/>
              </a:spcAft>
              <a:buClr>
                <a:schemeClr val="tx1"/>
              </a:buClr>
              <a:buBlip>
                <a:blip>
                  <a:extLst>
                    <a:ext uri="{96DAC541-7B7A-43D3-8B79-37D633B846F1}">
                      <asvg:svgBlip xmlns:asvg="http://schemas.microsoft.com/office/drawing/2016/SVG/main" r:embed="rId2"/>
                    </a:ext>
                  </a:extLst>
                </a:blip>
              </a:buBlip>
            </a:pPr>
            <a:r>
              <a:rPr lang="en-US" sz="2000" b="1" dirty="0">
                <a:solidFill>
                  <a:srgbClr val="002060"/>
                </a:solidFill>
              </a:rPr>
              <a:t>High concentration</a:t>
            </a:r>
            <a:r>
              <a:rPr lang="en-US" sz="2000" dirty="0">
                <a:solidFill>
                  <a:srgbClr val="002060"/>
                </a:solidFill>
              </a:rPr>
              <a:t>. Activity is concentrated among a small number of large securities firms, especially in major IPOs- limiting investor breadth and potentially affecting aftermarket performance</a:t>
            </a:r>
          </a:p>
          <a:p>
            <a:pPr marL="342900" indent="-342900">
              <a:spcAft>
                <a:spcPts val="600"/>
              </a:spcAft>
              <a:buClr>
                <a:schemeClr val="tx1"/>
              </a:buClr>
              <a:buBlip>
                <a:blip>
                  <a:extLst>
                    <a:ext uri="{96DAC541-7B7A-43D3-8B79-37D633B846F1}">
                      <asvg:svgBlip xmlns:asvg="http://schemas.microsoft.com/office/drawing/2016/SVG/main" r:embed="rId2"/>
                    </a:ext>
                  </a:extLst>
                </a:blip>
              </a:buBlip>
            </a:pPr>
            <a:r>
              <a:rPr lang="en-US" sz="2000" b="1" dirty="0">
                <a:solidFill>
                  <a:srgbClr val="002060"/>
                </a:solidFill>
              </a:rPr>
              <a:t>Liquidity constraints.</a:t>
            </a:r>
            <a:r>
              <a:rPr lang="en-US" sz="2000" dirty="0">
                <a:solidFill>
                  <a:srgbClr val="002060"/>
                </a:solidFill>
              </a:rPr>
              <a:t> Limited free float, weak market-making incentives, and narrow issuer participation constrain liquidity deepening</a:t>
            </a:r>
          </a:p>
          <a:p>
            <a:pPr marL="342900" indent="-342900">
              <a:spcAft>
                <a:spcPts val="600"/>
              </a:spcAft>
              <a:buClr>
                <a:schemeClr val="tx1"/>
              </a:buClr>
              <a:buBlip>
                <a:blip>
                  <a:extLst>
                    <a:ext uri="{96DAC541-7B7A-43D3-8B79-37D633B846F1}">
                      <asvg:svgBlip xmlns:asvg="http://schemas.microsoft.com/office/drawing/2016/SVG/main" r:embed="rId2"/>
                    </a:ext>
                  </a:extLst>
                </a:blip>
              </a:buBlip>
            </a:pPr>
            <a:r>
              <a:rPr lang="en-US" sz="2000" b="1" dirty="0">
                <a:solidFill>
                  <a:srgbClr val="002060"/>
                </a:solidFill>
              </a:rPr>
              <a:t>Information asymmetry.</a:t>
            </a:r>
            <a:r>
              <a:rPr lang="en-US" sz="2000" dirty="0">
                <a:solidFill>
                  <a:srgbClr val="002060"/>
                </a:solidFill>
              </a:rPr>
              <a:t> Sparse research coverage for mid- and small-cap firms, with focus skewed toward large caps</a:t>
            </a:r>
          </a:p>
          <a:p>
            <a:pPr marL="342900" indent="-342900">
              <a:spcAft>
                <a:spcPts val="600"/>
              </a:spcAft>
              <a:buClr>
                <a:schemeClr val="tx1"/>
              </a:buClr>
              <a:buBlip>
                <a:blip>
                  <a:extLst>
                    <a:ext uri="{96DAC541-7B7A-43D3-8B79-37D633B846F1}">
                      <asvg:svgBlip xmlns:asvg="http://schemas.microsoft.com/office/drawing/2016/SVG/main" r:embed="rId2"/>
                    </a:ext>
                  </a:extLst>
                </a:blip>
              </a:buBlip>
            </a:pPr>
            <a:r>
              <a:rPr lang="en-US" sz="2000" b="1" dirty="0">
                <a:solidFill>
                  <a:srgbClr val="002060"/>
                </a:solidFill>
              </a:rPr>
              <a:t>Price discovery challenges.</a:t>
            </a:r>
            <a:r>
              <a:rPr lang="en-US" sz="2000" dirty="0">
                <a:solidFill>
                  <a:srgbClr val="002060"/>
                </a:solidFill>
              </a:rPr>
              <a:t> Efficient for large caps, but thin trading in smaller names leads to volatility and less reliable valuation signals, complicating execution and advisory functions</a:t>
            </a:r>
          </a:p>
        </p:txBody>
      </p:sp>
      <p:graphicFrame>
        <p:nvGraphicFramePr>
          <p:cNvPr id="14" name="Table 13">
            <a:extLst>
              <a:ext uri="{FF2B5EF4-FFF2-40B4-BE49-F238E27FC236}">
                <a16:creationId xmlns:a16="http://schemas.microsoft.com/office/drawing/2014/main" id="{A2424C09-312B-ADBA-1FBC-33594D4A84A9}"/>
              </a:ext>
            </a:extLst>
          </p:cNvPr>
          <p:cNvGraphicFramePr>
            <a:graphicFrameLocks noGrp="1"/>
          </p:cNvGraphicFramePr>
          <p:nvPr>
            <p:extLst>
              <p:ext uri="{D42A27DB-BD31-4B8C-83A1-F6EECF244321}">
                <p14:modId xmlns:p14="http://schemas.microsoft.com/office/powerpoint/2010/main" val="2687686880"/>
              </p:ext>
            </p:extLst>
          </p:nvPr>
        </p:nvGraphicFramePr>
        <p:xfrm>
          <a:off x="901787" y="5890709"/>
          <a:ext cx="4998951" cy="1766304"/>
        </p:xfrm>
        <a:graphic>
          <a:graphicData uri="http://schemas.openxmlformats.org/drawingml/2006/table">
            <a:tbl>
              <a:tblPr firstRow="1" firstCol="1" bandRow="1"/>
              <a:tblGrid>
                <a:gridCol w="2939977">
                  <a:extLst>
                    <a:ext uri="{9D8B030D-6E8A-4147-A177-3AD203B41FA5}">
                      <a16:colId xmlns:a16="http://schemas.microsoft.com/office/drawing/2014/main" val="1553337002"/>
                    </a:ext>
                  </a:extLst>
                </a:gridCol>
                <a:gridCol w="2058974">
                  <a:extLst>
                    <a:ext uri="{9D8B030D-6E8A-4147-A177-3AD203B41FA5}">
                      <a16:colId xmlns:a16="http://schemas.microsoft.com/office/drawing/2014/main" val="1607090245"/>
                    </a:ext>
                  </a:extLst>
                </a:gridCol>
              </a:tblGrid>
              <a:tr h="333744">
                <a:tc>
                  <a:txBody>
                    <a:bodyPr/>
                    <a:lstStyle/>
                    <a:p>
                      <a:pPr marL="228600" algn="l">
                        <a:spcBef>
                          <a:spcPts val="300"/>
                        </a:spcBef>
                        <a:spcAft>
                          <a:spcPts val="300"/>
                        </a:spcAft>
                        <a:buNone/>
                      </a:pPr>
                      <a:r>
                        <a:rPr lang="en-ID" sz="1600" b="1" kern="100" dirty="0">
                          <a:solidFill>
                            <a:srgbClr val="FFFFFF"/>
                          </a:solidFill>
                          <a:effectLst/>
                          <a:latin typeface="Aptos" panose="020B0004020202020204" pitchFamily="34" charset="0"/>
                          <a:ea typeface="Times New Roman" panose="02020603050405020304" pitchFamily="18" charset="0"/>
                          <a:cs typeface="Calibri" panose="020F0502020204030204" pitchFamily="34" charset="0"/>
                        </a:rPr>
                        <a:t>Underwriter</a:t>
                      </a:r>
                      <a:endParaRPr lang="en-SG" sz="16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0070C0"/>
                    </a:solidFill>
                  </a:tcPr>
                </a:tc>
                <a:tc>
                  <a:txBody>
                    <a:bodyPr/>
                    <a:lstStyle/>
                    <a:p>
                      <a:pPr marL="228600" algn="ctr">
                        <a:spcBef>
                          <a:spcPts val="300"/>
                        </a:spcBef>
                        <a:spcAft>
                          <a:spcPts val="300"/>
                        </a:spcAft>
                        <a:buNone/>
                      </a:pPr>
                      <a:r>
                        <a:rPr lang="en-ID" sz="1600" b="1" kern="100" dirty="0">
                          <a:solidFill>
                            <a:srgbClr val="FFFFFF"/>
                          </a:solidFill>
                          <a:effectLst/>
                          <a:latin typeface="Aptos" panose="020B0004020202020204" pitchFamily="34" charset="0"/>
                          <a:ea typeface="Times New Roman" panose="02020603050405020304" pitchFamily="18" charset="0"/>
                          <a:cs typeface="Calibri" panose="020F0502020204030204" pitchFamily="34" charset="0"/>
                        </a:rPr>
                        <a:t>Market Share (%)</a:t>
                      </a:r>
                      <a:endParaRPr lang="en-SG" sz="16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0070C0"/>
                    </a:solidFill>
                  </a:tcPr>
                </a:tc>
                <a:extLst>
                  <a:ext uri="{0D108BD9-81ED-4DB2-BD59-A6C34878D82A}">
                    <a16:rowId xmlns:a16="http://schemas.microsoft.com/office/drawing/2014/main" val="2341073751"/>
                  </a:ext>
                </a:extLst>
              </a:tr>
              <a:tr h="222100">
                <a:tc>
                  <a:txBody>
                    <a:bodyPr/>
                    <a:lstStyle/>
                    <a:p>
                      <a:pPr marL="228600" algn="l">
                        <a:spcBef>
                          <a:spcPts val="300"/>
                        </a:spcBef>
                        <a:spcAft>
                          <a:spcPts val="300"/>
                        </a:spcAft>
                        <a:buNone/>
                      </a:pPr>
                      <a:r>
                        <a:rPr lang="en-ID" sz="1600" b="0" kern="100" cap="all"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Indo Premier</a:t>
                      </a:r>
                      <a:endParaRPr lang="en-SG" sz="1600" b="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228600" algn="ctr">
                        <a:spcBef>
                          <a:spcPts val="300"/>
                        </a:spcBef>
                        <a:spcAft>
                          <a:spcPts val="300"/>
                        </a:spcAft>
                        <a:buNone/>
                      </a:pPr>
                      <a:r>
                        <a:rPr lang="en-ID" sz="1600" kern="100"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15.15%</a:t>
                      </a:r>
                      <a:endParaRPr lang="en-SG" sz="16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2431813378"/>
                  </a:ext>
                </a:extLst>
              </a:tr>
              <a:tr h="222100">
                <a:tc>
                  <a:txBody>
                    <a:bodyPr/>
                    <a:lstStyle/>
                    <a:p>
                      <a:pPr marL="228600" algn="l">
                        <a:spcBef>
                          <a:spcPts val="300"/>
                        </a:spcBef>
                        <a:spcAft>
                          <a:spcPts val="300"/>
                        </a:spcAft>
                        <a:buNone/>
                      </a:pPr>
                      <a:r>
                        <a:rPr lang="en-ID" sz="1600" b="0" kern="100" cap="all" dirty="0" err="1">
                          <a:effectLst/>
                          <a:latin typeface="Aptos" panose="020B0004020202020204" pitchFamily="34" charset="0"/>
                          <a:ea typeface="Times New Roman" panose="02020603050405020304" pitchFamily="18" charset="0"/>
                          <a:cs typeface="Calibri" panose="020F0502020204030204" pitchFamily="34" charset="0"/>
                        </a:rPr>
                        <a:t>Trimegah</a:t>
                      </a:r>
                      <a:endParaRPr lang="en-SG" sz="1600" b="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228600" algn="ctr">
                        <a:spcBef>
                          <a:spcPts val="300"/>
                        </a:spcBef>
                        <a:spcAft>
                          <a:spcPts val="300"/>
                        </a:spcAft>
                        <a:buNone/>
                      </a:pPr>
                      <a:r>
                        <a:rPr lang="en-ID" sz="1600" kern="100" dirty="0">
                          <a:effectLst/>
                          <a:latin typeface="Aptos" panose="020B0004020202020204" pitchFamily="34" charset="0"/>
                          <a:ea typeface="Times New Roman" panose="02020603050405020304" pitchFamily="18" charset="0"/>
                          <a:cs typeface="Calibri" panose="020F0502020204030204" pitchFamily="34" charset="0"/>
                        </a:rPr>
                        <a:t>12.10%</a:t>
                      </a:r>
                      <a:endParaRPr lang="en-SG" sz="16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4264960885"/>
                  </a:ext>
                </a:extLst>
              </a:tr>
              <a:tr h="222100">
                <a:tc>
                  <a:txBody>
                    <a:bodyPr/>
                    <a:lstStyle/>
                    <a:p>
                      <a:pPr marL="228600" algn="l">
                        <a:spcBef>
                          <a:spcPts val="300"/>
                        </a:spcBef>
                        <a:spcAft>
                          <a:spcPts val="300"/>
                        </a:spcAft>
                        <a:buNone/>
                      </a:pPr>
                      <a:r>
                        <a:rPr lang="en-ID" sz="1600" b="0" kern="100" cap="all" dirty="0" err="1">
                          <a:solidFill>
                            <a:srgbClr val="000000"/>
                          </a:solidFill>
                          <a:effectLst/>
                          <a:latin typeface="Aptos" panose="020B0004020202020204" pitchFamily="34" charset="0"/>
                          <a:ea typeface="Times New Roman" panose="02020603050405020304" pitchFamily="18" charset="0"/>
                          <a:cs typeface="Calibri" panose="020F0502020204030204" pitchFamily="34" charset="0"/>
                        </a:rPr>
                        <a:t>Mandiri</a:t>
                      </a:r>
                      <a:r>
                        <a:rPr lang="en-ID" sz="1600" b="0" kern="100" cap="all"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 SEKURITAS</a:t>
                      </a:r>
                      <a:endParaRPr lang="en-SG" sz="1600" b="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228600" algn="ctr">
                        <a:spcBef>
                          <a:spcPts val="300"/>
                        </a:spcBef>
                        <a:spcAft>
                          <a:spcPts val="300"/>
                        </a:spcAft>
                        <a:buNone/>
                      </a:pPr>
                      <a:r>
                        <a:rPr lang="en-ID" sz="1600" kern="100"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11.47%</a:t>
                      </a:r>
                      <a:endParaRPr lang="en-SG" sz="16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2322161012"/>
                  </a:ext>
                </a:extLst>
              </a:tr>
              <a:tr h="222100">
                <a:tc>
                  <a:txBody>
                    <a:bodyPr/>
                    <a:lstStyle/>
                    <a:p>
                      <a:pPr marL="228600" algn="l">
                        <a:spcBef>
                          <a:spcPts val="300"/>
                        </a:spcBef>
                        <a:spcAft>
                          <a:spcPts val="300"/>
                        </a:spcAft>
                        <a:buNone/>
                      </a:pPr>
                      <a:r>
                        <a:rPr lang="en-ID" sz="1600" b="0" kern="100" cap="all" dirty="0">
                          <a:effectLst/>
                          <a:latin typeface="Aptos" panose="020B0004020202020204" pitchFamily="34" charset="0"/>
                          <a:ea typeface="Times New Roman" panose="02020603050405020304" pitchFamily="18" charset="0"/>
                          <a:cs typeface="Calibri" panose="020F0502020204030204" pitchFamily="34" charset="0"/>
                        </a:rPr>
                        <a:t>BRI </a:t>
                      </a:r>
                      <a:r>
                        <a:rPr lang="en-ID" sz="1600" b="0" kern="100" cap="all" dirty="0" err="1">
                          <a:effectLst/>
                          <a:latin typeface="Aptos" panose="020B0004020202020204" pitchFamily="34" charset="0"/>
                          <a:ea typeface="Times New Roman" panose="02020603050405020304" pitchFamily="18" charset="0"/>
                          <a:cs typeface="Calibri" panose="020F0502020204030204" pitchFamily="34" charset="0"/>
                        </a:rPr>
                        <a:t>Danareksa</a:t>
                      </a:r>
                      <a:endParaRPr lang="en-SG" sz="1600" b="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228600" algn="ctr">
                        <a:spcBef>
                          <a:spcPts val="300"/>
                        </a:spcBef>
                        <a:spcAft>
                          <a:spcPts val="300"/>
                        </a:spcAft>
                        <a:buNone/>
                      </a:pPr>
                      <a:r>
                        <a:rPr lang="en-ID" sz="1600" kern="100" dirty="0">
                          <a:effectLst/>
                          <a:latin typeface="Aptos" panose="020B0004020202020204" pitchFamily="34" charset="0"/>
                          <a:ea typeface="Times New Roman" panose="02020603050405020304" pitchFamily="18" charset="0"/>
                          <a:cs typeface="Calibri" panose="020F0502020204030204" pitchFamily="34" charset="0"/>
                        </a:rPr>
                        <a:t>10.40%</a:t>
                      </a:r>
                      <a:endParaRPr lang="en-SG" sz="16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794648925"/>
                  </a:ext>
                </a:extLst>
              </a:tr>
              <a:tr h="222100">
                <a:tc>
                  <a:txBody>
                    <a:bodyPr/>
                    <a:lstStyle/>
                    <a:p>
                      <a:pPr marL="228600" algn="l">
                        <a:spcBef>
                          <a:spcPts val="300"/>
                        </a:spcBef>
                        <a:spcAft>
                          <a:spcPts val="300"/>
                        </a:spcAft>
                        <a:buNone/>
                      </a:pPr>
                      <a:r>
                        <a:rPr lang="en-ID" sz="1600" b="0" kern="100" cap="all"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BNI SEKURITAS</a:t>
                      </a:r>
                      <a:endParaRPr lang="en-SG" sz="1600" b="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228600" algn="ctr">
                        <a:spcBef>
                          <a:spcPts val="300"/>
                        </a:spcBef>
                        <a:spcAft>
                          <a:spcPts val="300"/>
                        </a:spcAft>
                        <a:buNone/>
                      </a:pPr>
                      <a:r>
                        <a:rPr lang="en-ID" sz="1600" kern="100"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8.59%</a:t>
                      </a:r>
                      <a:endParaRPr lang="en-SG" sz="16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813048736"/>
                  </a:ext>
                </a:extLst>
              </a:tr>
              <a:tr h="198304">
                <a:tc gridSpan="2">
                  <a:txBody>
                    <a:bodyPr/>
                    <a:lstStyle/>
                    <a:p>
                      <a:pPr marL="228600" algn="l">
                        <a:spcBef>
                          <a:spcPts val="300"/>
                        </a:spcBef>
                        <a:spcAft>
                          <a:spcPts val="300"/>
                        </a:spcAft>
                        <a:buNone/>
                      </a:pPr>
                      <a:r>
                        <a:rPr lang="en-ID" sz="1400" i="1" kern="100" dirty="0">
                          <a:effectLst/>
                          <a:latin typeface="Aptos" panose="020B0004020202020204" pitchFamily="34" charset="0"/>
                          <a:ea typeface="Times New Roman" panose="02020603050405020304" pitchFamily="18" charset="0"/>
                          <a:cs typeface="Calibri" panose="020F0502020204030204" pitchFamily="34" charset="0"/>
                        </a:rPr>
                        <a:t>Source: Bloomberg Bond League Table</a:t>
                      </a:r>
                      <a:endParaRPr lang="en-SG" sz="1800" kern="100" dirty="0">
                        <a:effectLst/>
                        <a:latin typeface="Aptos" panose="020B00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7F7F7F"/>
                      </a:solidFill>
                      <a:prstDash val="solid"/>
                      <a:round/>
                      <a:headEnd type="none" w="med" len="med"/>
                      <a:tailEnd type="none" w="med" len="med"/>
                    </a:lnR>
                    <a:lnT w="12700" cap="flat" cmpd="sng" algn="ctr">
                      <a:solidFill>
                        <a:srgbClr val="DBE5F1"/>
                      </a:solidFill>
                      <a:prstDash val="solid"/>
                      <a:round/>
                      <a:headEnd type="none" w="med" len="med"/>
                      <a:tailEnd type="none" w="med" len="med"/>
                    </a:lnT>
                    <a:lnB>
                      <a:noFill/>
                    </a:lnB>
                    <a:noFill/>
                  </a:tcPr>
                </a:tc>
                <a:tc hMerge="1">
                  <a:txBody>
                    <a:bodyPr/>
                    <a:lstStyle/>
                    <a:p>
                      <a:endParaRPr lang="en-SG"/>
                    </a:p>
                  </a:txBody>
                  <a:tcPr/>
                </a:tc>
                <a:extLst>
                  <a:ext uri="{0D108BD9-81ED-4DB2-BD59-A6C34878D82A}">
                    <a16:rowId xmlns:a16="http://schemas.microsoft.com/office/drawing/2014/main" val="1142684085"/>
                  </a:ext>
                </a:extLst>
              </a:tr>
            </a:tbl>
          </a:graphicData>
        </a:graphic>
      </p:graphicFrame>
      <p:sp>
        <p:nvSpPr>
          <p:cNvPr id="15" name="Text Placeholder 3">
            <a:extLst>
              <a:ext uri="{FF2B5EF4-FFF2-40B4-BE49-F238E27FC236}">
                <a16:creationId xmlns:a16="http://schemas.microsoft.com/office/drawing/2014/main" id="{103301DF-0838-F484-9AC5-A5AB67D41B0C}"/>
              </a:ext>
            </a:extLst>
          </p:cNvPr>
          <p:cNvSpPr txBox="1">
            <a:spLocks/>
          </p:cNvSpPr>
          <p:nvPr/>
        </p:nvSpPr>
        <p:spPr>
          <a:xfrm>
            <a:off x="848823" y="5514471"/>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45: Top 5 Bond Underwriters</a:t>
            </a:r>
          </a:p>
        </p:txBody>
      </p:sp>
      <p:sp>
        <p:nvSpPr>
          <p:cNvPr id="16" name="Rectangle 15">
            <a:extLst>
              <a:ext uri="{FF2B5EF4-FFF2-40B4-BE49-F238E27FC236}">
                <a16:creationId xmlns:a16="http://schemas.microsoft.com/office/drawing/2014/main" id="{0C452323-8423-9D05-D76A-E53F361B74FF}"/>
              </a:ext>
            </a:extLst>
          </p:cNvPr>
          <p:cNvSpPr/>
          <p:nvPr/>
        </p:nvSpPr>
        <p:spPr>
          <a:xfrm>
            <a:off x="6641487" y="5975355"/>
            <a:ext cx="11154627" cy="1577910"/>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600"/>
              </a:spcAft>
              <a:buClr>
                <a:schemeClr val="tx1"/>
              </a:buClr>
              <a:buBlip>
                <a:blip>
                  <a:extLst>
                    <a:ext uri="{96DAC541-7B7A-43D3-8B79-37D633B846F1}">
                      <asvg:svgBlip xmlns:asvg="http://schemas.microsoft.com/office/drawing/2016/SVG/main" r:embed="rId2"/>
                    </a:ext>
                  </a:extLst>
                </a:blip>
              </a:buBlip>
            </a:pPr>
            <a:r>
              <a:rPr lang="en-US" sz="2000" b="1" dirty="0">
                <a:solidFill>
                  <a:srgbClr val="002060"/>
                </a:solidFill>
              </a:rPr>
              <a:t>High concentration.</a:t>
            </a:r>
            <a:r>
              <a:rPr lang="en-US" sz="2000" dirty="0">
                <a:solidFill>
                  <a:srgbClr val="002060"/>
                </a:solidFill>
              </a:rPr>
              <a:t> Market activity is dominated by a small group of large, bank-affiliated and state-linked securities firms</a:t>
            </a:r>
          </a:p>
          <a:p>
            <a:pPr marL="342900" indent="-342900">
              <a:spcAft>
                <a:spcPts val="600"/>
              </a:spcAft>
              <a:buClr>
                <a:schemeClr val="tx1"/>
              </a:buClr>
              <a:buBlip>
                <a:blip>
                  <a:extLst>
                    <a:ext uri="{96DAC541-7B7A-43D3-8B79-37D633B846F1}">
                      <asvg:svgBlip xmlns:asvg="http://schemas.microsoft.com/office/drawing/2016/SVG/main" r:embed="rId2"/>
                    </a:ext>
                  </a:extLst>
                </a:blip>
              </a:buBlip>
            </a:pPr>
            <a:r>
              <a:rPr lang="en-US" sz="2000" b="1" dirty="0">
                <a:solidFill>
                  <a:srgbClr val="002060"/>
                </a:solidFill>
              </a:rPr>
              <a:t>Syndication-led issuance.</a:t>
            </a:r>
            <a:r>
              <a:rPr lang="en-US" sz="2000" dirty="0">
                <a:solidFill>
                  <a:srgbClr val="002060"/>
                </a:solidFill>
              </a:rPr>
              <a:t> Deal execution relies on syndicates, where lead underwriters (</a:t>
            </a:r>
            <a:r>
              <a:rPr lang="en-US" sz="2000" dirty="0" err="1">
                <a:solidFill>
                  <a:srgbClr val="002060"/>
                </a:solidFill>
              </a:rPr>
              <a:t>Penjamin</a:t>
            </a:r>
            <a:r>
              <a:rPr lang="en-US" sz="2000" dirty="0">
                <a:solidFill>
                  <a:srgbClr val="002060"/>
                </a:solidFill>
              </a:rPr>
              <a:t> </a:t>
            </a:r>
            <a:r>
              <a:rPr lang="en-US" sz="2000" dirty="0" err="1">
                <a:solidFill>
                  <a:srgbClr val="002060"/>
                </a:solidFill>
              </a:rPr>
              <a:t>Pelaksana</a:t>
            </a:r>
            <a:r>
              <a:rPr lang="en-US" sz="2000" dirty="0">
                <a:solidFill>
                  <a:srgbClr val="002060"/>
                </a:solidFill>
              </a:rPr>
              <a:t> Emisi) and co-underwriters share allocation &amp; distribution responsibilities</a:t>
            </a:r>
          </a:p>
        </p:txBody>
      </p:sp>
      <p:sp>
        <p:nvSpPr>
          <p:cNvPr id="17" name="Rectangle: Rounded Corners 16">
            <a:extLst>
              <a:ext uri="{FF2B5EF4-FFF2-40B4-BE49-F238E27FC236}">
                <a16:creationId xmlns:a16="http://schemas.microsoft.com/office/drawing/2014/main" id="{87C00793-2EE8-FEF2-E4E7-34CD67340CBE}"/>
              </a:ext>
            </a:extLst>
          </p:cNvPr>
          <p:cNvSpPr/>
          <p:nvPr/>
        </p:nvSpPr>
        <p:spPr>
          <a:xfrm>
            <a:off x="901786" y="7932970"/>
            <a:ext cx="16116213" cy="2021199"/>
          </a:xfrm>
          <a:prstGeom prst="roundRect">
            <a:avLst/>
          </a:prstGeom>
          <a:solidFill>
            <a:schemeClr val="bg1"/>
          </a:solidFill>
          <a:ln>
            <a:solidFill>
              <a:schemeClr val="bg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600"/>
              </a:spcAft>
            </a:pPr>
            <a:r>
              <a:rPr lang="en-US" sz="2400" b="1" u="sng" dirty="0">
                <a:solidFill>
                  <a:schemeClr val="accent1"/>
                </a:solidFill>
              </a:rPr>
              <a:t>Credit Rating Agencies</a:t>
            </a:r>
          </a:p>
          <a:p>
            <a:pPr marL="342900" indent="-342900">
              <a:spcAft>
                <a:spcPts val="600"/>
              </a:spcAft>
              <a:buClrTx/>
              <a:buFont typeface="Wingdings" panose="05000000000000000000" pitchFamily="2" charset="2"/>
              <a:buChar char="§"/>
            </a:pPr>
            <a:r>
              <a:rPr lang="en-US" sz="2000" dirty="0">
                <a:solidFill>
                  <a:schemeClr val="accent1"/>
                </a:solidFill>
              </a:rPr>
              <a:t>Nearly all corporate bonds are rated, shaping both investor eligibility and issuer access</a:t>
            </a:r>
          </a:p>
          <a:p>
            <a:pPr marL="342900" indent="-342900">
              <a:spcAft>
                <a:spcPts val="600"/>
              </a:spcAft>
              <a:buClrTx/>
              <a:buFont typeface="Wingdings" panose="05000000000000000000" pitchFamily="2" charset="2"/>
              <a:buChar char="§"/>
            </a:pPr>
            <a:r>
              <a:rPr lang="en-US" sz="2000" dirty="0">
                <a:solidFill>
                  <a:schemeClr val="accent1"/>
                </a:solidFill>
              </a:rPr>
              <a:t>Bottlenecks stem from coordination across audit, regulatory, and issuance processes, not rating capacity</a:t>
            </a:r>
          </a:p>
          <a:p>
            <a:pPr marL="342900" indent="-342900">
              <a:spcAft>
                <a:spcPts val="600"/>
              </a:spcAft>
              <a:buClrTx/>
              <a:buFont typeface="Wingdings" panose="05000000000000000000" pitchFamily="2" charset="2"/>
              <a:buChar char="§"/>
            </a:pPr>
            <a:r>
              <a:rPr lang="en-US" sz="2000" dirty="0">
                <a:solidFill>
                  <a:schemeClr val="accent1"/>
                </a:solidFill>
              </a:rPr>
              <a:t>Strong investor preference for high-rated bonds limits issuance diversity, with investors relying on internal credit assessments beyond ratings</a:t>
            </a:r>
            <a:endParaRPr lang="en-SG" sz="2000" dirty="0">
              <a:solidFill>
                <a:schemeClr val="accent1"/>
              </a:solidFill>
            </a:endParaRPr>
          </a:p>
        </p:txBody>
      </p:sp>
    </p:spTree>
    <p:extLst>
      <p:ext uri="{BB962C8B-B14F-4D97-AF65-F5344CB8AC3E}">
        <p14:creationId xmlns:p14="http://schemas.microsoft.com/office/powerpoint/2010/main" val="355701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33018-7AE6-5858-5442-0561122EEA6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7F8957-564C-F6DC-7C82-39DD894FA0BA}"/>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
        <p:nvSpPr>
          <p:cNvPr id="7" name="Text Placeholder 6">
            <a:extLst>
              <a:ext uri="{FF2B5EF4-FFF2-40B4-BE49-F238E27FC236}">
                <a16:creationId xmlns:a16="http://schemas.microsoft.com/office/drawing/2014/main" id="{674CFE1B-D317-C056-5469-D4F43B12D2B7}"/>
              </a:ext>
            </a:extLst>
          </p:cNvPr>
          <p:cNvSpPr>
            <a:spLocks noGrp="1"/>
          </p:cNvSpPr>
          <p:nvPr>
            <p:ph type="body" sz="quarter" idx="17"/>
          </p:nvPr>
        </p:nvSpPr>
        <p:spPr/>
        <p:txBody>
          <a:bodyPr/>
          <a:lstStyle/>
          <a:p>
            <a:r>
              <a:rPr lang="en-US" dirty="0"/>
              <a:t>3.4 Indonesia – Synthesis of DFI Interventions</a:t>
            </a:r>
          </a:p>
        </p:txBody>
      </p:sp>
      <p:sp>
        <p:nvSpPr>
          <p:cNvPr id="8" name="Text Placeholder 7">
            <a:extLst>
              <a:ext uri="{FF2B5EF4-FFF2-40B4-BE49-F238E27FC236}">
                <a16:creationId xmlns:a16="http://schemas.microsoft.com/office/drawing/2014/main" id="{44AFC55C-82E8-FC34-AAC1-72D07718530E}"/>
              </a:ext>
            </a:extLst>
          </p:cNvPr>
          <p:cNvSpPr>
            <a:spLocks noGrp="1"/>
          </p:cNvSpPr>
          <p:nvPr>
            <p:ph type="body" sz="quarter" idx="18"/>
          </p:nvPr>
        </p:nvSpPr>
        <p:spPr/>
        <p:txBody>
          <a:bodyPr/>
          <a:lstStyle/>
          <a:p>
            <a:r>
              <a:rPr lang="en-US" dirty="0"/>
              <a:t>DFI investment contributes to market building, helping to establish transaction track records</a:t>
            </a:r>
          </a:p>
        </p:txBody>
      </p:sp>
      <p:sp>
        <p:nvSpPr>
          <p:cNvPr id="4" name="Text Placeholder 3">
            <a:extLst>
              <a:ext uri="{FF2B5EF4-FFF2-40B4-BE49-F238E27FC236}">
                <a16:creationId xmlns:a16="http://schemas.microsoft.com/office/drawing/2014/main" id="{E6BD5B67-C675-6F42-E66B-2216165B42B3}"/>
              </a:ext>
            </a:extLst>
          </p:cNvPr>
          <p:cNvSpPr>
            <a:spLocks noGrp="1"/>
          </p:cNvSpPr>
          <p:nvPr>
            <p:ph type="body" sz="quarter" idx="10"/>
          </p:nvPr>
        </p:nvSpPr>
        <p:spPr/>
        <p:txBody>
          <a:bodyPr/>
          <a:lstStyle/>
          <a:p>
            <a:r>
              <a:rPr lang="en-US" sz="2000" dirty="0"/>
              <a:t>Chart 46: DFI Deals in Indonesia (USD million)</a:t>
            </a:r>
          </a:p>
        </p:txBody>
      </p:sp>
      <p:graphicFrame>
        <p:nvGraphicFramePr>
          <p:cNvPr id="2" name="Chart 1">
            <a:extLst>
              <a:ext uri="{FF2B5EF4-FFF2-40B4-BE49-F238E27FC236}">
                <a16:creationId xmlns:a16="http://schemas.microsoft.com/office/drawing/2014/main" id="{C0059150-E018-8FD4-37DB-ED31EBE067C2}"/>
              </a:ext>
            </a:extLst>
          </p:cNvPr>
          <p:cNvGraphicFramePr/>
          <p:nvPr>
            <p:extLst>
              <p:ext uri="{D42A27DB-BD31-4B8C-83A1-F6EECF244321}">
                <p14:modId xmlns:p14="http://schemas.microsoft.com/office/powerpoint/2010/main" val="1316785934"/>
              </p:ext>
            </p:extLst>
          </p:nvPr>
        </p:nvGraphicFramePr>
        <p:xfrm>
          <a:off x="1085850" y="2141613"/>
          <a:ext cx="6424218" cy="3733046"/>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C430AFE5-4AE7-6DC1-6028-40F0A4AF3798}"/>
              </a:ext>
            </a:extLst>
          </p:cNvPr>
          <p:cNvSpPr/>
          <p:nvPr/>
        </p:nvSpPr>
        <p:spPr>
          <a:xfrm>
            <a:off x="8248518" y="2001277"/>
            <a:ext cx="8607972" cy="3535573"/>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600"/>
              </a:spcAft>
              <a:buClr>
                <a:schemeClr val="tx1"/>
              </a:buClr>
              <a:buFont typeface="Arial" panose="020B0604020202020204" pitchFamily="34" charset="0"/>
              <a:buChar char="•"/>
            </a:pPr>
            <a:r>
              <a:rPr lang="en-US" sz="2000" b="1" dirty="0">
                <a:solidFill>
                  <a:srgbClr val="002060"/>
                </a:solidFill>
              </a:rPr>
              <a:t>Loans</a:t>
            </a:r>
            <a:r>
              <a:rPr lang="en-US" sz="2000" dirty="0">
                <a:solidFill>
                  <a:srgbClr val="002060"/>
                </a:solidFill>
              </a:rPr>
              <a:t> (including syndicated and blended finance) dominate both in volume and ticket size, serving as the primary channel for capital deployment</a:t>
            </a:r>
          </a:p>
          <a:p>
            <a:pPr marL="342900" indent="-342900">
              <a:spcAft>
                <a:spcPts val="600"/>
              </a:spcAft>
              <a:buClr>
                <a:schemeClr val="tx1"/>
              </a:buClr>
              <a:buFont typeface="Arial" panose="020B0604020202020204" pitchFamily="34" charset="0"/>
              <a:buChar char="•"/>
            </a:pPr>
            <a:r>
              <a:rPr lang="en-US" sz="2000" b="1" dirty="0">
                <a:solidFill>
                  <a:srgbClr val="002060"/>
                </a:solidFill>
              </a:rPr>
              <a:t>Equity</a:t>
            </a:r>
            <a:r>
              <a:rPr lang="en-US" sz="2000" dirty="0">
                <a:solidFill>
                  <a:srgbClr val="002060"/>
                </a:solidFill>
              </a:rPr>
              <a:t> plays a secondary but meaningful role, while guarantees and risk-management tools are more targeted and limited</a:t>
            </a:r>
          </a:p>
          <a:p>
            <a:pPr marL="342900" indent="-342900">
              <a:spcAft>
                <a:spcPts val="600"/>
              </a:spcAft>
              <a:buClr>
                <a:schemeClr val="tx1"/>
              </a:buClr>
              <a:buFont typeface="Arial" panose="020B0604020202020204" pitchFamily="34" charset="0"/>
              <a:buChar char="•"/>
            </a:pPr>
            <a:r>
              <a:rPr lang="en-US" sz="2000" b="1" dirty="0">
                <a:solidFill>
                  <a:srgbClr val="002060"/>
                </a:solidFill>
              </a:rPr>
              <a:t>International Finance Corporation (IFC):</a:t>
            </a:r>
            <a:r>
              <a:rPr lang="en-US" sz="2000" dirty="0">
                <a:solidFill>
                  <a:srgbClr val="002060"/>
                </a:solidFill>
              </a:rPr>
              <a:t> Predominantly loan-based, with ~two-thirds of exposure through the financial sector, supporting intermediary finance and capital market development</a:t>
            </a:r>
          </a:p>
          <a:p>
            <a:pPr marL="342900" indent="-342900">
              <a:spcAft>
                <a:spcPts val="600"/>
              </a:spcAft>
              <a:buClr>
                <a:schemeClr val="tx1"/>
              </a:buClr>
              <a:buFont typeface="Arial" panose="020B0604020202020204" pitchFamily="34" charset="0"/>
              <a:buChar char="•"/>
            </a:pPr>
            <a:r>
              <a:rPr lang="en-US" sz="2000" b="1" dirty="0">
                <a:solidFill>
                  <a:srgbClr val="002060"/>
                </a:solidFill>
              </a:rPr>
              <a:t>Asian Development Bank (ADB): </a:t>
            </a:r>
            <a:r>
              <a:rPr lang="en-US" sz="2000" dirty="0">
                <a:solidFill>
                  <a:srgbClr val="002060"/>
                </a:solidFill>
              </a:rPr>
              <a:t>Focused on sovereign and public-sector financing, particularly in infrastructure and energy</a:t>
            </a:r>
          </a:p>
        </p:txBody>
      </p:sp>
      <p:graphicFrame>
        <p:nvGraphicFramePr>
          <p:cNvPr id="6" name="Chart 5">
            <a:extLst>
              <a:ext uri="{FF2B5EF4-FFF2-40B4-BE49-F238E27FC236}">
                <a16:creationId xmlns:a16="http://schemas.microsoft.com/office/drawing/2014/main" id="{58B00144-BAB5-7399-ACA0-B6E97D4672BF}"/>
              </a:ext>
            </a:extLst>
          </p:cNvPr>
          <p:cNvGraphicFramePr/>
          <p:nvPr>
            <p:extLst>
              <p:ext uri="{D42A27DB-BD31-4B8C-83A1-F6EECF244321}">
                <p14:modId xmlns:p14="http://schemas.microsoft.com/office/powerpoint/2010/main" val="2874605575"/>
              </p:ext>
            </p:extLst>
          </p:nvPr>
        </p:nvGraphicFramePr>
        <p:xfrm>
          <a:off x="1085849" y="6376298"/>
          <a:ext cx="6615113" cy="3469214"/>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Placeholder 3">
            <a:extLst>
              <a:ext uri="{FF2B5EF4-FFF2-40B4-BE49-F238E27FC236}">
                <a16:creationId xmlns:a16="http://schemas.microsoft.com/office/drawing/2014/main" id="{E1A16183-A807-C2EF-953B-A1C09B00B131}"/>
              </a:ext>
            </a:extLst>
          </p:cNvPr>
          <p:cNvSpPr txBox="1">
            <a:spLocks/>
          </p:cNvSpPr>
          <p:nvPr/>
        </p:nvSpPr>
        <p:spPr>
          <a:xfrm>
            <a:off x="848823" y="6000060"/>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47: Guaranteed Bonds by CGIF (USD million)</a:t>
            </a:r>
          </a:p>
        </p:txBody>
      </p:sp>
      <p:sp>
        <p:nvSpPr>
          <p:cNvPr id="12" name="Rectangle 11">
            <a:extLst>
              <a:ext uri="{FF2B5EF4-FFF2-40B4-BE49-F238E27FC236}">
                <a16:creationId xmlns:a16="http://schemas.microsoft.com/office/drawing/2014/main" id="{22412491-B765-792B-1E99-77A26B8DEDE3}"/>
              </a:ext>
            </a:extLst>
          </p:cNvPr>
          <p:cNvSpPr/>
          <p:nvPr/>
        </p:nvSpPr>
        <p:spPr>
          <a:xfrm>
            <a:off x="8248518" y="6000060"/>
            <a:ext cx="8607972" cy="3535573"/>
          </a:xfrm>
          <a:prstGeom prst="rect">
            <a:avLst/>
          </a:prstGeom>
          <a:solidFill>
            <a:schemeClr val="tx2"/>
          </a:solidFill>
          <a:ln>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600"/>
              </a:spcAft>
              <a:buClr>
                <a:schemeClr val="tx1"/>
              </a:buClr>
              <a:buFont typeface="Arial" panose="020B0604020202020204" pitchFamily="34" charset="0"/>
              <a:buChar char="•"/>
            </a:pPr>
            <a:r>
              <a:rPr lang="en-US" sz="2000" b="1" dirty="0">
                <a:solidFill>
                  <a:srgbClr val="002060"/>
                </a:solidFill>
              </a:rPr>
              <a:t>Uneven rating outcomes.</a:t>
            </a:r>
            <a:r>
              <a:rPr lang="en-US" sz="2000" dirty="0">
                <a:solidFill>
                  <a:srgbClr val="002060"/>
                </a:solidFill>
              </a:rPr>
              <a:t> While established sectors and repeat issuers often achieve high ratings, other firms, despite sound fundamentals, face stricter requirements to attain comparable ratings</a:t>
            </a:r>
          </a:p>
          <a:p>
            <a:pPr marL="342900" indent="-342900">
              <a:spcAft>
                <a:spcPts val="600"/>
              </a:spcAft>
              <a:buClr>
                <a:schemeClr val="tx1"/>
              </a:buClr>
              <a:buFont typeface="Arial" panose="020B0604020202020204" pitchFamily="34" charset="0"/>
              <a:buChar char="•"/>
            </a:pPr>
            <a:r>
              <a:rPr lang="en-US" sz="2000" b="1" dirty="0">
                <a:solidFill>
                  <a:srgbClr val="002060"/>
                </a:solidFill>
              </a:rPr>
              <a:t>Role of credit enhancement.</a:t>
            </a:r>
            <a:r>
              <a:rPr lang="en-US" sz="2000" dirty="0">
                <a:solidFill>
                  <a:srgbClr val="002060"/>
                </a:solidFill>
              </a:rPr>
              <a:t> Guarantees (partial or full) from financial institutions help improve credit profiles and market access</a:t>
            </a:r>
          </a:p>
          <a:p>
            <a:pPr marL="342900" indent="-342900">
              <a:spcAft>
                <a:spcPts val="600"/>
              </a:spcAft>
              <a:buClr>
                <a:schemeClr val="tx1"/>
              </a:buClr>
              <a:buFont typeface="Arial" panose="020B0604020202020204" pitchFamily="34" charset="0"/>
              <a:buChar char="•"/>
            </a:pPr>
            <a:r>
              <a:rPr lang="en-US" sz="2000" b="1" dirty="0">
                <a:solidFill>
                  <a:srgbClr val="002060"/>
                </a:solidFill>
              </a:rPr>
              <a:t>The Credit Guarantee and Investment Facility (CGIF)</a:t>
            </a:r>
            <a:r>
              <a:rPr lang="en-US" sz="2000" dirty="0">
                <a:solidFill>
                  <a:srgbClr val="002060"/>
                </a:solidFill>
              </a:rPr>
              <a:t>, established in 2010, supports financial stability and long-term investment across the ASEAN+3 region</a:t>
            </a:r>
          </a:p>
        </p:txBody>
      </p:sp>
      <p:sp>
        <p:nvSpPr>
          <p:cNvPr id="10" name="TextBox 9">
            <a:extLst>
              <a:ext uri="{FF2B5EF4-FFF2-40B4-BE49-F238E27FC236}">
                <a16:creationId xmlns:a16="http://schemas.microsoft.com/office/drawing/2014/main" id="{A7FD3AE5-8562-E383-6EAA-0E4C27066F35}"/>
              </a:ext>
            </a:extLst>
          </p:cNvPr>
          <p:cNvSpPr txBox="1"/>
          <p:nvPr/>
        </p:nvSpPr>
        <p:spPr>
          <a:xfrm>
            <a:off x="1085849" y="9911871"/>
            <a:ext cx="10987548" cy="307777"/>
          </a:xfrm>
          <a:prstGeom prst="rect">
            <a:avLst/>
          </a:prstGeom>
          <a:noFill/>
        </p:spPr>
        <p:txBody>
          <a:bodyPr wrap="square">
            <a:spAutoFit/>
          </a:bodyPr>
          <a:lstStyle/>
          <a:p>
            <a:r>
              <a:rPr lang="en-SG" sz="1400" i="1" kern="100" dirty="0">
                <a:effectLst/>
                <a:latin typeface="Aptos" panose="020B0004020202020204" pitchFamily="34" charset="0"/>
                <a:ea typeface="Yu Mincho" panose="02020400000000000000" pitchFamily="18" charset="-128"/>
                <a:cs typeface="Times New Roman" panose="02020603050405020304" pitchFamily="18" charset="0"/>
              </a:rPr>
              <a:t>Source: CGIF, processed</a:t>
            </a:r>
            <a:endParaRPr lang="en-US" sz="1400" dirty="0">
              <a:latin typeface="Aptos" panose="020B0004020202020204" pitchFamily="34" charset="0"/>
            </a:endParaRPr>
          </a:p>
        </p:txBody>
      </p:sp>
    </p:spTree>
    <p:extLst>
      <p:ext uri="{BB962C8B-B14F-4D97-AF65-F5344CB8AC3E}">
        <p14:creationId xmlns:p14="http://schemas.microsoft.com/office/powerpoint/2010/main" val="863048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68">
            <a:extLst>
              <a:ext uri="{FF2B5EF4-FFF2-40B4-BE49-F238E27FC236}">
                <a16:creationId xmlns:a16="http://schemas.microsoft.com/office/drawing/2014/main" id="{7B55F442-414B-A048-8A9E-286F71303BDC}"/>
              </a:ext>
            </a:extLst>
          </p:cNvPr>
          <p:cNvSpPr>
            <a:spLocks noChangeArrowheads="1"/>
          </p:cNvSpPr>
          <p:nvPr/>
        </p:nvSpPr>
        <p:spPr bwMode="auto">
          <a:xfrm>
            <a:off x="9684431" y="2011943"/>
            <a:ext cx="7576286" cy="7189207"/>
          </a:xfrm>
          <a:prstGeom prst="roundRect">
            <a:avLst>
              <a:gd name="adj" fmla="val 4247"/>
            </a:avLst>
          </a:prstGeom>
          <a:noFill/>
          <a:ln w="25400" cap="flat">
            <a:solidFill>
              <a:schemeClr val="bg2">
                <a:lumMod val="25000"/>
                <a:lumOff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2699" dirty="0">
              <a:latin typeface="+mn-lt"/>
            </a:endParaRPr>
          </a:p>
        </p:txBody>
      </p:sp>
      <p:sp>
        <p:nvSpPr>
          <p:cNvPr id="6" name="Text Placeholder 5">
            <a:extLst>
              <a:ext uri="{FF2B5EF4-FFF2-40B4-BE49-F238E27FC236}">
                <a16:creationId xmlns:a16="http://schemas.microsoft.com/office/drawing/2014/main" id="{ECD23EF5-56D0-1F59-BB03-77EBE8CCB4AD}"/>
              </a:ext>
            </a:extLst>
          </p:cNvPr>
          <p:cNvSpPr>
            <a:spLocks noGrp="1"/>
          </p:cNvSpPr>
          <p:nvPr>
            <p:ph type="body" sz="quarter" idx="18"/>
          </p:nvPr>
        </p:nvSpPr>
        <p:spPr/>
        <p:txBody>
          <a:bodyPr/>
          <a:lstStyle/>
          <a:p>
            <a:r>
              <a:rPr lang="en-US" dirty="0"/>
              <a:t>Gaps and Opportunity Analysis</a:t>
            </a:r>
          </a:p>
        </p:txBody>
      </p:sp>
      <p:sp>
        <p:nvSpPr>
          <p:cNvPr id="28" name="Freeform 65">
            <a:extLst>
              <a:ext uri="{FF2B5EF4-FFF2-40B4-BE49-F238E27FC236}">
                <a16:creationId xmlns:a16="http://schemas.microsoft.com/office/drawing/2014/main" id="{A65F002D-F9EE-9B4B-AFC1-4724A438741A}"/>
              </a:ext>
            </a:extLst>
          </p:cNvPr>
          <p:cNvSpPr>
            <a:spLocks noChangeArrowheads="1"/>
          </p:cNvSpPr>
          <p:nvPr/>
        </p:nvSpPr>
        <p:spPr bwMode="auto">
          <a:xfrm>
            <a:off x="1192813" y="1994003"/>
            <a:ext cx="7576283" cy="7207147"/>
          </a:xfrm>
          <a:prstGeom prst="roundRect">
            <a:avLst>
              <a:gd name="adj" fmla="val 4247"/>
            </a:avLst>
          </a:prstGeom>
          <a:noFill/>
          <a:ln w="25400" cap="flat">
            <a:solidFill>
              <a:schemeClr val="bg2">
                <a:lumMod val="25000"/>
                <a:lumOff val="7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2699" dirty="0">
              <a:latin typeface="+mn-lt"/>
            </a:endParaRPr>
          </a:p>
        </p:txBody>
      </p:sp>
      <p:sp>
        <p:nvSpPr>
          <p:cNvPr id="29" name="Freeform 66">
            <a:extLst>
              <a:ext uri="{FF2B5EF4-FFF2-40B4-BE49-F238E27FC236}">
                <a16:creationId xmlns:a16="http://schemas.microsoft.com/office/drawing/2014/main" id="{4718FFD7-A5E1-8741-B058-001D3812263D}"/>
              </a:ext>
            </a:extLst>
          </p:cNvPr>
          <p:cNvSpPr>
            <a:spLocks noChangeArrowheads="1"/>
          </p:cNvSpPr>
          <p:nvPr/>
        </p:nvSpPr>
        <p:spPr bwMode="auto">
          <a:xfrm>
            <a:off x="1967333" y="1631463"/>
            <a:ext cx="6031366" cy="770399"/>
          </a:xfrm>
          <a:prstGeom prst="roundRect">
            <a:avLst>
              <a:gd name="adj" fmla="val 50000"/>
            </a:avLst>
          </a:prstGeom>
          <a:solidFill>
            <a:srgbClr val="0070C0"/>
          </a:solidFill>
          <a:ln>
            <a:noFill/>
          </a:ln>
          <a:effectLst/>
        </p:spPr>
        <p:txBody>
          <a:bodyPr wrap="none" anchor="ctr"/>
          <a:lstStyle/>
          <a:p>
            <a:endParaRPr lang="en-US" sz="2699" dirty="0">
              <a:latin typeface="+mn-lt"/>
            </a:endParaRPr>
          </a:p>
        </p:txBody>
      </p:sp>
      <p:sp>
        <p:nvSpPr>
          <p:cNvPr id="30" name="Freeform 67">
            <a:extLst>
              <a:ext uri="{FF2B5EF4-FFF2-40B4-BE49-F238E27FC236}">
                <a16:creationId xmlns:a16="http://schemas.microsoft.com/office/drawing/2014/main" id="{207C6A41-B61E-D446-AD5A-02467F512625}"/>
              </a:ext>
            </a:extLst>
          </p:cNvPr>
          <p:cNvSpPr>
            <a:spLocks noChangeArrowheads="1"/>
          </p:cNvSpPr>
          <p:nvPr/>
        </p:nvSpPr>
        <p:spPr bwMode="auto">
          <a:xfrm>
            <a:off x="10456891" y="1608803"/>
            <a:ext cx="6031366" cy="770399"/>
          </a:xfrm>
          <a:prstGeom prst="roundRect">
            <a:avLst>
              <a:gd name="adj" fmla="val 50000"/>
            </a:avLst>
          </a:prstGeom>
          <a:solidFill>
            <a:srgbClr val="0070C0"/>
          </a:solidFill>
          <a:ln>
            <a:noFill/>
          </a:ln>
          <a:effectLst/>
        </p:spPr>
        <p:txBody>
          <a:bodyPr wrap="none" anchor="ctr"/>
          <a:lstStyle/>
          <a:p>
            <a:endParaRPr lang="en-US" sz="2699" dirty="0">
              <a:latin typeface="+mn-lt"/>
            </a:endParaRPr>
          </a:p>
        </p:txBody>
      </p:sp>
      <p:sp>
        <p:nvSpPr>
          <p:cNvPr id="14" name="TextBox 13">
            <a:extLst>
              <a:ext uri="{FF2B5EF4-FFF2-40B4-BE49-F238E27FC236}">
                <a16:creationId xmlns:a16="http://schemas.microsoft.com/office/drawing/2014/main" id="{78223752-D372-5E4E-8F1B-12DCB482B29A}"/>
              </a:ext>
            </a:extLst>
          </p:cNvPr>
          <p:cNvSpPr txBox="1"/>
          <p:nvPr/>
        </p:nvSpPr>
        <p:spPr>
          <a:xfrm>
            <a:off x="2209619" y="1792229"/>
            <a:ext cx="5536065" cy="484748"/>
          </a:xfrm>
          <a:prstGeom prst="rect">
            <a:avLst/>
          </a:prstGeom>
          <a:noFill/>
        </p:spPr>
        <p:txBody>
          <a:bodyPr wrap="square" rtlCol="0" anchor="ctr">
            <a:spAutoFit/>
          </a:bodyPr>
          <a:lstStyle/>
          <a:p>
            <a:pPr algn="ctr"/>
            <a:r>
              <a:rPr lang="en-US" sz="2550" b="1" spc="-23" dirty="0">
                <a:solidFill>
                  <a:schemeClr val="bg1"/>
                </a:solidFill>
                <a:latin typeface="+mn-lt"/>
                <a:cs typeface="Poppins" pitchFamily="2" charset="77"/>
              </a:rPr>
              <a:t>GAPS	</a:t>
            </a:r>
          </a:p>
        </p:txBody>
      </p:sp>
      <p:sp>
        <p:nvSpPr>
          <p:cNvPr id="27" name="TextBox 26">
            <a:extLst>
              <a:ext uri="{FF2B5EF4-FFF2-40B4-BE49-F238E27FC236}">
                <a16:creationId xmlns:a16="http://schemas.microsoft.com/office/drawing/2014/main" id="{6541621F-6786-E34C-BB33-106ACA5649F8}"/>
              </a:ext>
            </a:extLst>
          </p:cNvPr>
          <p:cNvSpPr txBox="1"/>
          <p:nvPr/>
        </p:nvSpPr>
        <p:spPr>
          <a:xfrm>
            <a:off x="10705791" y="1769569"/>
            <a:ext cx="5536065" cy="484748"/>
          </a:xfrm>
          <a:prstGeom prst="rect">
            <a:avLst/>
          </a:prstGeom>
          <a:noFill/>
        </p:spPr>
        <p:txBody>
          <a:bodyPr wrap="square" rtlCol="0" anchor="ctr">
            <a:spAutoFit/>
          </a:bodyPr>
          <a:lstStyle/>
          <a:p>
            <a:pPr algn="ctr"/>
            <a:r>
              <a:rPr lang="en-US" sz="2550" b="1" spc="-23" dirty="0">
                <a:solidFill>
                  <a:schemeClr val="bg1"/>
                </a:solidFill>
                <a:latin typeface="+mn-lt"/>
                <a:cs typeface="Poppins" pitchFamily="2" charset="77"/>
              </a:rPr>
              <a:t>OPPORTUNITIES</a:t>
            </a:r>
          </a:p>
        </p:txBody>
      </p:sp>
      <p:sp>
        <p:nvSpPr>
          <p:cNvPr id="3" name="Text Placeholder 2">
            <a:extLst>
              <a:ext uri="{FF2B5EF4-FFF2-40B4-BE49-F238E27FC236}">
                <a16:creationId xmlns:a16="http://schemas.microsoft.com/office/drawing/2014/main" id="{ABFA14E5-9AEC-28E6-07E1-034339FCEDDD}"/>
              </a:ext>
            </a:extLst>
          </p:cNvPr>
          <p:cNvSpPr>
            <a:spLocks noGrp="1"/>
          </p:cNvSpPr>
          <p:nvPr>
            <p:ph type="body" sz="quarter" idx="17"/>
          </p:nvPr>
        </p:nvSpPr>
        <p:spPr/>
        <p:txBody>
          <a:bodyPr/>
          <a:lstStyle/>
          <a:p>
            <a:r>
              <a:rPr lang="en-US" dirty="0"/>
              <a:t>3.4 Indonesia – Synthesis of DFI Interventions</a:t>
            </a:r>
          </a:p>
        </p:txBody>
      </p:sp>
      <p:sp>
        <p:nvSpPr>
          <p:cNvPr id="44" name="TextBox 43">
            <a:extLst>
              <a:ext uri="{FF2B5EF4-FFF2-40B4-BE49-F238E27FC236}">
                <a16:creationId xmlns:a16="http://schemas.microsoft.com/office/drawing/2014/main" id="{C0C538E9-7FCB-1D6F-8B4C-F6C749B9A65F}"/>
              </a:ext>
            </a:extLst>
          </p:cNvPr>
          <p:cNvSpPr txBox="1"/>
          <p:nvPr/>
        </p:nvSpPr>
        <p:spPr>
          <a:xfrm>
            <a:off x="1428750" y="2639517"/>
            <a:ext cx="6986588" cy="6878806"/>
          </a:xfrm>
          <a:prstGeom prst="rect">
            <a:avLst/>
          </a:prstGeom>
          <a:noFill/>
        </p:spPr>
        <p:txBody>
          <a:bodyPr wrap="square" rtlCol="0">
            <a:spAutoFit/>
          </a:bodyPr>
          <a:lstStyle/>
          <a:p>
            <a:pPr marL="285750" indent="-285750">
              <a:spcBef>
                <a:spcPts val="600"/>
              </a:spcBef>
              <a:spcAft>
                <a:spcPts val="600"/>
              </a:spcAft>
              <a:buBlip>
                <a:blip>
                  <a:extLst>
                    <a:ext uri="{96DAC541-7B7A-43D3-8B79-37D633B846F1}">
                      <asvg:svgBlip xmlns:asvg="http://schemas.microsoft.com/office/drawing/2016/SVG/main" r:embed="rId2"/>
                    </a:ext>
                  </a:extLst>
                </a:blip>
              </a:buBlip>
            </a:pPr>
            <a:r>
              <a:rPr lang="en-US" sz="1800" b="1" kern="100" dirty="0">
                <a:latin typeface="Aptos" panose="020B0004020202020204" pitchFamily="34" charset="0"/>
                <a:ea typeface="DengXian" panose="02010600030101010101" pitchFamily="2" charset="-122"/>
                <a:cs typeface="Arial" panose="020B0604020202020204" pitchFamily="34" charset="0"/>
              </a:rPr>
              <a:t>Bank- and sovereign-centric financing structure </a:t>
            </a:r>
            <a:br>
              <a:rPr lang="en-US" sz="1800" b="1" kern="100" dirty="0">
                <a:latin typeface="Aptos" panose="020B0004020202020204" pitchFamily="34" charset="0"/>
                <a:ea typeface="DengXian" panose="02010600030101010101" pitchFamily="2" charset="-122"/>
                <a:cs typeface="Arial" panose="020B0604020202020204" pitchFamily="34" charset="0"/>
              </a:rPr>
            </a:br>
            <a:r>
              <a:rPr lang="en-US" sz="1800" kern="100" dirty="0">
                <a:latin typeface="Aptos" panose="020B0004020202020204" pitchFamily="34" charset="0"/>
                <a:ea typeface="DengXian" panose="02010600030101010101" pitchFamily="2" charset="-122"/>
                <a:cs typeface="Arial" panose="020B0604020202020204" pitchFamily="34" charset="0"/>
              </a:rPr>
              <a:t>Indonesia’s financial system remains heavily reliant on bank lending and government securities, limiting the role of capital markets in financing long-term corporate and infrastructure needs. This constrains risk diversification and places pressure on bank balance sheets.</a:t>
            </a:r>
          </a:p>
          <a:p>
            <a:pPr marL="285750" indent="-285750">
              <a:spcBef>
                <a:spcPts val="600"/>
              </a:spcBef>
              <a:spcAft>
                <a:spcPts val="600"/>
              </a:spcAft>
              <a:buBlip>
                <a:blip>
                  <a:extLst>
                    <a:ext uri="{96DAC541-7B7A-43D3-8B79-37D633B846F1}">
                      <asvg:svgBlip xmlns:asvg="http://schemas.microsoft.com/office/drawing/2016/SVG/main" r:embed="rId2"/>
                    </a:ext>
                  </a:extLst>
                </a:blip>
              </a:buBlip>
            </a:pPr>
            <a:r>
              <a:rPr lang="en-US" sz="1800" b="1" kern="100" dirty="0">
                <a:latin typeface="Aptos" panose="020B0004020202020204" pitchFamily="34" charset="0"/>
                <a:ea typeface="DengXian" panose="02010600030101010101" pitchFamily="2" charset="-122"/>
                <a:cs typeface="Arial" panose="020B0604020202020204" pitchFamily="34" charset="0"/>
              </a:rPr>
              <a:t>Shallow and illiquid corporate bond market </a:t>
            </a:r>
            <a:br>
              <a:rPr lang="en-US" sz="1800" b="1" kern="100" dirty="0">
                <a:latin typeface="Aptos" panose="020B0004020202020204" pitchFamily="34" charset="0"/>
                <a:ea typeface="DengXian" panose="02010600030101010101" pitchFamily="2" charset="-122"/>
                <a:cs typeface="Arial" panose="020B0604020202020204" pitchFamily="34" charset="0"/>
              </a:rPr>
            </a:br>
            <a:r>
              <a:rPr lang="en-US" sz="1800" kern="100" dirty="0">
                <a:latin typeface="Aptos" panose="020B0004020202020204" pitchFamily="34" charset="0"/>
                <a:ea typeface="DengXian" panose="02010600030101010101" pitchFamily="2" charset="-122"/>
                <a:cs typeface="Arial" panose="020B0604020202020204" pitchFamily="34" charset="0"/>
              </a:rPr>
              <a:t>Corporate bonds are largely held to maturity by domestic institutions, resulting in weak secondary liquidity and limited price discovery. This reduces investor confidence and discourages broader market participation.</a:t>
            </a:r>
            <a:endParaRPr lang="en-SG" sz="1800" kern="100" dirty="0">
              <a:latin typeface="Aptos" panose="020B0004020202020204" pitchFamily="34" charset="0"/>
              <a:ea typeface="Calibri" panose="020F0502020204030204" pitchFamily="34" charset="0"/>
              <a:cs typeface="Arial" panose="020B0604020202020204" pitchFamily="34" charset="0"/>
            </a:endParaRPr>
          </a:p>
          <a:p>
            <a:pPr marL="285750" indent="-285750">
              <a:spcBef>
                <a:spcPts val="600"/>
              </a:spcBef>
              <a:spcAft>
                <a:spcPts val="600"/>
              </a:spcAft>
              <a:buBlip>
                <a:blip>
                  <a:extLst>
                    <a:ext uri="{96DAC541-7B7A-43D3-8B79-37D633B846F1}">
                      <asvg:svgBlip xmlns:asvg="http://schemas.microsoft.com/office/drawing/2016/SVG/main" r:embed="rId2"/>
                    </a:ext>
                  </a:extLst>
                </a:blip>
              </a:buBlip>
            </a:pPr>
            <a:r>
              <a:rPr lang="en-US" sz="1800" b="1" kern="100" dirty="0">
                <a:latin typeface="Aptos" panose="020B0004020202020204" pitchFamily="34" charset="0"/>
                <a:ea typeface="DengXian" panose="02010600030101010101" pitchFamily="2" charset="-122"/>
                <a:cs typeface="Arial" panose="020B0604020202020204" pitchFamily="34" charset="0"/>
              </a:rPr>
              <a:t>Narrow and conservative investor base </a:t>
            </a:r>
            <a:br>
              <a:rPr lang="en-US" sz="1800" b="1" kern="100" dirty="0">
                <a:latin typeface="Aptos" panose="020B0004020202020204" pitchFamily="34" charset="0"/>
                <a:ea typeface="DengXian" panose="02010600030101010101" pitchFamily="2" charset="-122"/>
                <a:cs typeface="Arial" panose="020B0604020202020204" pitchFamily="34" charset="0"/>
              </a:rPr>
            </a:br>
            <a:r>
              <a:rPr lang="en-US" sz="1800" kern="100" dirty="0">
                <a:latin typeface="Aptos" panose="020B0004020202020204" pitchFamily="34" charset="0"/>
                <a:ea typeface="DengXian" panose="02010600030101010101" pitchFamily="2" charset="-122"/>
                <a:cs typeface="Arial" panose="020B0604020202020204" pitchFamily="34" charset="0"/>
              </a:rPr>
              <a:t>Pension and insurance assets remain small relative to GDP, and existing prudential rules </a:t>
            </a:r>
            <a:r>
              <a:rPr lang="en-US" sz="1800" kern="100" dirty="0" err="1">
                <a:latin typeface="Aptos" panose="020B0004020202020204" pitchFamily="34" charset="0"/>
                <a:ea typeface="DengXian" panose="02010600030101010101" pitchFamily="2" charset="-122"/>
                <a:cs typeface="Arial" panose="020B0604020202020204" pitchFamily="34" charset="0"/>
              </a:rPr>
              <a:t>incentivise</a:t>
            </a:r>
            <a:r>
              <a:rPr lang="en-US" sz="1800" kern="100" dirty="0">
                <a:latin typeface="Aptos" panose="020B0004020202020204" pitchFamily="34" charset="0"/>
                <a:ea typeface="DengXian" panose="02010600030101010101" pitchFamily="2" charset="-122"/>
                <a:cs typeface="Arial" panose="020B0604020202020204" pitchFamily="34" charset="0"/>
              </a:rPr>
              <a:t> allocations toward sovereign bonds over private credit. This limits demand for diversified capital-market instruments.</a:t>
            </a:r>
            <a:endParaRPr lang="en-SG" sz="1800" kern="100" dirty="0">
              <a:latin typeface="Aptos" panose="020B0004020202020204" pitchFamily="34" charset="0"/>
              <a:ea typeface="Calibri" panose="020F0502020204030204" pitchFamily="34" charset="0"/>
              <a:cs typeface="Arial" panose="020B0604020202020204" pitchFamily="34" charset="0"/>
            </a:endParaRPr>
          </a:p>
          <a:p>
            <a:pPr marL="285750" indent="-285750">
              <a:spcBef>
                <a:spcPts val="600"/>
              </a:spcBef>
              <a:spcAft>
                <a:spcPts val="600"/>
              </a:spcAft>
              <a:buBlip>
                <a:blip>
                  <a:extLst>
                    <a:ext uri="{96DAC541-7B7A-43D3-8B79-37D633B846F1}">
                      <asvg:svgBlip xmlns:asvg="http://schemas.microsoft.com/office/drawing/2016/SVG/main" r:embed="rId2"/>
                    </a:ext>
                  </a:extLst>
                </a:blip>
              </a:buBlip>
            </a:pPr>
            <a:r>
              <a:rPr lang="en-US" sz="1800" b="1" kern="100" dirty="0">
                <a:latin typeface="Aptos" panose="020B0004020202020204" pitchFamily="34" charset="0"/>
                <a:ea typeface="DengXian" panose="02010600030101010101" pitchFamily="2" charset="-122"/>
                <a:cs typeface="Arial" panose="020B0604020202020204" pitchFamily="34" charset="0"/>
              </a:rPr>
              <a:t>Concentrated and bespoke sustainable finance market </a:t>
            </a:r>
            <a:r>
              <a:rPr lang="en-US" sz="1800" kern="100" dirty="0">
                <a:latin typeface="Aptos" panose="020B0004020202020204" pitchFamily="34" charset="0"/>
                <a:ea typeface="DengXian" panose="02010600030101010101" pitchFamily="2" charset="-122"/>
                <a:cs typeface="Arial" panose="020B0604020202020204" pitchFamily="34" charset="0"/>
              </a:rPr>
              <a:t>Sustainable and ESG-linked instruments are concentrated among a small number of large issuers, with high structuring costs limiting replication. This constrains scale despite strong transition financing needs.</a:t>
            </a:r>
            <a:endParaRPr lang="en-SG" sz="1800" kern="100" dirty="0">
              <a:latin typeface="Aptos" panose="020B0004020202020204" pitchFamily="34" charset="0"/>
              <a:ea typeface="Calibri" panose="020F0502020204030204" pitchFamily="34" charset="0"/>
              <a:cs typeface="Arial" panose="020B0604020202020204" pitchFamily="34" charset="0"/>
            </a:endParaRPr>
          </a:p>
          <a:p>
            <a:pPr marL="285750" indent="-285750">
              <a:buBlip>
                <a:blip>
                  <a:extLst>
                    <a:ext uri="{96DAC541-7B7A-43D3-8B79-37D633B846F1}">
                      <asvg:svgBlip xmlns:asvg="http://schemas.microsoft.com/office/drawing/2016/SVG/main" r:embed="rId2"/>
                    </a:ext>
                  </a:extLst>
                </a:blip>
              </a:buBlip>
            </a:pPr>
            <a:endParaRPr lang="en-SG" sz="1800" kern="100" dirty="0">
              <a:latin typeface="Aptos" panose="020B0004020202020204" pitchFamily="34" charset="0"/>
              <a:ea typeface="Calibri" panose="020F050202020403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73B94F82-43DE-9172-FE6C-8941CD337861}"/>
              </a:ext>
            </a:extLst>
          </p:cNvPr>
          <p:cNvSpPr txBox="1"/>
          <p:nvPr/>
        </p:nvSpPr>
        <p:spPr>
          <a:xfrm>
            <a:off x="10108599" y="2550170"/>
            <a:ext cx="6986588" cy="7155805"/>
          </a:xfrm>
          <a:prstGeom prst="rect">
            <a:avLst/>
          </a:prstGeom>
          <a:noFill/>
        </p:spPr>
        <p:txBody>
          <a:bodyPr wrap="square" rtlCol="0">
            <a:spAutoFit/>
          </a:bodyPr>
          <a:lstStyle/>
          <a:p>
            <a:pPr marL="285750" indent="-285750">
              <a:spcBef>
                <a:spcPts val="600"/>
              </a:spcBef>
              <a:spcAft>
                <a:spcPts val="600"/>
              </a:spcAft>
              <a:buBlip>
                <a:blip>
                  <a:extLst>
                    <a:ext uri="{96DAC541-7B7A-43D3-8B79-37D633B846F1}">
                      <asvg:svgBlip xmlns:asvg="http://schemas.microsoft.com/office/drawing/2016/SVG/main" r:embed="rId2"/>
                    </a:ext>
                  </a:extLst>
                </a:blip>
              </a:buBlip>
            </a:pPr>
            <a:r>
              <a:rPr lang="en-US" sz="1800" b="1" kern="100" dirty="0">
                <a:latin typeface="Aptos" panose="020B0004020202020204" pitchFamily="34" charset="0"/>
                <a:ea typeface="DengXian" panose="02010600030101010101" pitchFamily="2" charset="-122"/>
                <a:cs typeface="Arial" panose="020B0604020202020204" pitchFamily="34" charset="0"/>
              </a:rPr>
              <a:t>Develop the “missing middle” of market instruments </a:t>
            </a:r>
            <a:br>
              <a:rPr lang="en-US" sz="1800" b="1" kern="100" dirty="0">
                <a:latin typeface="Aptos" panose="020B0004020202020204" pitchFamily="34" charset="0"/>
                <a:ea typeface="DengXian" panose="02010600030101010101" pitchFamily="2" charset="-122"/>
                <a:cs typeface="Arial" panose="020B0604020202020204" pitchFamily="34" charset="0"/>
              </a:rPr>
            </a:br>
            <a:r>
              <a:rPr lang="en-US" sz="1800" kern="100" dirty="0">
                <a:latin typeface="Aptos" panose="020B0004020202020204" pitchFamily="34" charset="0"/>
                <a:ea typeface="DengXian" panose="02010600030101010101" pitchFamily="2" charset="-122"/>
                <a:cs typeface="Arial" panose="020B0604020202020204" pitchFamily="34" charset="0"/>
              </a:rPr>
              <a:t>Scaling project bonds, infrastructure-linked securities, and structured credit instruments can bridge the gap between bank loans and bonds. These instruments would enable non-SOE corporates and projects to access long-tenor, market-based financing.</a:t>
            </a:r>
          </a:p>
          <a:p>
            <a:pPr marL="285750" indent="-285750">
              <a:spcBef>
                <a:spcPts val="600"/>
              </a:spcBef>
              <a:spcAft>
                <a:spcPts val="600"/>
              </a:spcAft>
              <a:buBlip>
                <a:blip>
                  <a:extLst>
                    <a:ext uri="{96DAC541-7B7A-43D3-8B79-37D633B846F1}">
                      <asvg:svgBlip xmlns:asvg="http://schemas.microsoft.com/office/drawing/2016/SVG/main" r:embed="rId2"/>
                    </a:ext>
                  </a:extLst>
                </a:blip>
              </a:buBlip>
            </a:pPr>
            <a:r>
              <a:rPr lang="en-US" sz="1800" b="1" kern="100" dirty="0">
                <a:latin typeface="Aptos" panose="020B0004020202020204" pitchFamily="34" charset="0"/>
                <a:ea typeface="DengXian" panose="02010600030101010101" pitchFamily="2" charset="-122"/>
                <a:cs typeface="Arial" panose="020B0604020202020204" pitchFamily="34" charset="0"/>
              </a:rPr>
              <a:t>Strengthen liquidity and market plumbing </a:t>
            </a:r>
            <a:br>
              <a:rPr lang="en-US" sz="1800" b="1" kern="100" dirty="0">
                <a:latin typeface="Aptos" panose="020B0004020202020204" pitchFamily="34" charset="0"/>
                <a:ea typeface="DengXian" panose="02010600030101010101" pitchFamily="2" charset="-122"/>
                <a:cs typeface="Arial" panose="020B0604020202020204" pitchFamily="34" charset="0"/>
              </a:rPr>
            </a:br>
            <a:r>
              <a:rPr lang="en-US" sz="1800" kern="100" dirty="0">
                <a:latin typeface="Aptos" panose="020B0004020202020204" pitchFamily="34" charset="0"/>
                <a:ea typeface="DengXian" panose="02010600030101010101" pitchFamily="2" charset="-122"/>
                <a:cs typeface="Arial" panose="020B0604020202020204" pitchFamily="34" charset="0"/>
              </a:rPr>
              <a:t>Introducing market-making incentives and expanding repo eligibility for high-quality corporate bonds can improve tradability and price transparency. Better clearing, settlement, and trading infrastructure would further support market depth.</a:t>
            </a:r>
          </a:p>
          <a:p>
            <a:pPr marL="285750" indent="-285750">
              <a:spcBef>
                <a:spcPts val="600"/>
              </a:spcBef>
              <a:spcAft>
                <a:spcPts val="600"/>
              </a:spcAft>
              <a:buBlip>
                <a:blip>
                  <a:extLst>
                    <a:ext uri="{96DAC541-7B7A-43D3-8B79-37D633B846F1}">
                      <asvg:svgBlip xmlns:asvg="http://schemas.microsoft.com/office/drawing/2016/SVG/main" r:embed="rId2"/>
                    </a:ext>
                  </a:extLst>
                </a:blip>
              </a:buBlip>
            </a:pPr>
            <a:r>
              <a:rPr lang="en-US" sz="1800" b="1" kern="100" dirty="0">
                <a:latin typeface="Aptos" panose="020B0004020202020204" pitchFamily="34" charset="0"/>
                <a:ea typeface="DengXian" panose="02010600030101010101" pitchFamily="2" charset="-122"/>
                <a:cs typeface="Arial" panose="020B0604020202020204" pitchFamily="34" charset="0"/>
              </a:rPr>
              <a:t>Broaden institutional demand for private assets </a:t>
            </a:r>
            <a:br>
              <a:rPr lang="en-US" sz="1800" b="1" kern="100" dirty="0">
                <a:latin typeface="Aptos" panose="020B0004020202020204" pitchFamily="34" charset="0"/>
                <a:ea typeface="DengXian" panose="02010600030101010101" pitchFamily="2" charset="-122"/>
                <a:cs typeface="Arial" panose="020B0604020202020204" pitchFamily="34" charset="0"/>
              </a:rPr>
            </a:br>
            <a:r>
              <a:rPr lang="en-US" sz="1800" kern="100" dirty="0">
                <a:latin typeface="Aptos" panose="020B0004020202020204" pitchFamily="34" charset="0"/>
                <a:ea typeface="DengXian" panose="02010600030101010101" pitchFamily="2" charset="-122"/>
                <a:cs typeface="Arial" panose="020B0604020202020204" pitchFamily="34" charset="0"/>
              </a:rPr>
              <a:t>Enable pension funds and insurers to increase allocations to private and long-tenor assets by recalibrating risk weights, allowing greater use of credit enhancement and guarantees, and explicitly recognizing infrastructure, project bonds, and transition instruments as eligible long-term investments. </a:t>
            </a:r>
          </a:p>
          <a:p>
            <a:pPr marL="285750" indent="-285750">
              <a:spcBef>
                <a:spcPts val="600"/>
              </a:spcBef>
              <a:spcAft>
                <a:spcPts val="600"/>
              </a:spcAft>
              <a:buBlip>
                <a:blip>
                  <a:extLst>
                    <a:ext uri="{96DAC541-7B7A-43D3-8B79-37D633B846F1}">
                      <asvg:svgBlip xmlns:asvg="http://schemas.microsoft.com/office/drawing/2016/SVG/main" r:embed="rId2"/>
                    </a:ext>
                  </a:extLst>
                </a:blip>
              </a:buBlip>
            </a:pPr>
            <a:r>
              <a:rPr lang="en-US" sz="1800" b="1" kern="100" dirty="0" err="1">
                <a:latin typeface="Aptos" panose="020B0004020202020204" pitchFamily="34" charset="0"/>
                <a:ea typeface="DengXian" panose="02010600030101010101" pitchFamily="2" charset="-122"/>
                <a:cs typeface="Arial" panose="020B0604020202020204" pitchFamily="34" charset="0"/>
              </a:rPr>
              <a:t>Standardise</a:t>
            </a:r>
            <a:r>
              <a:rPr lang="en-US" sz="1800" b="1" kern="100" dirty="0">
                <a:latin typeface="Aptos" panose="020B0004020202020204" pitchFamily="34" charset="0"/>
                <a:ea typeface="DengXian" panose="02010600030101010101" pitchFamily="2" charset="-122"/>
                <a:cs typeface="Arial" panose="020B0604020202020204" pitchFamily="34" charset="0"/>
              </a:rPr>
              <a:t> and scale sustainable and transition finance </a:t>
            </a:r>
            <a:r>
              <a:rPr lang="en-US" sz="1800" kern="100" dirty="0">
                <a:latin typeface="Aptos" panose="020B0004020202020204" pitchFamily="34" charset="0"/>
                <a:ea typeface="DengXian" panose="02010600030101010101" pitchFamily="2" charset="-122"/>
                <a:cs typeface="Arial" panose="020B0604020202020204" pitchFamily="34" charset="0"/>
              </a:rPr>
              <a:t>Expanding sustainability-linked and transition bonds, green sukuk, and green </a:t>
            </a:r>
            <a:r>
              <a:rPr lang="en-US" sz="1800" kern="100" dirty="0" err="1">
                <a:latin typeface="Aptos" panose="020B0004020202020204" pitchFamily="34" charset="0"/>
                <a:ea typeface="DengXian" panose="02010600030101010101" pitchFamily="2" charset="-122"/>
                <a:cs typeface="Arial" panose="020B0604020202020204" pitchFamily="34" charset="0"/>
              </a:rPr>
              <a:t>securitisations</a:t>
            </a:r>
            <a:r>
              <a:rPr lang="en-US" sz="1800" kern="100" dirty="0">
                <a:latin typeface="Aptos" panose="020B0004020202020204" pitchFamily="34" charset="0"/>
                <a:ea typeface="DengXian" panose="02010600030101010101" pitchFamily="2" charset="-122"/>
                <a:cs typeface="Arial" panose="020B0604020202020204" pitchFamily="34" charset="0"/>
              </a:rPr>
              <a:t> using </a:t>
            </a:r>
            <a:r>
              <a:rPr lang="en-US" sz="1800" kern="100" dirty="0" err="1">
                <a:latin typeface="Aptos" panose="020B0004020202020204" pitchFamily="34" charset="0"/>
                <a:ea typeface="DengXian" panose="02010600030101010101" pitchFamily="2" charset="-122"/>
                <a:cs typeface="Arial" panose="020B0604020202020204" pitchFamily="34" charset="0"/>
              </a:rPr>
              <a:t>standardised</a:t>
            </a:r>
            <a:r>
              <a:rPr lang="en-US" sz="1800" kern="100" dirty="0">
                <a:latin typeface="Aptos" panose="020B0004020202020204" pitchFamily="34" charset="0"/>
                <a:ea typeface="DengXian" panose="02010600030101010101" pitchFamily="2" charset="-122"/>
                <a:cs typeface="Arial" panose="020B0604020202020204" pitchFamily="34" charset="0"/>
              </a:rPr>
              <a:t> templates can reduce issuance costs. DFI anchoring can help crowd in private capital and build repeatable pipelines.</a:t>
            </a:r>
          </a:p>
          <a:p>
            <a:endParaRPr lang="en-SG" sz="1800" kern="100" dirty="0">
              <a:latin typeface="Aptos" panose="020B0004020202020204" pitchFamily="34" charset="0"/>
              <a:ea typeface="Calibri" panose="020F050202020403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EF5DEF92-184A-1303-B97D-1F041E1E8F9C}"/>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03</a:t>
            </a:r>
          </a:p>
        </p:txBody>
      </p:sp>
    </p:spTree>
    <p:extLst>
      <p:ext uri="{BB962C8B-B14F-4D97-AF65-F5344CB8AC3E}">
        <p14:creationId xmlns:p14="http://schemas.microsoft.com/office/powerpoint/2010/main" val="2556371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90E7FDDA-7074-84E4-586A-1AAFF692385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16A856D-58DA-EA0D-7D60-99533E4EBE60}"/>
              </a:ext>
            </a:extLst>
          </p:cNvPr>
          <p:cNvGraphicFramePr>
            <a:graphicFrameLocks noGrp="1"/>
          </p:cNvGraphicFramePr>
          <p:nvPr/>
        </p:nvGraphicFramePr>
        <p:xfrm>
          <a:off x="1681825" y="3741485"/>
          <a:ext cx="9494178" cy="2809514"/>
        </p:xfrm>
        <a:graphic>
          <a:graphicData uri="http://schemas.openxmlformats.org/drawingml/2006/table">
            <a:tbl>
              <a:tblPr firstRow="1" bandRow="1">
                <a:tableStyleId>{5C22544A-7EE6-4342-B048-85BDC9FD1C3A}</a:tableStyleId>
              </a:tblPr>
              <a:tblGrid>
                <a:gridCol w="1369998">
                  <a:extLst>
                    <a:ext uri="{9D8B030D-6E8A-4147-A177-3AD203B41FA5}">
                      <a16:colId xmlns:a16="http://schemas.microsoft.com/office/drawing/2014/main" val="1260615579"/>
                    </a:ext>
                  </a:extLst>
                </a:gridCol>
                <a:gridCol w="8124180">
                  <a:extLst>
                    <a:ext uri="{9D8B030D-6E8A-4147-A177-3AD203B41FA5}">
                      <a16:colId xmlns:a16="http://schemas.microsoft.com/office/drawing/2014/main" val="2719830285"/>
                    </a:ext>
                  </a:extLst>
                </a:gridCol>
              </a:tblGrid>
              <a:tr h="97639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Indonesia Market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720968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Comparative Analysis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07522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Actionable Recommendations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4482559"/>
                  </a:ext>
                </a:extLst>
              </a:tr>
            </a:tbl>
          </a:graphicData>
        </a:graphic>
      </p:graphicFrame>
      <p:sp>
        <p:nvSpPr>
          <p:cNvPr id="19" name="Google Shape;2012;p30">
            <a:extLst>
              <a:ext uri="{FF2B5EF4-FFF2-40B4-BE49-F238E27FC236}">
                <a16:creationId xmlns:a16="http://schemas.microsoft.com/office/drawing/2014/main" id="{7B9C7B66-F201-14D1-A795-4121FA8E7FBD}"/>
              </a:ext>
            </a:extLst>
          </p:cNvPr>
          <p:cNvSpPr/>
          <p:nvPr/>
        </p:nvSpPr>
        <p:spPr>
          <a:xfrm>
            <a:off x="2708136" y="4936909"/>
            <a:ext cx="54864" cy="457200"/>
          </a:xfrm>
          <a:prstGeom prst="rect">
            <a:avLst/>
          </a:prstGeom>
          <a:solidFill>
            <a:srgbClr val="A0C9EC"/>
          </a:solidFill>
          <a:ln>
            <a:noFill/>
          </a:ln>
        </p:spPr>
        <p:txBody>
          <a:bodyPr spcFirstLastPara="1" wrap="square" lIns="182850" tIns="91400" rIns="182850" bIns="91400" anchor="ctr" anchorCtr="0">
            <a:noAutofit/>
          </a:bodyPr>
          <a:lstStyle/>
          <a:p>
            <a:pPr algn="ctr"/>
            <a:endParaRPr sz="3600">
              <a:solidFill>
                <a:schemeClr val="lt1"/>
              </a:solidFill>
              <a:latin typeface="+mn-lt"/>
              <a:ea typeface="Open Sans"/>
              <a:cs typeface="Open Sans"/>
              <a:sym typeface="Open Sans"/>
            </a:endParaRPr>
          </a:p>
        </p:txBody>
      </p:sp>
      <p:sp>
        <p:nvSpPr>
          <p:cNvPr id="3" name="Google Shape;86;p10">
            <a:extLst>
              <a:ext uri="{FF2B5EF4-FFF2-40B4-BE49-F238E27FC236}">
                <a16:creationId xmlns:a16="http://schemas.microsoft.com/office/drawing/2014/main" id="{AACEDF60-0891-9220-F6EC-C480C82E9570}"/>
              </a:ext>
            </a:extLst>
          </p:cNvPr>
          <p:cNvSpPr txBox="1"/>
          <p:nvPr/>
        </p:nvSpPr>
        <p:spPr>
          <a:xfrm>
            <a:off x="1483992" y="2120886"/>
            <a:ext cx="8254800" cy="935400"/>
          </a:xfrm>
          <a:prstGeom prst="rect">
            <a:avLst/>
          </a:prstGeom>
          <a:noFill/>
          <a:ln>
            <a:noFill/>
          </a:ln>
        </p:spPr>
        <p:txBody>
          <a:bodyPr spcFirstLastPara="1" wrap="square" lIns="182850" tIns="182850" rIns="182850" bIns="182850" anchor="t" anchorCtr="0">
            <a:noAutofit/>
          </a:bodyPr>
          <a:lstStyle/>
          <a:p>
            <a:r>
              <a:rPr lang="en-US" sz="6402" b="1" dirty="0">
                <a:solidFill>
                  <a:srgbClr val="FFFFFF"/>
                </a:solidFill>
                <a:latin typeface="+mn-lt"/>
              </a:rPr>
              <a:t>Content</a:t>
            </a:r>
            <a:endParaRPr sz="6402" b="1" dirty="0">
              <a:solidFill>
                <a:srgbClr val="FFFFFF"/>
              </a:solidFill>
              <a:latin typeface="+mn-lt"/>
            </a:endParaRPr>
          </a:p>
        </p:txBody>
      </p:sp>
    </p:spTree>
    <p:extLst>
      <p:ext uri="{BB962C8B-B14F-4D97-AF65-F5344CB8AC3E}">
        <p14:creationId xmlns:p14="http://schemas.microsoft.com/office/powerpoint/2010/main" val="3068092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6FA4-EF8A-3C37-4911-FEB5B29A21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EBBD9B-6C4B-BD68-8E51-21CC24457E5D}"/>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04</a:t>
            </a:r>
          </a:p>
        </p:txBody>
      </p:sp>
      <p:sp>
        <p:nvSpPr>
          <p:cNvPr id="7" name="Text Placeholder 6">
            <a:extLst>
              <a:ext uri="{FF2B5EF4-FFF2-40B4-BE49-F238E27FC236}">
                <a16:creationId xmlns:a16="http://schemas.microsoft.com/office/drawing/2014/main" id="{1313ABDC-3BA3-72E4-922C-4E05702E219B}"/>
              </a:ext>
            </a:extLst>
          </p:cNvPr>
          <p:cNvSpPr>
            <a:spLocks noGrp="1"/>
          </p:cNvSpPr>
          <p:nvPr>
            <p:ph type="body" sz="quarter" idx="17"/>
          </p:nvPr>
        </p:nvSpPr>
        <p:spPr/>
        <p:txBody>
          <a:bodyPr/>
          <a:lstStyle/>
          <a:p>
            <a:r>
              <a:rPr lang="en-US" dirty="0"/>
              <a:t>Comparative Analysis</a:t>
            </a:r>
          </a:p>
        </p:txBody>
      </p:sp>
      <p:sp>
        <p:nvSpPr>
          <p:cNvPr id="8" name="Text Placeholder 7">
            <a:extLst>
              <a:ext uri="{FF2B5EF4-FFF2-40B4-BE49-F238E27FC236}">
                <a16:creationId xmlns:a16="http://schemas.microsoft.com/office/drawing/2014/main" id="{36C51DB5-ABED-F824-6C79-D22BE0D1C2E1}"/>
              </a:ext>
            </a:extLst>
          </p:cNvPr>
          <p:cNvSpPr>
            <a:spLocks noGrp="1"/>
          </p:cNvSpPr>
          <p:nvPr>
            <p:ph type="body" sz="quarter" idx="18"/>
          </p:nvPr>
        </p:nvSpPr>
        <p:spPr/>
        <p:txBody>
          <a:bodyPr/>
          <a:lstStyle/>
          <a:p>
            <a:r>
              <a:rPr lang="en-US" dirty="0"/>
              <a:t>Vietnam is in a high-growth phase, while Philippines &amp; Indonesia represent more mature EMs</a:t>
            </a:r>
          </a:p>
        </p:txBody>
      </p:sp>
      <p:graphicFrame>
        <p:nvGraphicFramePr>
          <p:cNvPr id="5" name="Table 4">
            <a:extLst>
              <a:ext uri="{FF2B5EF4-FFF2-40B4-BE49-F238E27FC236}">
                <a16:creationId xmlns:a16="http://schemas.microsoft.com/office/drawing/2014/main" id="{F17C2431-DD01-7F4D-F084-1E58B19239C0}"/>
              </a:ext>
            </a:extLst>
          </p:cNvPr>
          <p:cNvGraphicFramePr>
            <a:graphicFrameLocks noGrp="1"/>
          </p:cNvGraphicFramePr>
          <p:nvPr>
            <p:extLst>
              <p:ext uri="{D42A27DB-BD31-4B8C-83A1-F6EECF244321}">
                <p14:modId xmlns:p14="http://schemas.microsoft.com/office/powerpoint/2010/main" val="4056212492"/>
              </p:ext>
            </p:extLst>
          </p:nvPr>
        </p:nvGraphicFramePr>
        <p:xfrm>
          <a:off x="838303" y="1843122"/>
          <a:ext cx="16824960" cy="8462816"/>
        </p:xfrm>
        <a:graphic>
          <a:graphicData uri="http://schemas.openxmlformats.org/drawingml/2006/table">
            <a:tbl>
              <a:tblPr firstRow="1" firstCol="1" bandRow="1"/>
              <a:tblGrid>
                <a:gridCol w="3733697">
                  <a:extLst>
                    <a:ext uri="{9D8B030D-6E8A-4147-A177-3AD203B41FA5}">
                      <a16:colId xmlns:a16="http://schemas.microsoft.com/office/drawing/2014/main" val="3102455076"/>
                    </a:ext>
                  </a:extLst>
                </a:gridCol>
                <a:gridCol w="2301240">
                  <a:extLst>
                    <a:ext uri="{9D8B030D-6E8A-4147-A177-3AD203B41FA5}">
                      <a16:colId xmlns:a16="http://schemas.microsoft.com/office/drawing/2014/main" val="4144967583"/>
                    </a:ext>
                  </a:extLst>
                </a:gridCol>
                <a:gridCol w="2004060">
                  <a:extLst>
                    <a:ext uri="{9D8B030D-6E8A-4147-A177-3AD203B41FA5}">
                      <a16:colId xmlns:a16="http://schemas.microsoft.com/office/drawing/2014/main" val="1479439485"/>
                    </a:ext>
                  </a:extLst>
                </a:gridCol>
                <a:gridCol w="2152650">
                  <a:extLst>
                    <a:ext uri="{9D8B030D-6E8A-4147-A177-3AD203B41FA5}">
                      <a16:colId xmlns:a16="http://schemas.microsoft.com/office/drawing/2014/main" val="2094661677"/>
                    </a:ext>
                  </a:extLst>
                </a:gridCol>
                <a:gridCol w="6633313">
                  <a:extLst>
                    <a:ext uri="{9D8B030D-6E8A-4147-A177-3AD203B41FA5}">
                      <a16:colId xmlns:a16="http://schemas.microsoft.com/office/drawing/2014/main" val="4096943769"/>
                    </a:ext>
                  </a:extLst>
                </a:gridCol>
              </a:tblGrid>
              <a:tr h="491524">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Category</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Vietnam</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Indonesia</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Philippines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tc>
                  <a:txBody>
                    <a:bodyPr/>
                    <a:lstStyle/>
                    <a:p>
                      <a:pPr marL="0" marR="0" algn="ctr">
                        <a:buNone/>
                        <a:tabLst>
                          <a:tab pos="971550" algn="l"/>
                          <a:tab pos="1028700" algn="l"/>
                        </a:tabLst>
                      </a:pPr>
                      <a:r>
                        <a:rPr lang="en-US" sz="1800" b="1" kern="100" dirty="0">
                          <a:solidFill>
                            <a:srgbClr val="FFFFFF"/>
                          </a:solidFill>
                          <a:effectLst/>
                          <a:latin typeface="+mn-lt"/>
                          <a:ea typeface="DengXian" panose="02010600030101010101" pitchFamily="2" charset="-122"/>
                          <a:cs typeface="Arial" panose="020B0604020202020204" pitchFamily="34" charset="0"/>
                        </a:rPr>
                        <a:t>Comparative analysis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9050" cap="flat" cmpd="sng" algn="ctr">
                      <a:solidFill>
                        <a:srgbClr val="45B0E1"/>
                      </a:solidFill>
                      <a:prstDash val="solid"/>
                      <a:round/>
                      <a:headEnd type="none" w="med" len="med"/>
                      <a:tailEnd type="none" w="med" len="med"/>
                    </a:lnB>
                    <a:solidFill>
                      <a:srgbClr val="0070C0"/>
                    </a:solidFill>
                  </a:tcPr>
                </a:tc>
                <a:extLst>
                  <a:ext uri="{0D108BD9-81ED-4DB2-BD59-A6C34878D82A}">
                    <a16:rowId xmlns:a16="http://schemas.microsoft.com/office/drawing/2014/main" val="4043975595"/>
                  </a:ext>
                </a:extLst>
              </a:tr>
              <a:tr h="372343">
                <a:tc>
                  <a:txBody>
                    <a:bodyPr/>
                    <a:lstStyle/>
                    <a:p>
                      <a:pPr marL="0" marR="0" lvl="0" indent="0">
                        <a:spcBef>
                          <a:spcPts val="1140"/>
                        </a:spcBef>
                        <a:buFont typeface="Aptos" panose="020B0004020202020204" pitchFamily="34" charset="0"/>
                        <a:buNone/>
                        <a:tabLst>
                          <a:tab pos="971550" algn="l"/>
                          <a:tab pos="1028700" algn="l"/>
                        </a:tabLst>
                      </a:pPr>
                      <a:r>
                        <a:rPr lang="en-US" sz="1800" b="1" kern="100" dirty="0">
                          <a:solidFill>
                            <a:srgbClr val="000000"/>
                          </a:solidFill>
                          <a:effectLst/>
                          <a:latin typeface="+mn-lt"/>
                          <a:ea typeface="DengXian" panose="02010600030101010101" pitchFamily="2" charset="-122"/>
                          <a:cs typeface="Arial" panose="020B0604020202020204" pitchFamily="34" charset="0"/>
                        </a:rPr>
                        <a:t>Depth &amp; size</a:t>
                      </a:r>
                      <a:endParaRPr lang="en-US" sz="1800" kern="100" dirty="0">
                        <a:effectLst/>
                        <a:latin typeface="+mn-lt"/>
                        <a:ea typeface="Tahoma" panose="020B060403050404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9050" cap="flat" cmpd="sng" algn="ctr">
                      <a:solidFill>
                        <a:srgbClr val="45B0E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extLst>
                  <a:ext uri="{0D108BD9-81ED-4DB2-BD59-A6C34878D82A}">
                    <a16:rowId xmlns:a16="http://schemas.microsoft.com/office/drawing/2014/main" val="3918312722"/>
                  </a:ext>
                </a:extLst>
              </a:tr>
              <a:tr h="258588">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Market </a:t>
                      </a:r>
                      <a:r>
                        <a:rPr lang="en-US" sz="1800" kern="100" dirty="0" err="1">
                          <a:effectLst/>
                          <a:latin typeface="+mn-lt"/>
                          <a:ea typeface="DengXian" panose="02010600030101010101" pitchFamily="2" charset="-122"/>
                          <a:cs typeface="Arial" panose="020B0604020202020204" pitchFamily="34" charset="0"/>
                        </a:rPr>
                        <a:t>capitalisation</a:t>
                      </a:r>
                      <a:r>
                        <a:rPr lang="en-US" sz="1800" kern="100" dirty="0">
                          <a:effectLst/>
                          <a:latin typeface="+mn-lt"/>
                          <a:ea typeface="DengXian" panose="02010600030101010101" pitchFamily="2" charset="-122"/>
                          <a:cs typeface="Arial" panose="020B0604020202020204" pitchFamily="34" charset="0"/>
                        </a:rPr>
                        <a:t> (% of GDP)</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71.5%</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56.9%</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66.0%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rowSpan="3">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Vietnam</a:t>
                      </a:r>
                      <a:r>
                        <a:rPr lang="vi-VN" sz="1800" kern="100" dirty="0">
                          <a:effectLst/>
                          <a:latin typeface="+mn-lt"/>
                          <a:ea typeface="DengXian" panose="02010600030101010101" pitchFamily="2" charset="-122"/>
                          <a:cs typeface="Arial" panose="020B0604020202020204" pitchFamily="34" charset="0"/>
                        </a:rPr>
                        <a:t>’s high depth-to-GDP suggests a market ready for institutional transition, while the Phillipines’s shallow bond market represents a major untapped opportunities for DFI</a:t>
                      </a:r>
                      <a:r>
                        <a:rPr lang="en-US" sz="1800" kern="100" dirty="0">
                          <a:effectLst/>
                          <a:latin typeface="+mn-lt"/>
                          <a:ea typeface="DengXian" panose="02010600030101010101" pitchFamily="2" charset="-122"/>
                          <a:cs typeface="Arial" panose="020B0604020202020204" pitchFamily="34" charset="0"/>
                        </a:rPr>
                        <a:t>s</a:t>
                      </a:r>
                      <a:r>
                        <a:rPr lang="vi-VN" sz="1800" kern="100" dirty="0">
                          <a:effectLst/>
                          <a:latin typeface="+mn-lt"/>
                          <a:ea typeface="DengXian" panose="02010600030101010101" pitchFamily="2" charset="-122"/>
                          <a:cs typeface="Arial" panose="020B0604020202020204" pitchFamily="34" charset="0"/>
                        </a:rPr>
                        <a:t> to build scale. Indonesia has the lowest MarCap among three, dominated by SOEs in major indices.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55305541"/>
                  </a:ext>
                </a:extLst>
              </a:tr>
              <a:tr h="517177">
                <a:tc>
                  <a:txBody>
                    <a:bodyPr/>
                    <a:lstStyle/>
                    <a:p>
                      <a:pPr marL="0" marR="0">
                        <a:buNone/>
                        <a:tabLst>
                          <a:tab pos="937895" algn="ctr"/>
                        </a:tabLst>
                      </a:pPr>
                      <a:r>
                        <a:rPr lang="en-US" sz="1800" kern="100" dirty="0">
                          <a:effectLst/>
                          <a:latin typeface="+mn-lt"/>
                          <a:ea typeface="DengXian" panose="02010600030101010101" pitchFamily="2" charset="-122"/>
                          <a:cs typeface="Arial" panose="020B0604020202020204" pitchFamily="34" charset="0"/>
                        </a:rPr>
                        <a:t>Number of listed companies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Main boards: 706</a:t>
                      </a:r>
                      <a:endParaRPr lang="en-US" sz="1800" kern="100" dirty="0">
                        <a:effectLst/>
                        <a:latin typeface="+mn-lt"/>
                        <a:ea typeface="Calibri" panose="020F0502020204030204" pitchFamily="34" charset="0"/>
                        <a:cs typeface="Arial" panose="020B0604020202020204" pitchFamily="34" charset="0"/>
                      </a:endParaRPr>
                    </a:p>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Secondary board: 869</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956</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Main board: 271</a:t>
                      </a:r>
                      <a:endParaRPr lang="en-US" sz="1800" kern="100" dirty="0">
                        <a:effectLst/>
                        <a:latin typeface="+mn-lt"/>
                        <a:ea typeface="Calibri" panose="020F0502020204030204" pitchFamily="34" charset="0"/>
                        <a:cs typeface="Arial" panose="020B0604020202020204" pitchFamily="34" charset="0"/>
                      </a:endParaRPr>
                    </a:p>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SME board: 10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224977704"/>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Outstanding C-bond size (% of GDP)</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10.4%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4.9%</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2.1%</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62705594"/>
                  </a:ext>
                </a:extLst>
              </a:tr>
              <a:tr h="395341">
                <a:tc>
                  <a:txBody>
                    <a:bodyPr/>
                    <a:lstStyle/>
                    <a:p>
                      <a:pPr marL="0" marR="0" lvl="0" indent="0">
                        <a:spcBef>
                          <a:spcPts val="1140"/>
                        </a:spcBef>
                        <a:buFont typeface="Aptos" panose="020B0004020202020204" pitchFamily="34" charset="0"/>
                        <a:buNone/>
                        <a:tabLst>
                          <a:tab pos="971550" algn="l"/>
                          <a:tab pos="1028700" algn="l"/>
                        </a:tabLst>
                      </a:pPr>
                      <a:r>
                        <a:rPr lang="en-US" sz="1800" b="1" kern="100" dirty="0">
                          <a:solidFill>
                            <a:srgbClr val="000000"/>
                          </a:solidFill>
                          <a:effectLst/>
                          <a:latin typeface="+mn-lt"/>
                          <a:ea typeface="DengXian" panose="02010600030101010101" pitchFamily="2" charset="-122"/>
                          <a:cs typeface="Arial" panose="020B0604020202020204" pitchFamily="34" charset="0"/>
                        </a:rPr>
                        <a:t>Investor base &amp; Composition</a:t>
                      </a:r>
                      <a:endParaRPr lang="en-US" sz="1800" kern="100" dirty="0">
                        <a:effectLst/>
                        <a:latin typeface="+mn-lt"/>
                        <a:ea typeface="Tahoma" panose="020B060403050404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extLst>
                  <a:ext uri="{0D108BD9-81ED-4DB2-BD59-A6C34878D82A}">
                    <a16:rowId xmlns:a16="http://schemas.microsoft.com/office/drawing/2014/main" val="773423779"/>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Share of foreign investors (% of equity trading value)</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11.6%</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45.7%</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46.3%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rowSpan="4">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Indonesia </a:t>
                      </a:r>
                      <a:r>
                        <a:rPr lang="vi-VN" sz="1800" kern="100" dirty="0">
                          <a:effectLst/>
                          <a:latin typeface="+mn-lt"/>
                          <a:ea typeface="DengXian" panose="02010600030101010101" pitchFamily="2" charset="-122"/>
                          <a:cs typeface="Arial" panose="020B0604020202020204" pitchFamily="34" charset="0"/>
                        </a:rPr>
                        <a:t>and the Phillipines has a more mature investor base acting as a long-term stablili</a:t>
                      </a:r>
                      <a:r>
                        <a:rPr lang="en-US" sz="1800" kern="100" dirty="0">
                          <a:effectLst/>
                          <a:latin typeface="+mn-lt"/>
                          <a:ea typeface="DengXian" panose="02010600030101010101" pitchFamily="2" charset="-122"/>
                          <a:cs typeface="Arial" panose="020B0604020202020204" pitchFamily="34" charset="0"/>
                        </a:rPr>
                        <a:t>s</a:t>
                      </a:r>
                      <a:r>
                        <a:rPr lang="vi-VN" sz="1800" kern="100" dirty="0">
                          <a:effectLst/>
                          <a:latin typeface="+mn-lt"/>
                          <a:ea typeface="DengXian" panose="02010600030101010101" pitchFamily="2" charset="-122"/>
                          <a:cs typeface="Arial" panose="020B0604020202020204" pitchFamily="34" charset="0"/>
                        </a:rPr>
                        <a:t>ing force. Vietnam remains retail-driven, though the 2026 FTSE upgrade and roadmap to MSCI EM status are designed to pivot this towards institutions for Vietnam.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2462970365"/>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Share of retail investors (% of equity trading value)</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54.1%</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18.3%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16% (2024)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416534259"/>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Institutional share of bond holdings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 85%</a:t>
                      </a:r>
                      <a:r>
                        <a:rPr lang="vi-VN" sz="1800" kern="100" dirty="0">
                          <a:effectLst/>
                          <a:latin typeface="+mn-lt"/>
                          <a:ea typeface="DengXian" panose="02010600030101010101" pitchFamily="2" charset="-122"/>
                          <a:cs typeface="Arial" panose="020B0604020202020204" pitchFamily="34" charset="0"/>
                        </a:rPr>
                        <a:t> (2024)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82% (2024)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70-80%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102431683"/>
                  </a:ext>
                </a:extLst>
              </a:tr>
              <a:tr h="464321">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AUM of investment funds (% of GDP)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6.3%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~4.5%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~4.0%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298584343"/>
                  </a:ext>
                </a:extLst>
              </a:tr>
              <a:tr h="385190">
                <a:tc>
                  <a:txBody>
                    <a:bodyPr/>
                    <a:lstStyle/>
                    <a:p>
                      <a:pPr marL="0" marR="0" lvl="0" indent="0">
                        <a:spcBef>
                          <a:spcPts val="1140"/>
                        </a:spcBef>
                        <a:buFont typeface="Aptos" panose="020B0004020202020204" pitchFamily="34" charset="0"/>
                        <a:buNone/>
                        <a:tabLst>
                          <a:tab pos="971550" algn="l"/>
                          <a:tab pos="1028700" algn="l"/>
                        </a:tabLst>
                      </a:pPr>
                      <a:r>
                        <a:rPr lang="en-US" sz="1800" b="1" kern="100" dirty="0">
                          <a:solidFill>
                            <a:srgbClr val="000000"/>
                          </a:solidFill>
                          <a:effectLst/>
                          <a:latin typeface="+mn-lt"/>
                          <a:ea typeface="DengXian" panose="02010600030101010101" pitchFamily="2" charset="-122"/>
                          <a:cs typeface="Arial" panose="020B0604020202020204" pitchFamily="34" charset="0"/>
                        </a:rPr>
                        <a:t>Liquidity &amp; free-float</a:t>
                      </a:r>
                      <a:endParaRPr lang="en-US" sz="1800" kern="100" dirty="0">
                        <a:effectLst/>
                        <a:latin typeface="+mn-lt"/>
                        <a:ea typeface="Tahoma" panose="020B060403050404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tc>
                  <a:txBody>
                    <a:bodyPr/>
                    <a:lstStyle/>
                    <a:p>
                      <a:pPr marL="0" marR="0">
                        <a:buNone/>
                        <a:tabLst>
                          <a:tab pos="971550" algn="l"/>
                          <a:tab pos="1028700" algn="l"/>
                        </a:tabLst>
                      </a:pPr>
                      <a:r>
                        <a:rPr lang="en-US" sz="1800" b="1" kern="100" dirty="0">
                          <a:effectLst/>
                          <a:latin typeface="+mn-lt"/>
                          <a:ea typeface="DengXian" panose="02010600030101010101" pitchFamily="2" charset="-122"/>
                          <a:cs typeface="Arial" panose="020B0604020202020204" pitchFamily="34" charset="0"/>
                        </a:rPr>
                        <a:t> </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solidFill>
                      <a:srgbClr val="DAEEF3"/>
                    </a:solidFill>
                  </a:tcPr>
                </a:tc>
                <a:extLst>
                  <a:ext uri="{0D108BD9-81ED-4DB2-BD59-A6C34878D82A}">
                    <a16:rowId xmlns:a16="http://schemas.microsoft.com/office/drawing/2014/main" val="2701634101"/>
                  </a:ext>
                </a:extLst>
              </a:tr>
              <a:tr h="258588">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Turnover ratio</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67.3%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30.3%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13.0%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rowSpan="5">
                  <a:txBody>
                    <a:bodyPr/>
                    <a:lstStyle/>
                    <a:p>
                      <a:pPr marL="0" marR="0">
                        <a:spcBef>
                          <a:spcPts val="300"/>
                        </a:spcBef>
                        <a:spcAft>
                          <a:spcPts val="300"/>
                        </a:spcAft>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Vietnam</a:t>
                      </a:r>
                      <a:r>
                        <a:rPr lang="vi-VN" sz="1800" kern="100" dirty="0">
                          <a:effectLst/>
                          <a:latin typeface="+mn-lt"/>
                          <a:ea typeface="DengXian" panose="02010600030101010101" pitchFamily="2" charset="-122"/>
                          <a:cs typeface="Arial" panose="020B0604020202020204" pitchFamily="34" charset="0"/>
                        </a:rPr>
                        <a:t> market possesses strong liquidity and rapid development as it approaches the EM status, while the Phillippines’s low liquidity and turnover can create “liquidity trap” where large entries/exits cause massive price slippage. Indonesia’s recent increase of free-float requirements signal</a:t>
                      </a:r>
                      <a:r>
                        <a:rPr lang="en-US" sz="1800" kern="100" dirty="0">
                          <a:effectLst/>
                          <a:latin typeface="+mn-lt"/>
                          <a:ea typeface="DengXian" panose="02010600030101010101" pitchFamily="2" charset="-122"/>
                          <a:cs typeface="Arial" panose="020B0604020202020204" pitchFamily="34" charset="0"/>
                        </a:rPr>
                        <a:t>s</a:t>
                      </a:r>
                      <a:r>
                        <a:rPr lang="vi-VN" sz="1800" kern="100" dirty="0">
                          <a:effectLst/>
                          <a:latin typeface="+mn-lt"/>
                          <a:ea typeface="DengXian" panose="02010600030101010101" pitchFamily="2" charset="-122"/>
                          <a:cs typeface="Arial" panose="020B0604020202020204" pitchFamily="34" charset="0"/>
                        </a:rPr>
                        <a:t> a national push to further improve market investability.</a:t>
                      </a:r>
                      <a:endParaRPr lang="en-US" sz="1800" kern="100" dirty="0">
                        <a:effectLst/>
                        <a:latin typeface="+mn-lt"/>
                        <a:ea typeface="Calibri" panose="020F0502020204030204" pitchFamily="34" charset="0"/>
                        <a:cs typeface="Arial" panose="020B0604020202020204" pitchFamily="34" charset="0"/>
                      </a:endParaRPr>
                    </a:p>
                    <a:p>
                      <a:pPr marL="0" marR="0">
                        <a:spcBef>
                          <a:spcPts val="300"/>
                        </a:spcBef>
                        <a:spcAft>
                          <a:spcPts val="300"/>
                        </a:spcAft>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Vietnam’s higher free float reflects relatively broader retail participation, which increases the proportion of shares available for trading. In contrast, Indonesia and the Philippines end to have more concentrated ownership structures, often dominated by family conglomerates or strategic shareholders, resulting in a lower proportion of shares in public hands.</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extLst>
                  <a:ext uri="{0D108BD9-81ED-4DB2-BD59-A6C34878D82A}">
                    <a16:rowId xmlns:a16="http://schemas.microsoft.com/office/drawing/2014/main" val="1603588377"/>
                  </a:ext>
                </a:extLst>
              </a:tr>
              <a:tr h="517177">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Average daily trading value (USD million) on the equity market</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1,127</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1,094</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130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166567533"/>
                  </a:ext>
                </a:extLst>
              </a:tr>
              <a:tr h="775765">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Minimum free-float ratio for listing</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15% (recently increased from 7.5%)</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12-33% (depending on size)</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856676172"/>
                  </a:ext>
                </a:extLst>
              </a:tr>
              <a:tr h="258588">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Average free float ratio</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43%</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28%</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Around 30%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420979761"/>
                  </a:ext>
                </a:extLst>
              </a:tr>
              <a:tr h="1364773">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Average daily trading value (USD million) on the C-bond market</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222</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260</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a:txBody>
                    <a:bodyPr/>
                    <a:lstStyle/>
                    <a:p>
                      <a:pPr marL="0" marR="0">
                        <a:buNone/>
                        <a:tabLst>
                          <a:tab pos="971550" algn="l"/>
                          <a:tab pos="1028700" algn="l"/>
                        </a:tabLst>
                      </a:pPr>
                      <a:r>
                        <a:rPr lang="en-US" sz="1800" kern="100" dirty="0">
                          <a:effectLst/>
                          <a:latin typeface="+mn-lt"/>
                          <a:ea typeface="DengXian" panose="02010600030101010101" pitchFamily="2" charset="-122"/>
                          <a:cs typeface="Arial" panose="020B0604020202020204" pitchFamily="34" charset="0"/>
                        </a:rPr>
                        <a:t>~ 1.5 – 2.5</a:t>
                      </a:r>
                      <a:endParaRPr lang="en-US" sz="1800" kern="100" dirty="0">
                        <a:effectLst/>
                        <a:latin typeface="+mn-lt"/>
                        <a:ea typeface="Calibri" panose="020F0502020204030204" pitchFamily="34" charset="0"/>
                        <a:cs typeface="Arial" panose="020B0604020202020204" pitchFamily="34" charset="0"/>
                      </a:endParaRPr>
                    </a:p>
                  </a:txBody>
                  <a:tcPr marL="57363" marR="57363" marT="0" marB="0" anchor="ctr">
                    <a:lnL w="12700" cap="flat" cmpd="sng" algn="ctr">
                      <a:solidFill>
                        <a:srgbClr val="DBE5F1"/>
                      </a:solidFill>
                      <a:prstDash val="solid"/>
                      <a:round/>
                      <a:headEnd type="none" w="med" len="med"/>
                      <a:tailEnd type="none" w="med" len="med"/>
                    </a:lnL>
                    <a:lnR w="12700" cap="flat" cmpd="sng" algn="ctr">
                      <a:solidFill>
                        <a:srgbClr val="DBE5F1"/>
                      </a:solidFill>
                      <a:prstDash val="solid"/>
                      <a:round/>
                      <a:headEnd type="none" w="med" len="med"/>
                      <a:tailEnd type="none" w="med" len="med"/>
                    </a:lnR>
                    <a:lnT w="12700" cap="flat" cmpd="sng" algn="ctr">
                      <a:solidFill>
                        <a:srgbClr val="DBE5F1"/>
                      </a:solidFill>
                      <a:prstDash val="solid"/>
                      <a:round/>
                      <a:headEnd type="none" w="med" len="med"/>
                      <a:tailEnd type="none" w="med" len="med"/>
                    </a:lnT>
                    <a:lnB w="12700" cap="flat" cmpd="sng" algn="ctr">
                      <a:solidFill>
                        <a:srgbClr val="DBE5F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888922592"/>
                  </a:ext>
                </a:extLst>
              </a:tr>
            </a:tbl>
          </a:graphicData>
        </a:graphic>
      </p:graphicFrame>
      <p:sp>
        <p:nvSpPr>
          <p:cNvPr id="4" name="TextBox 3">
            <a:extLst>
              <a:ext uri="{FF2B5EF4-FFF2-40B4-BE49-F238E27FC236}">
                <a16:creationId xmlns:a16="http://schemas.microsoft.com/office/drawing/2014/main" id="{B67BBE65-2CB0-B1A0-589C-9843AEE5CCF7}"/>
              </a:ext>
            </a:extLst>
          </p:cNvPr>
          <p:cNvSpPr txBox="1"/>
          <p:nvPr/>
        </p:nvSpPr>
        <p:spPr>
          <a:xfrm>
            <a:off x="838303" y="9954170"/>
            <a:ext cx="10987086" cy="307777"/>
          </a:xfrm>
          <a:prstGeom prst="rect">
            <a:avLst/>
          </a:prstGeom>
          <a:noFill/>
        </p:spPr>
        <p:txBody>
          <a:bodyPr wrap="square">
            <a:spAutoFit/>
          </a:bodyPr>
          <a:lstStyle/>
          <a:p>
            <a:pPr marL="0" marR="0">
              <a:spcBef>
                <a:spcPts val="300"/>
              </a:spcBef>
              <a:spcAft>
                <a:spcPts val="300"/>
              </a:spcAft>
              <a:buNone/>
            </a:pPr>
            <a:r>
              <a:rPr lang="en-US" sz="1400" i="1" dirty="0">
                <a:effectLst/>
                <a:latin typeface="Aptos" panose="020B0004020202020204" pitchFamily="34" charset="0"/>
                <a:ea typeface="Calibri" panose="020F0502020204030204" pitchFamily="34" charset="0"/>
                <a:cs typeface="Arial" panose="020B0604020202020204" pitchFamily="34" charset="0"/>
              </a:rPr>
              <a:t>Source:  ABO, </a:t>
            </a:r>
            <a:r>
              <a:rPr lang="en-US" sz="1400" i="1" dirty="0" err="1">
                <a:effectLst/>
                <a:latin typeface="Aptos" panose="020B0004020202020204" pitchFamily="34" charset="0"/>
                <a:ea typeface="Calibri" panose="020F0502020204030204" pitchFamily="34" charset="0"/>
                <a:cs typeface="Arial" panose="020B0604020202020204" pitchFamily="34" charset="0"/>
              </a:rPr>
              <a:t>FiinProX</a:t>
            </a:r>
            <a:r>
              <a:rPr lang="en-US" sz="1400" i="1" dirty="0">
                <a:effectLst/>
                <a:latin typeface="Aptos" panose="020B0004020202020204" pitchFamily="34" charset="0"/>
                <a:ea typeface="Calibri" panose="020F0502020204030204" pitchFamily="34" charset="0"/>
                <a:cs typeface="Arial" panose="020B0604020202020204" pitchFamily="34" charset="0"/>
              </a:rPr>
              <a:t>, exchanges and interviews. Note: Data are 2025 full year, unless otherwise noted</a:t>
            </a:r>
            <a:endParaRPr lang="en-US" sz="1400" dirty="0">
              <a:effectLst/>
              <a:latin typeface="Aptos" panose="020B0004020202020204" pitchFamily="34" charset="0"/>
              <a:ea typeface="Calibri" panose="020F0502020204030204" pitchFamily="34" charset="0"/>
              <a:cs typeface="Arial" panose="020B0604020202020204" pitchFamily="34" charset="0"/>
            </a:endParaRPr>
          </a:p>
        </p:txBody>
      </p:sp>
      <p:sp>
        <p:nvSpPr>
          <p:cNvPr id="2" name="Text Placeholder 3">
            <a:extLst>
              <a:ext uri="{FF2B5EF4-FFF2-40B4-BE49-F238E27FC236}">
                <a16:creationId xmlns:a16="http://schemas.microsoft.com/office/drawing/2014/main" id="{3CCBDA4D-CAA9-F02B-B04E-33954A93E96C}"/>
              </a:ext>
            </a:extLst>
          </p:cNvPr>
          <p:cNvSpPr txBox="1">
            <a:spLocks/>
          </p:cNvSpPr>
          <p:nvPr/>
        </p:nvSpPr>
        <p:spPr>
          <a:xfrm>
            <a:off x="624737" y="1466884"/>
            <a:ext cx="16451534" cy="3762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Wingdings" panose="05000000000000000000" pitchFamily="2" charset="2"/>
              <a:buNone/>
              <a:defRPr sz="2400" b="1" i="0" u="none" strike="noStrike" cap="none">
                <a:solidFill>
                  <a:srgbClr val="093461"/>
                </a:solidFill>
                <a:latin typeface="Aptos" panose="020B0004020202020204" pitchFamily="34" charset="0"/>
                <a:ea typeface=".Helvetica Light" panose="020B0403020202020204" pitchFamily="34" charset="0"/>
                <a:cs typeface="Arial" panose="020B0604020202020204" pitchFamily="34" charset="0"/>
                <a:sym typeface="Arial"/>
              </a:defRPr>
            </a:lvl1pPr>
            <a:lvl2pPr marL="914400" marR="0" lvl="1"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2802" b="0" i="0" u="none" strike="noStrike" cap="none">
                <a:solidFill>
                  <a:schemeClr val="dk2"/>
                </a:solidFill>
                <a:latin typeface="Arial"/>
                <a:ea typeface="Arial"/>
                <a:cs typeface="Arial"/>
                <a:sym typeface="Arial"/>
              </a:defRPr>
            </a:lvl9pPr>
          </a:lstStyle>
          <a:p>
            <a:r>
              <a:rPr lang="en-US" sz="2000" dirty="0"/>
              <a:t>Chart 48: Comparison of Vietnam, Indonesia and Philippines capital markets </a:t>
            </a:r>
          </a:p>
        </p:txBody>
      </p:sp>
    </p:spTree>
    <p:extLst>
      <p:ext uri="{BB962C8B-B14F-4D97-AF65-F5344CB8AC3E}">
        <p14:creationId xmlns:p14="http://schemas.microsoft.com/office/powerpoint/2010/main" val="1942988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BD90B29-54A5-CB42-A766-41FCD2877DF6}"/>
              </a:ext>
            </a:extLst>
          </p:cNvPr>
          <p:cNvSpPr/>
          <p:nvPr/>
        </p:nvSpPr>
        <p:spPr>
          <a:xfrm>
            <a:off x="1322220" y="2019463"/>
            <a:ext cx="3659978" cy="6552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5" name="TextBox 4">
            <a:extLst>
              <a:ext uri="{FF2B5EF4-FFF2-40B4-BE49-F238E27FC236}">
                <a16:creationId xmlns:a16="http://schemas.microsoft.com/office/drawing/2014/main" id="{0DD3EA1A-14C5-364D-B2B3-DDF2F5912A26}"/>
              </a:ext>
            </a:extLst>
          </p:cNvPr>
          <p:cNvSpPr txBox="1"/>
          <p:nvPr/>
        </p:nvSpPr>
        <p:spPr>
          <a:xfrm>
            <a:off x="1424488" y="2104704"/>
            <a:ext cx="2908890" cy="461665"/>
          </a:xfrm>
          <a:prstGeom prst="rect">
            <a:avLst/>
          </a:prstGeom>
          <a:noFill/>
        </p:spPr>
        <p:txBody>
          <a:bodyPr wrap="square" rtlCol="0" anchor="b" anchorCtr="0">
            <a:spAutoFit/>
          </a:bodyPr>
          <a:lstStyle/>
          <a:p>
            <a:r>
              <a:rPr lang="en-US" sz="2400" b="1" dirty="0">
                <a:solidFill>
                  <a:schemeClr val="bg1"/>
                </a:solidFill>
                <a:latin typeface="+mn-lt"/>
                <a:ea typeface="League Spartan" charset="0"/>
                <a:cs typeface="Poppins" pitchFamily="2" charset="77"/>
              </a:rPr>
              <a:t>ESG Frameworks</a:t>
            </a:r>
          </a:p>
        </p:txBody>
      </p:sp>
      <p:sp>
        <p:nvSpPr>
          <p:cNvPr id="6" name="Subtitle 2">
            <a:extLst>
              <a:ext uri="{FF2B5EF4-FFF2-40B4-BE49-F238E27FC236}">
                <a16:creationId xmlns:a16="http://schemas.microsoft.com/office/drawing/2014/main" id="{8129C7D1-33EA-7E46-8D68-A792453E9D7D}"/>
              </a:ext>
            </a:extLst>
          </p:cNvPr>
          <p:cNvSpPr txBox="1">
            <a:spLocks/>
          </p:cNvSpPr>
          <p:nvPr/>
        </p:nvSpPr>
        <p:spPr>
          <a:xfrm>
            <a:off x="1424488" y="2791632"/>
            <a:ext cx="3428608" cy="7162538"/>
          </a:xfrm>
          <a:prstGeom prst="rect">
            <a:avLst/>
          </a:prstGeom>
        </p:spPr>
        <p:txBody>
          <a:bodyPr vert="horz" wrap="square" lIns="68580" tIns="34290" rIns="68580" bIns="3429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Indonesia</a:t>
            </a:r>
            <a:r>
              <a:rPr lang="en-US" sz="1800" dirty="0">
                <a:solidFill>
                  <a:srgbClr val="002060"/>
                </a:solidFill>
                <a:latin typeface="+mn-lt"/>
                <a:ea typeface="Lato Light" panose="020F0502020204030203" pitchFamily="34" charset="0"/>
                <a:cs typeface="Mukta ExtraLight" panose="020B0000000000000000" pitchFamily="34" charset="77"/>
              </a:rPr>
              <a:t> has the most </a:t>
            </a:r>
            <a:r>
              <a:rPr lang="en-US" sz="1800" dirty="0">
                <a:solidFill>
                  <a:srgbClr val="002060"/>
                </a:solidFill>
                <a:latin typeface="+mn-lt"/>
                <a:ea typeface="Lato Light" panose="020F0502020204030203" pitchFamily="34" charset="0"/>
              </a:rPr>
              <a:t>mature</a:t>
            </a:r>
            <a:r>
              <a:rPr lang="en-US" sz="1800" dirty="0">
                <a:solidFill>
                  <a:srgbClr val="002060"/>
                </a:solidFill>
                <a:latin typeface="+mn-lt"/>
                <a:ea typeface="Lato Light" panose="020F0502020204030203" pitchFamily="34" charset="0"/>
                <a:cs typeface="Mukta ExtraLight" panose="020B0000000000000000" pitchFamily="34" charset="77"/>
              </a:rPr>
              <a:t> and structured ESG framework among the three, with mandatory sustainability reporting and a national green taxonomy, and repeated sovereign green sukuk issuances anchoring market credibility.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The Philippines </a:t>
            </a:r>
            <a:r>
              <a:rPr lang="en-US" sz="1800" dirty="0">
                <a:solidFill>
                  <a:srgbClr val="002060"/>
                </a:solidFill>
                <a:latin typeface="+mn-lt"/>
                <a:ea typeface="Lato Light" panose="020F0502020204030203" pitchFamily="34" charset="0"/>
                <a:cs typeface="Mukta ExtraLight" panose="020B0000000000000000" pitchFamily="34" charset="77"/>
              </a:rPr>
              <a:t>has sovereign sustainability issuances that support market development, but its disclosure regime remains less prescriptive.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Vietnam</a:t>
            </a:r>
            <a:r>
              <a:rPr lang="en-US" sz="1800" dirty="0">
                <a:solidFill>
                  <a:srgbClr val="002060"/>
                </a:solidFill>
                <a:latin typeface="+mn-lt"/>
                <a:ea typeface="Lato Light" panose="020F0502020204030203" pitchFamily="34" charset="0"/>
                <a:cs typeface="Mukta ExtraLight" panose="020B0000000000000000" pitchFamily="34" charset="77"/>
              </a:rPr>
              <a:t> is progressing rapidly with the introduction of a green taxonomy and growing green and sustainability-linked issuances, yet implementation remains largely voluntary, with data transparency and </a:t>
            </a:r>
            <a:r>
              <a:rPr lang="en-US" sz="1800" dirty="0" err="1">
                <a:solidFill>
                  <a:srgbClr val="002060"/>
                </a:solidFill>
                <a:latin typeface="+mn-lt"/>
                <a:ea typeface="Lato Light" panose="020F0502020204030203" pitchFamily="34" charset="0"/>
                <a:cs typeface="Mukta ExtraLight" panose="020B0000000000000000" pitchFamily="34" charset="77"/>
              </a:rPr>
              <a:t>standardised</a:t>
            </a:r>
            <a:r>
              <a:rPr lang="en-US" sz="1800" dirty="0">
                <a:solidFill>
                  <a:srgbClr val="002060"/>
                </a:solidFill>
                <a:latin typeface="+mn-lt"/>
                <a:ea typeface="Lato Light" panose="020F0502020204030203" pitchFamily="34" charset="0"/>
                <a:cs typeface="Mukta ExtraLight" panose="020B0000000000000000" pitchFamily="34" charset="77"/>
              </a:rPr>
              <a:t> reporting still developing.</a:t>
            </a:r>
          </a:p>
        </p:txBody>
      </p:sp>
      <p:sp>
        <p:nvSpPr>
          <p:cNvPr id="7" name="TextBox 6">
            <a:extLst>
              <a:ext uri="{FF2B5EF4-FFF2-40B4-BE49-F238E27FC236}">
                <a16:creationId xmlns:a16="http://schemas.microsoft.com/office/drawing/2014/main" id="{A79B9665-331B-0340-A6D9-60555337A01C}"/>
              </a:ext>
            </a:extLst>
          </p:cNvPr>
          <p:cNvSpPr txBox="1"/>
          <p:nvPr/>
        </p:nvSpPr>
        <p:spPr>
          <a:xfrm>
            <a:off x="1322218" y="1227540"/>
            <a:ext cx="731121" cy="1131079"/>
          </a:xfrm>
          <a:prstGeom prst="rect">
            <a:avLst/>
          </a:prstGeom>
          <a:noFill/>
        </p:spPr>
        <p:txBody>
          <a:bodyPr wrap="square" rtlCol="0" anchor="ctr" anchorCtr="0">
            <a:spAutoFit/>
          </a:bodyPr>
          <a:lstStyle/>
          <a:p>
            <a:r>
              <a:rPr lang="en-US" sz="6750" b="1" dirty="0">
                <a:solidFill>
                  <a:schemeClr val="accent1"/>
                </a:solidFill>
                <a:latin typeface="+mn-lt"/>
                <a:ea typeface="League Spartan" charset="0"/>
                <a:cs typeface="Poppins" pitchFamily="2" charset="77"/>
              </a:rPr>
              <a:t>1</a:t>
            </a:r>
          </a:p>
        </p:txBody>
      </p:sp>
      <p:sp>
        <p:nvSpPr>
          <p:cNvPr id="15" name="Rectangle 14">
            <a:extLst>
              <a:ext uri="{FF2B5EF4-FFF2-40B4-BE49-F238E27FC236}">
                <a16:creationId xmlns:a16="http://schemas.microsoft.com/office/drawing/2014/main" id="{E7F6314B-62F1-BF4C-AF2C-FF189C7EF0E6}"/>
              </a:ext>
            </a:extLst>
          </p:cNvPr>
          <p:cNvSpPr/>
          <p:nvPr/>
        </p:nvSpPr>
        <p:spPr>
          <a:xfrm>
            <a:off x="5447139" y="2019463"/>
            <a:ext cx="3659978" cy="6552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16" name="TextBox 15">
            <a:extLst>
              <a:ext uri="{FF2B5EF4-FFF2-40B4-BE49-F238E27FC236}">
                <a16:creationId xmlns:a16="http://schemas.microsoft.com/office/drawing/2014/main" id="{03BBC132-97E8-5845-820E-96BEB7E71E66}"/>
              </a:ext>
            </a:extLst>
          </p:cNvPr>
          <p:cNvSpPr txBox="1"/>
          <p:nvPr/>
        </p:nvSpPr>
        <p:spPr>
          <a:xfrm>
            <a:off x="5549408" y="2104704"/>
            <a:ext cx="3500025" cy="461665"/>
          </a:xfrm>
          <a:prstGeom prst="rect">
            <a:avLst/>
          </a:prstGeom>
          <a:noFill/>
        </p:spPr>
        <p:txBody>
          <a:bodyPr wrap="square" rtlCol="0" anchor="b" anchorCtr="0">
            <a:spAutoFit/>
          </a:bodyPr>
          <a:lstStyle/>
          <a:p>
            <a:r>
              <a:rPr lang="en-US" sz="2400" b="1" dirty="0">
                <a:solidFill>
                  <a:schemeClr val="bg1"/>
                </a:solidFill>
                <a:latin typeface="+mn-lt"/>
                <a:ea typeface="League Spartan" charset="0"/>
                <a:cs typeface="Poppins" pitchFamily="2" charset="77"/>
              </a:rPr>
              <a:t>SOE Listing Potential</a:t>
            </a:r>
          </a:p>
        </p:txBody>
      </p:sp>
      <p:sp>
        <p:nvSpPr>
          <p:cNvPr id="17" name="Subtitle 2">
            <a:extLst>
              <a:ext uri="{FF2B5EF4-FFF2-40B4-BE49-F238E27FC236}">
                <a16:creationId xmlns:a16="http://schemas.microsoft.com/office/drawing/2014/main" id="{F986A2D2-F969-D546-A216-9B6DC8C8D683}"/>
              </a:ext>
            </a:extLst>
          </p:cNvPr>
          <p:cNvSpPr txBox="1">
            <a:spLocks/>
          </p:cNvSpPr>
          <p:nvPr/>
        </p:nvSpPr>
        <p:spPr>
          <a:xfrm>
            <a:off x="5549407" y="2791632"/>
            <a:ext cx="3557709" cy="7162538"/>
          </a:xfrm>
          <a:prstGeom prst="rect">
            <a:avLst/>
          </a:prstGeom>
        </p:spPr>
        <p:txBody>
          <a:bodyPr vert="horz" wrap="square" lIns="68580" tIns="34290" rIns="68580" bIns="3429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Indonesia</a:t>
            </a:r>
            <a:r>
              <a:rPr lang="en-US" sz="1800" dirty="0">
                <a:solidFill>
                  <a:srgbClr val="002060"/>
                </a:solidFill>
                <a:latin typeface="+mn-lt"/>
                <a:ea typeface="Lato Light" panose="020F0502020204030203" pitchFamily="34" charset="0"/>
                <a:cs typeface="Mukta ExtraLight" panose="020B0000000000000000" pitchFamily="34" charset="77"/>
              </a:rPr>
              <a:t> has the most established presence of listed SOEs among the three markets, with state-owned banks and infrastructure firms forming a meaningful share of market </a:t>
            </a:r>
            <a:r>
              <a:rPr lang="en-US" sz="1800" dirty="0" err="1">
                <a:solidFill>
                  <a:srgbClr val="002060"/>
                </a:solidFill>
                <a:latin typeface="+mn-lt"/>
                <a:ea typeface="Lato Light" panose="020F0502020204030203" pitchFamily="34" charset="0"/>
                <a:cs typeface="Mukta ExtraLight" panose="020B0000000000000000" pitchFamily="34" charset="77"/>
              </a:rPr>
              <a:t>capitalisation</a:t>
            </a:r>
            <a:r>
              <a:rPr lang="en-US" sz="1800" dirty="0">
                <a:solidFill>
                  <a:srgbClr val="002060"/>
                </a:solidFill>
                <a:latin typeface="+mn-lt"/>
                <a:ea typeface="Lato Light" panose="020F0502020204030203" pitchFamily="34" charset="0"/>
                <a:cs typeface="Mukta ExtraLight" panose="020B0000000000000000" pitchFamily="34" charset="77"/>
              </a:rPr>
              <a:t> and liquidity.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The Philippines</a:t>
            </a:r>
            <a:r>
              <a:rPr lang="en-US" sz="1800" dirty="0">
                <a:solidFill>
                  <a:srgbClr val="002060"/>
                </a:solidFill>
                <a:latin typeface="+mn-lt"/>
                <a:ea typeface="Lato Light" panose="020F0502020204030203" pitchFamily="34" charset="0"/>
                <a:cs typeface="Mukta ExtraLight" panose="020B0000000000000000" pitchFamily="34" charset="77"/>
              </a:rPr>
              <a:t>, by contrast, has virtually no listed SOEs, despite the significant economic footprint of government-owned corporations—highlighting a large untapped source of quality supply for its equity market.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Vietnam sits in between</a:t>
            </a:r>
            <a:r>
              <a:rPr lang="en-US" sz="1800" dirty="0">
                <a:solidFill>
                  <a:srgbClr val="002060"/>
                </a:solidFill>
                <a:latin typeface="+mn-lt"/>
                <a:ea typeface="Lato Light" panose="020F0502020204030203" pitchFamily="34" charset="0"/>
                <a:cs typeface="Mukta ExtraLight" panose="020B0000000000000000" pitchFamily="34" charset="77"/>
              </a:rPr>
              <a:t>: SOE-related stocks already play an important role in market performance, and policy direction increasingly supports </a:t>
            </a:r>
            <a:r>
              <a:rPr lang="en-US" sz="1800" dirty="0" err="1">
                <a:solidFill>
                  <a:srgbClr val="002060"/>
                </a:solidFill>
                <a:latin typeface="+mn-lt"/>
                <a:ea typeface="Lato Light" panose="020F0502020204030203" pitchFamily="34" charset="0"/>
                <a:cs typeface="Mukta ExtraLight" panose="020B0000000000000000" pitchFamily="34" charset="77"/>
              </a:rPr>
              <a:t>equitisation</a:t>
            </a:r>
            <a:r>
              <a:rPr lang="en-US" sz="1800" dirty="0">
                <a:solidFill>
                  <a:srgbClr val="002060"/>
                </a:solidFill>
                <a:latin typeface="+mn-lt"/>
                <a:ea typeface="Lato Light" panose="020F0502020204030203" pitchFamily="34" charset="0"/>
                <a:cs typeface="Mukta ExtraLight" panose="020B0000000000000000" pitchFamily="34" charset="77"/>
              </a:rPr>
              <a:t>, but the actual pipeline is thin due to the structural constraints.</a:t>
            </a:r>
          </a:p>
        </p:txBody>
      </p:sp>
      <p:sp>
        <p:nvSpPr>
          <p:cNvPr id="18" name="TextBox 17">
            <a:extLst>
              <a:ext uri="{FF2B5EF4-FFF2-40B4-BE49-F238E27FC236}">
                <a16:creationId xmlns:a16="http://schemas.microsoft.com/office/drawing/2014/main" id="{A7E7F6D3-5F72-D64E-94C1-FA5B5C88EA0A}"/>
              </a:ext>
            </a:extLst>
          </p:cNvPr>
          <p:cNvSpPr txBox="1"/>
          <p:nvPr/>
        </p:nvSpPr>
        <p:spPr>
          <a:xfrm>
            <a:off x="5447139" y="1227540"/>
            <a:ext cx="731121" cy="1131079"/>
          </a:xfrm>
          <a:prstGeom prst="rect">
            <a:avLst/>
          </a:prstGeom>
          <a:noFill/>
        </p:spPr>
        <p:txBody>
          <a:bodyPr wrap="square" rtlCol="0" anchor="ctr" anchorCtr="0">
            <a:spAutoFit/>
          </a:bodyPr>
          <a:lstStyle/>
          <a:p>
            <a:r>
              <a:rPr lang="en-US" sz="6750" b="1" dirty="0">
                <a:solidFill>
                  <a:schemeClr val="accent2"/>
                </a:solidFill>
                <a:latin typeface="+mn-lt"/>
                <a:ea typeface="League Spartan" charset="0"/>
                <a:cs typeface="Poppins" pitchFamily="2" charset="77"/>
              </a:rPr>
              <a:t>2</a:t>
            </a:r>
          </a:p>
        </p:txBody>
      </p:sp>
      <p:sp>
        <p:nvSpPr>
          <p:cNvPr id="25" name="Rectangle 24">
            <a:extLst>
              <a:ext uri="{FF2B5EF4-FFF2-40B4-BE49-F238E27FC236}">
                <a16:creationId xmlns:a16="http://schemas.microsoft.com/office/drawing/2014/main" id="{27F2FD11-2282-EE4A-B3A6-F428E284A7CD}"/>
              </a:ext>
            </a:extLst>
          </p:cNvPr>
          <p:cNvSpPr/>
          <p:nvPr/>
        </p:nvSpPr>
        <p:spPr>
          <a:xfrm>
            <a:off x="9572059" y="2019463"/>
            <a:ext cx="3659978" cy="6552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26" name="TextBox 25">
            <a:extLst>
              <a:ext uri="{FF2B5EF4-FFF2-40B4-BE49-F238E27FC236}">
                <a16:creationId xmlns:a16="http://schemas.microsoft.com/office/drawing/2014/main" id="{A0BDD69E-EF71-8244-8255-3BA99F1C9F23}"/>
              </a:ext>
            </a:extLst>
          </p:cNvPr>
          <p:cNvSpPr txBox="1"/>
          <p:nvPr/>
        </p:nvSpPr>
        <p:spPr>
          <a:xfrm>
            <a:off x="9674328" y="2104704"/>
            <a:ext cx="3396666" cy="461665"/>
          </a:xfrm>
          <a:prstGeom prst="rect">
            <a:avLst/>
          </a:prstGeom>
          <a:noFill/>
        </p:spPr>
        <p:txBody>
          <a:bodyPr wrap="square" rtlCol="0" anchor="b" anchorCtr="0">
            <a:spAutoFit/>
          </a:bodyPr>
          <a:lstStyle/>
          <a:p>
            <a:r>
              <a:rPr lang="en-US" sz="2400" b="1" dirty="0">
                <a:solidFill>
                  <a:schemeClr val="bg1"/>
                </a:solidFill>
                <a:latin typeface="+mn-lt"/>
                <a:ea typeface="League Spartan" charset="0"/>
                <a:cs typeface="Poppins" pitchFamily="2" charset="77"/>
              </a:rPr>
              <a:t>Regional Integration</a:t>
            </a:r>
          </a:p>
        </p:txBody>
      </p:sp>
      <p:sp>
        <p:nvSpPr>
          <p:cNvPr id="27" name="Subtitle 2">
            <a:extLst>
              <a:ext uri="{FF2B5EF4-FFF2-40B4-BE49-F238E27FC236}">
                <a16:creationId xmlns:a16="http://schemas.microsoft.com/office/drawing/2014/main" id="{0CDADB8D-3463-D740-A038-2A44791E83EA}"/>
              </a:ext>
            </a:extLst>
          </p:cNvPr>
          <p:cNvSpPr txBox="1">
            <a:spLocks/>
          </p:cNvSpPr>
          <p:nvPr/>
        </p:nvSpPr>
        <p:spPr>
          <a:xfrm>
            <a:off x="9674328" y="2791632"/>
            <a:ext cx="3428608" cy="6162264"/>
          </a:xfrm>
          <a:prstGeom prst="rect">
            <a:avLst/>
          </a:prstGeom>
        </p:spPr>
        <p:txBody>
          <a:bodyPr vert="horz" wrap="square" lIns="68580" tIns="34290" rIns="68580" bIns="3429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Indonesia</a:t>
            </a:r>
            <a:r>
              <a:rPr lang="en-US" sz="1800" dirty="0">
                <a:solidFill>
                  <a:srgbClr val="002060"/>
                </a:solidFill>
                <a:latin typeface="+mn-lt"/>
                <a:ea typeface="Lato Light" panose="020F0502020204030203" pitchFamily="34" charset="0"/>
                <a:cs typeface="Mukta ExtraLight" panose="020B0000000000000000" pitchFamily="34" charset="77"/>
              </a:rPr>
              <a:t> has a relatively developed capital market and has taken steps toward regional integration, including cross-border investment frameworks.</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The Philippines</a:t>
            </a:r>
            <a:r>
              <a:rPr lang="en-US" sz="1800" dirty="0">
                <a:solidFill>
                  <a:srgbClr val="002060"/>
                </a:solidFill>
                <a:latin typeface="+mn-lt"/>
                <a:ea typeface="Lato Light" panose="020F0502020204030203" pitchFamily="34" charset="0"/>
                <a:cs typeface="Mukta ExtraLight" panose="020B0000000000000000" pitchFamily="34" charset="77"/>
              </a:rPr>
              <a:t>’ capital markets remain largely domestic-focused, with limited cross-border activity, reflecting regulatory restrictions and lower market depth. </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Vietnam</a:t>
            </a:r>
            <a:r>
              <a:rPr lang="en-US" sz="1800" dirty="0">
                <a:solidFill>
                  <a:srgbClr val="002060"/>
                </a:solidFill>
                <a:latin typeface="+mn-lt"/>
                <a:ea typeface="Lato Light" panose="020F0502020204030203" pitchFamily="34" charset="0"/>
                <a:cs typeface="Mukta ExtraLight" panose="020B0000000000000000" pitchFamily="34" charset="77"/>
              </a:rPr>
              <a:t> is increasingly opening its capital markets to foreign investors and aligning regulations with international standards, but actual cross-border investment volumes are still modest compared with its potential.</a:t>
            </a:r>
          </a:p>
        </p:txBody>
      </p:sp>
      <p:sp>
        <p:nvSpPr>
          <p:cNvPr id="28" name="TextBox 27">
            <a:extLst>
              <a:ext uri="{FF2B5EF4-FFF2-40B4-BE49-F238E27FC236}">
                <a16:creationId xmlns:a16="http://schemas.microsoft.com/office/drawing/2014/main" id="{9F12F097-5CD0-2141-ADD5-8953766C1129}"/>
              </a:ext>
            </a:extLst>
          </p:cNvPr>
          <p:cNvSpPr txBox="1"/>
          <p:nvPr/>
        </p:nvSpPr>
        <p:spPr>
          <a:xfrm>
            <a:off x="9572058" y="1227540"/>
            <a:ext cx="731121" cy="1131079"/>
          </a:xfrm>
          <a:prstGeom prst="rect">
            <a:avLst/>
          </a:prstGeom>
          <a:noFill/>
        </p:spPr>
        <p:txBody>
          <a:bodyPr wrap="square" rtlCol="0" anchor="ctr" anchorCtr="0">
            <a:spAutoFit/>
          </a:bodyPr>
          <a:lstStyle/>
          <a:p>
            <a:r>
              <a:rPr lang="en-US" sz="6750" b="1" dirty="0">
                <a:solidFill>
                  <a:schemeClr val="accent3"/>
                </a:solidFill>
                <a:latin typeface="+mn-lt"/>
                <a:ea typeface="League Spartan" charset="0"/>
                <a:cs typeface="Poppins" pitchFamily="2" charset="77"/>
              </a:rPr>
              <a:t>3</a:t>
            </a:r>
          </a:p>
        </p:txBody>
      </p:sp>
      <p:sp>
        <p:nvSpPr>
          <p:cNvPr id="35" name="Rectangle 34">
            <a:extLst>
              <a:ext uri="{FF2B5EF4-FFF2-40B4-BE49-F238E27FC236}">
                <a16:creationId xmlns:a16="http://schemas.microsoft.com/office/drawing/2014/main" id="{F17A90D8-2B90-3B47-8112-FFEF63C18B03}"/>
              </a:ext>
            </a:extLst>
          </p:cNvPr>
          <p:cNvSpPr/>
          <p:nvPr/>
        </p:nvSpPr>
        <p:spPr>
          <a:xfrm>
            <a:off x="13696980" y="2019463"/>
            <a:ext cx="3659978" cy="6552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a:p>
        </p:txBody>
      </p:sp>
      <p:sp>
        <p:nvSpPr>
          <p:cNvPr id="36" name="TextBox 35">
            <a:extLst>
              <a:ext uri="{FF2B5EF4-FFF2-40B4-BE49-F238E27FC236}">
                <a16:creationId xmlns:a16="http://schemas.microsoft.com/office/drawing/2014/main" id="{686846D9-4CAE-F24F-9900-65D8F7D23AB3}"/>
              </a:ext>
            </a:extLst>
          </p:cNvPr>
          <p:cNvSpPr txBox="1"/>
          <p:nvPr/>
        </p:nvSpPr>
        <p:spPr>
          <a:xfrm>
            <a:off x="13799248" y="2104704"/>
            <a:ext cx="3324134" cy="461665"/>
          </a:xfrm>
          <a:prstGeom prst="rect">
            <a:avLst/>
          </a:prstGeom>
          <a:noFill/>
        </p:spPr>
        <p:txBody>
          <a:bodyPr wrap="square" rtlCol="0" anchor="b" anchorCtr="0">
            <a:spAutoFit/>
          </a:bodyPr>
          <a:lstStyle/>
          <a:p>
            <a:r>
              <a:rPr lang="en-US" sz="2400" b="1" dirty="0">
                <a:solidFill>
                  <a:schemeClr val="bg1"/>
                </a:solidFill>
                <a:latin typeface="+mn-lt"/>
                <a:ea typeface="League Spartan" charset="0"/>
                <a:cs typeface="Poppins" pitchFamily="2" charset="77"/>
              </a:rPr>
              <a:t>MSCI Classification</a:t>
            </a:r>
          </a:p>
        </p:txBody>
      </p:sp>
      <p:sp>
        <p:nvSpPr>
          <p:cNvPr id="37" name="Subtitle 2">
            <a:extLst>
              <a:ext uri="{FF2B5EF4-FFF2-40B4-BE49-F238E27FC236}">
                <a16:creationId xmlns:a16="http://schemas.microsoft.com/office/drawing/2014/main" id="{46D72137-C388-5E4D-B8DF-D7F67CAEE22D}"/>
              </a:ext>
            </a:extLst>
          </p:cNvPr>
          <p:cNvSpPr txBox="1">
            <a:spLocks/>
          </p:cNvSpPr>
          <p:nvPr/>
        </p:nvSpPr>
        <p:spPr>
          <a:xfrm>
            <a:off x="13799247" y="2791632"/>
            <a:ext cx="3659977" cy="7162538"/>
          </a:xfrm>
          <a:prstGeom prst="rect">
            <a:avLst/>
          </a:prstGeom>
        </p:spPr>
        <p:txBody>
          <a:bodyPr vert="horz" wrap="square" lIns="68580" tIns="34290" rIns="68580" bIns="3429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Indonesia</a:t>
            </a:r>
            <a:r>
              <a:rPr lang="en-US" sz="1800" dirty="0">
                <a:solidFill>
                  <a:srgbClr val="002060"/>
                </a:solidFill>
                <a:latin typeface="+mn-lt"/>
                <a:ea typeface="Lato Light" panose="020F0502020204030203" pitchFamily="34" charset="0"/>
                <a:cs typeface="Mukta ExtraLight" panose="020B0000000000000000" pitchFamily="34" charset="77"/>
              </a:rPr>
              <a:t> is a long-standing MSCI EM facing a near-term governance-related review. The recent focus on ownership structures and trading patterns underscores a shift toward </a:t>
            </a:r>
            <a:r>
              <a:rPr lang="en-US" sz="1800" dirty="0" err="1">
                <a:solidFill>
                  <a:srgbClr val="002060"/>
                </a:solidFill>
                <a:latin typeface="+mn-lt"/>
                <a:ea typeface="Lato Light" panose="020F0502020204030203" pitchFamily="34" charset="0"/>
                <a:cs typeface="Mukta ExtraLight" panose="020B0000000000000000" pitchFamily="34" charset="77"/>
              </a:rPr>
              <a:t>prioritising</a:t>
            </a:r>
            <a:r>
              <a:rPr lang="en-US" sz="1800" dirty="0">
                <a:solidFill>
                  <a:srgbClr val="002060"/>
                </a:solidFill>
                <a:latin typeface="+mn-lt"/>
                <a:ea typeface="Lato Light" panose="020F0502020204030203" pitchFamily="34" charset="0"/>
                <a:cs typeface="Mukta ExtraLight" panose="020B0000000000000000" pitchFamily="34" charset="77"/>
              </a:rPr>
              <a:t> transparency and free-float reliability.</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The Philippines </a:t>
            </a:r>
            <a:r>
              <a:rPr lang="en-US" sz="1800" dirty="0">
                <a:solidFill>
                  <a:srgbClr val="002060"/>
                </a:solidFill>
                <a:latin typeface="+mn-lt"/>
                <a:ea typeface="Lato Light" panose="020F0502020204030203" pitchFamily="34" charset="0"/>
                <a:cs typeface="Mukta ExtraLight" panose="020B0000000000000000" pitchFamily="34" charset="77"/>
              </a:rPr>
              <a:t>maintains EM inclusion but with a limited index footprint, creating a liquidity trap for mid-sized firms that fail the high MSCI hurdles.</a:t>
            </a:r>
          </a:p>
          <a:p>
            <a:pPr algn="l">
              <a:lnSpc>
                <a:spcPts val="2625"/>
              </a:lnSpc>
            </a:pPr>
            <a:r>
              <a:rPr lang="en-US" sz="1800" b="1" dirty="0">
                <a:solidFill>
                  <a:srgbClr val="002060"/>
                </a:solidFill>
                <a:latin typeface="+mn-lt"/>
                <a:ea typeface="Lato Light" panose="020F0502020204030203" pitchFamily="34" charset="0"/>
                <a:cs typeface="Mukta ExtraLight" panose="020B0000000000000000" pitchFamily="34" charset="77"/>
              </a:rPr>
              <a:t>Vietnam</a:t>
            </a:r>
            <a:r>
              <a:rPr lang="en-US" sz="1800" dirty="0">
                <a:solidFill>
                  <a:srgbClr val="002060"/>
                </a:solidFill>
                <a:latin typeface="+mn-lt"/>
                <a:ea typeface="Lato Light" panose="020F0502020204030203" pitchFamily="34" charset="0"/>
                <a:cs typeface="Mukta ExtraLight" panose="020B0000000000000000" pitchFamily="34" charset="77"/>
              </a:rPr>
              <a:t> presents a unique paradox, with broad breadth and higher retail liquidity than its EM peers but lacks the “institutional anchor” of a formal EM status. The FTSE upgrade remains the near-term catalyst for institutional re-rating ahead of a potential MSCI transition.</a:t>
            </a:r>
          </a:p>
        </p:txBody>
      </p:sp>
      <p:sp>
        <p:nvSpPr>
          <p:cNvPr id="38" name="TextBox 37">
            <a:extLst>
              <a:ext uri="{FF2B5EF4-FFF2-40B4-BE49-F238E27FC236}">
                <a16:creationId xmlns:a16="http://schemas.microsoft.com/office/drawing/2014/main" id="{D0C5C731-1512-1149-A115-51BCE37F9F33}"/>
              </a:ext>
            </a:extLst>
          </p:cNvPr>
          <p:cNvSpPr txBox="1"/>
          <p:nvPr/>
        </p:nvSpPr>
        <p:spPr>
          <a:xfrm>
            <a:off x="13696979" y="1227540"/>
            <a:ext cx="731121" cy="1131079"/>
          </a:xfrm>
          <a:prstGeom prst="rect">
            <a:avLst/>
          </a:prstGeom>
          <a:noFill/>
        </p:spPr>
        <p:txBody>
          <a:bodyPr wrap="square" rtlCol="0" anchor="ctr" anchorCtr="0">
            <a:spAutoFit/>
          </a:bodyPr>
          <a:lstStyle/>
          <a:p>
            <a:r>
              <a:rPr lang="en-US" sz="6750" b="1" dirty="0">
                <a:solidFill>
                  <a:schemeClr val="accent4"/>
                </a:solidFill>
                <a:latin typeface="+mn-lt"/>
                <a:ea typeface="League Spartan" charset="0"/>
                <a:cs typeface="Poppins" pitchFamily="2" charset="77"/>
              </a:rPr>
              <a:t>4</a:t>
            </a:r>
          </a:p>
        </p:txBody>
      </p:sp>
      <p:sp>
        <p:nvSpPr>
          <p:cNvPr id="8" name="Text Placeholder 7">
            <a:extLst>
              <a:ext uri="{FF2B5EF4-FFF2-40B4-BE49-F238E27FC236}">
                <a16:creationId xmlns:a16="http://schemas.microsoft.com/office/drawing/2014/main" id="{FB19A754-A992-4C7F-7CC5-58033D9FE671}"/>
              </a:ext>
            </a:extLst>
          </p:cNvPr>
          <p:cNvSpPr>
            <a:spLocks noGrp="1"/>
          </p:cNvSpPr>
          <p:nvPr>
            <p:ph type="body" sz="quarter" idx="17"/>
          </p:nvPr>
        </p:nvSpPr>
        <p:spPr/>
        <p:txBody>
          <a:bodyPr/>
          <a:lstStyle/>
          <a:p>
            <a:r>
              <a:rPr lang="en-US" dirty="0"/>
              <a:t>Comparative Analysis</a:t>
            </a:r>
          </a:p>
        </p:txBody>
      </p:sp>
      <p:sp>
        <p:nvSpPr>
          <p:cNvPr id="9" name="Text Placeholder 8">
            <a:extLst>
              <a:ext uri="{FF2B5EF4-FFF2-40B4-BE49-F238E27FC236}">
                <a16:creationId xmlns:a16="http://schemas.microsoft.com/office/drawing/2014/main" id="{1C25954A-1FE2-8433-5C15-4C1D0EE35C28}"/>
              </a:ext>
            </a:extLst>
          </p:cNvPr>
          <p:cNvSpPr>
            <a:spLocks noGrp="1"/>
          </p:cNvSpPr>
          <p:nvPr>
            <p:ph type="body" sz="quarter" idx="18"/>
          </p:nvPr>
        </p:nvSpPr>
        <p:spPr>
          <a:xfrm>
            <a:off x="2162177" y="733757"/>
            <a:ext cx="13582648" cy="485775"/>
          </a:xfrm>
        </p:spPr>
        <p:txBody>
          <a:bodyPr/>
          <a:lstStyle/>
          <a:p>
            <a:r>
              <a:rPr lang="en-US" dirty="0"/>
              <a:t>Indonesian market is generally deeper, while Vietnam is advancing through ESG adoption &amp; integration</a:t>
            </a:r>
          </a:p>
        </p:txBody>
      </p:sp>
      <p:sp>
        <p:nvSpPr>
          <p:cNvPr id="14" name="TextBox 13">
            <a:extLst>
              <a:ext uri="{FF2B5EF4-FFF2-40B4-BE49-F238E27FC236}">
                <a16:creationId xmlns:a16="http://schemas.microsoft.com/office/drawing/2014/main" id="{BB2A3392-F157-27C5-0CBD-DF0252D68547}"/>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04</a:t>
            </a:r>
          </a:p>
        </p:txBody>
      </p:sp>
    </p:spTree>
    <p:extLst>
      <p:ext uri="{BB962C8B-B14F-4D97-AF65-F5344CB8AC3E}">
        <p14:creationId xmlns:p14="http://schemas.microsoft.com/office/powerpoint/2010/main" val="4211722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79725B05-078B-8A90-1AB4-0B5490C9BD9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B20D739-C245-9D46-3A3A-92F4FE3DDE5C}"/>
              </a:ext>
            </a:extLst>
          </p:cNvPr>
          <p:cNvGraphicFramePr>
            <a:graphicFrameLocks noGrp="1"/>
          </p:cNvGraphicFramePr>
          <p:nvPr/>
        </p:nvGraphicFramePr>
        <p:xfrm>
          <a:off x="1681825" y="3741485"/>
          <a:ext cx="9494178" cy="2809514"/>
        </p:xfrm>
        <a:graphic>
          <a:graphicData uri="http://schemas.openxmlformats.org/drawingml/2006/table">
            <a:tbl>
              <a:tblPr firstRow="1" bandRow="1">
                <a:tableStyleId>{5C22544A-7EE6-4342-B048-85BDC9FD1C3A}</a:tableStyleId>
              </a:tblPr>
              <a:tblGrid>
                <a:gridCol w="1369998">
                  <a:extLst>
                    <a:ext uri="{9D8B030D-6E8A-4147-A177-3AD203B41FA5}">
                      <a16:colId xmlns:a16="http://schemas.microsoft.com/office/drawing/2014/main" val="1260615579"/>
                    </a:ext>
                  </a:extLst>
                </a:gridCol>
                <a:gridCol w="8124180">
                  <a:extLst>
                    <a:ext uri="{9D8B030D-6E8A-4147-A177-3AD203B41FA5}">
                      <a16:colId xmlns:a16="http://schemas.microsoft.com/office/drawing/2014/main" val="2719830285"/>
                    </a:ext>
                  </a:extLst>
                </a:gridCol>
              </a:tblGrid>
              <a:tr h="97639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Indonesia Market</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7720968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Comparative Analysis </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3075228"/>
                  </a:ext>
                </a:extLst>
              </a:tr>
              <a:tr h="91656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4800" b="1" dirty="0">
                          <a:solidFill>
                            <a:schemeClr val="bg1"/>
                          </a:solidFill>
                          <a:latin typeface="+mn-lt"/>
                          <a:cs typeface="Arial" panose="020B0604020202020204" pitchFamily="34" charset="0"/>
                        </a:rPr>
                        <a:t>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800" b="1" dirty="0">
                          <a:solidFill>
                            <a:schemeClr val="bg1"/>
                          </a:solidFill>
                          <a:latin typeface="+mn-lt"/>
                          <a:cs typeface="Arial" panose="020B0604020202020204" pitchFamily="34" charset="0"/>
                        </a:rPr>
                        <a:t>Actionable Recommendations</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4482559"/>
                  </a:ext>
                </a:extLst>
              </a:tr>
            </a:tbl>
          </a:graphicData>
        </a:graphic>
      </p:graphicFrame>
      <p:sp>
        <p:nvSpPr>
          <p:cNvPr id="19" name="Google Shape;2012;p30">
            <a:extLst>
              <a:ext uri="{FF2B5EF4-FFF2-40B4-BE49-F238E27FC236}">
                <a16:creationId xmlns:a16="http://schemas.microsoft.com/office/drawing/2014/main" id="{BF2FFD78-CB60-637F-8956-B3E8E1B2078D}"/>
              </a:ext>
            </a:extLst>
          </p:cNvPr>
          <p:cNvSpPr/>
          <p:nvPr/>
        </p:nvSpPr>
        <p:spPr>
          <a:xfrm>
            <a:off x="2708136" y="5803186"/>
            <a:ext cx="54864" cy="457200"/>
          </a:xfrm>
          <a:prstGeom prst="rect">
            <a:avLst/>
          </a:prstGeom>
          <a:solidFill>
            <a:srgbClr val="A0C9EC"/>
          </a:solidFill>
          <a:ln>
            <a:noFill/>
          </a:ln>
        </p:spPr>
        <p:txBody>
          <a:bodyPr spcFirstLastPara="1" wrap="square" lIns="182850" tIns="91400" rIns="182850" bIns="91400" anchor="ctr" anchorCtr="0">
            <a:noAutofit/>
          </a:bodyPr>
          <a:lstStyle/>
          <a:p>
            <a:pPr algn="ctr"/>
            <a:endParaRPr sz="3600">
              <a:solidFill>
                <a:schemeClr val="lt1"/>
              </a:solidFill>
              <a:latin typeface="+mn-lt"/>
              <a:ea typeface="Open Sans"/>
              <a:cs typeface="Open Sans"/>
              <a:sym typeface="Open Sans"/>
            </a:endParaRPr>
          </a:p>
        </p:txBody>
      </p:sp>
      <p:sp>
        <p:nvSpPr>
          <p:cNvPr id="3" name="Google Shape;86;p10">
            <a:extLst>
              <a:ext uri="{FF2B5EF4-FFF2-40B4-BE49-F238E27FC236}">
                <a16:creationId xmlns:a16="http://schemas.microsoft.com/office/drawing/2014/main" id="{4745FA23-A7CE-5651-B859-A53B5672AA8A}"/>
              </a:ext>
            </a:extLst>
          </p:cNvPr>
          <p:cNvSpPr txBox="1"/>
          <p:nvPr/>
        </p:nvSpPr>
        <p:spPr>
          <a:xfrm>
            <a:off x="1483992" y="2120886"/>
            <a:ext cx="8254800" cy="935400"/>
          </a:xfrm>
          <a:prstGeom prst="rect">
            <a:avLst/>
          </a:prstGeom>
          <a:noFill/>
          <a:ln>
            <a:noFill/>
          </a:ln>
        </p:spPr>
        <p:txBody>
          <a:bodyPr spcFirstLastPara="1" wrap="square" lIns="182850" tIns="182850" rIns="182850" bIns="182850" anchor="t" anchorCtr="0">
            <a:noAutofit/>
          </a:bodyPr>
          <a:lstStyle/>
          <a:p>
            <a:r>
              <a:rPr lang="en-US" sz="6402" b="1" dirty="0">
                <a:solidFill>
                  <a:srgbClr val="FFFFFF"/>
                </a:solidFill>
                <a:latin typeface="+mn-lt"/>
              </a:rPr>
              <a:t>Content</a:t>
            </a:r>
            <a:endParaRPr sz="6402" b="1" dirty="0">
              <a:solidFill>
                <a:srgbClr val="FFFFFF"/>
              </a:solidFill>
              <a:latin typeface="+mn-lt"/>
            </a:endParaRPr>
          </a:p>
        </p:txBody>
      </p:sp>
    </p:spTree>
    <p:extLst>
      <p:ext uri="{BB962C8B-B14F-4D97-AF65-F5344CB8AC3E}">
        <p14:creationId xmlns:p14="http://schemas.microsoft.com/office/powerpoint/2010/main" val="3974978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EFB68-5C9E-7804-BE5A-D3FDD6A7D503}"/>
            </a:ext>
          </a:extLst>
        </p:cNvPr>
        <p:cNvGrpSpPr/>
        <p:nvPr/>
      </p:nvGrpSpPr>
      <p:grpSpPr>
        <a:xfrm>
          <a:off x="0" y="0"/>
          <a:ext cx="0" cy="0"/>
          <a:chOff x="0" y="0"/>
          <a:chExt cx="0" cy="0"/>
        </a:xfrm>
      </p:grpSpPr>
      <p:sp>
        <p:nvSpPr>
          <p:cNvPr id="114" name="Rectangle 113">
            <a:extLst>
              <a:ext uri="{FF2B5EF4-FFF2-40B4-BE49-F238E27FC236}">
                <a16:creationId xmlns:a16="http://schemas.microsoft.com/office/drawing/2014/main" id="{EA270645-C8E2-A58A-A672-EF6EA293C813}"/>
              </a:ext>
            </a:extLst>
          </p:cNvPr>
          <p:cNvSpPr/>
          <p:nvPr/>
        </p:nvSpPr>
        <p:spPr>
          <a:xfrm>
            <a:off x="318647" y="7606881"/>
            <a:ext cx="1570560" cy="2554073"/>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graphicFrame>
        <p:nvGraphicFramePr>
          <p:cNvPr id="11" name="Table 10">
            <a:extLst>
              <a:ext uri="{FF2B5EF4-FFF2-40B4-BE49-F238E27FC236}">
                <a16:creationId xmlns:a16="http://schemas.microsoft.com/office/drawing/2014/main" id="{142E7EF0-99F2-C18E-58C2-6D814A9FA07A}"/>
              </a:ext>
            </a:extLst>
          </p:cNvPr>
          <p:cNvGraphicFramePr>
            <a:graphicFrameLocks noGrp="1"/>
          </p:cNvGraphicFramePr>
          <p:nvPr>
            <p:extLst>
              <p:ext uri="{D42A27DB-BD31-4B8C-83A1-F6EECF244321}">
                <p14:modId xmlns:p14="http://schemas.microsoft.com/office/powerpoint/2010/main" val="3551155938"/>
              </p:ext>
            </p:extLst>
          </p:nvPr>
        </p:nvGraphicFramePr>
        <p:xfrm>
          <a:off x="2031582" y="1377395"/>
          <a:ext cx="15976952" cy="8783559"/>
        </p:xfrm>
        <a:graphic>
          <a:graphicData uri="http://schemas.openxmlformats.org/drawingml/2006/table">
            <a:tbl>
              <a:tblPr firstRow="1" firstCol="1" bandRow="1">
                <a:tableStyleId>{5940675A-B579-460E-94D1-54222C63F5DA}</a:tableStyleId>
              </a:tblPr>
              <a:tblGrid>
                <a:gridCol w="12474238">
                  <a:extLst>
                    <a:ext uri="{9D8B030D-6E8A-4147-A177-3AD203B41FA5}">
                      <a16:colId xmlns:a16="http://schemas.microsoft.com/office/drawing/2014/main" val="307512708"/>
                    </a:ext>
                  </a:extLst>
                </a:gridCol>
                <a:gridCol w="1179241">
                  <a:extLst>
                    <a:ext uri="{9D8B030D-6E8A-4147-A177-3AD203B41FA5}">
                      <a16:colId xmlns:a16="http://schemas.microsoft.com/office/drawing/2014/main" val="650676048"/>
                    </a:ext>
                  </a:extLst>
                </a:gridCol>
                <a:gridCol w="1364417">
                  <a:extLst>
                    <a:ext uri="{9D8B030D-6E8A-4147-A177-3AD203B41FA5}">
                      <a16:colId xmlns:a16="http://schemas.microsoft.com/office/drawing/2014/main" val="278105101"/>
                    </a:ext>
                  </a:extLst>
                </a:gridCol>
                <a:gridCol w="959056">
                  <a:extLst>
                    <a:ext uri="{9D8B030D-6E8A-4147-A177-3AD203B41FA5}">
                      <a16:colId xmlns:a16="http://schemas.microsoft.com/office/drawing/2014/main" val="2754506306"/>
                    </a:ext>
                  </a:extLst>
                </a:gridCol>
              </a:tblGrid>
              <a:tr h="219573">
                <a:tc rowSpan="2">
                  <a:txBody>
                    <a:bodyPr/>
                    <a:lstStyle/>
                    <a:p>
                      <a:pPr marL="0" marR="0" lvl="0" indent="0" algn="ctr">
                        <a:lnSpc>
                          <a:spcPct val="114000"/>
                        </a:lnSpc>
                        <a:spcBef>
                          <a:spcPts val="600"/>
                        </a:spcBef>
                        <a:spcAft>
                          <a:spcPts val="600"/>
                        </a:spcAft>
                        <a:buFont typeface="+mj-lt"/>
                        <a:buNone/>
                      </a:pPr>
                      <a:r>
                        <a:rPr lang="en-US" sz="2400" b="1" dirty="0">
                          <a:solidFill>
                            <a:schemeClr val="bg1"/>
                          </a:solidFill>
                          <a:effectLst/>
                          <a:latin typeface="Aptos" panose="020B0004020202020204" pitchFamily="34" charset="0"/>
                          <a:ea typeface="Calibri" panose="020F0502020204030204" pitchFamily="34" charset="0"/>
                          <a:cs typeface="Arial" panose="020B0604020202020204" pitchFamily="34" charset="0"/>
                        </a:rPr>
                        <a:t>Actionable Recommendations</a:t>
                      </a:r>
                    </a:p>
                  </a:txBody>
                  <a:tcPr marL="15194" marR="15194" marT="0" marB="0" anchor="ctr">
                    <a:lnB w="12700" cap="flat" cmpd="sng" algn="ctr">
                      <a:solidFill>
                        <a:schemeClr val="bg2">
                          <a:lumMod val="25000"/>
                          <a:lumOff val="75000"/>
                        </a:schemeClr>
                      </a:solidFill>
                      <a:prstDash val="solid"/>
                      <a:round/>
                      <a:headEnd type="none" w="med" len="med"/>
                      <a:tailEnd type="none" w="med" len="med"/>
                    </a:lnB>
                    <a:solidFill>
                      <a:srgbClr val="034EA2"/>
                    </a:solidFill>
                  </a:tcPr>
                </a:tc>
                <a:tc gridSpan="3">
                  <a:txBody>
                    <a:bodyPr/>
                    <a:lstStyle/>
                    <a:p>
                      <a:pPr marL="0" marR="0" lvl="0" indent="0" algn="ctr">
                        <a:lnSpc>
                          <a:spcPct val="114000"/>
                        </a:lnSpc>
                        <a:spcBef>
                          <a:spcPts val="600"/>
                        </a:spcBef>
                        <a:spcAft>
                          <a:spcPts val="600"/>
                        </a:spcAft>
                        <a:buFont typeface="+mj-lt"/>
                        <a:buNone/>
                      </a:pPr>
                      <a:r>
                        <a:rPr lang="en-US" sz="1800" b="1" dirty="0">
                          <a:solidFill>
                            <a:schemeClr val="bg1"/>
                          </a:solidFill>
                          <a:effectLst/>
                          <a:latin typeface="Aptos" panose="020B0004020202020204" pitchFamily="34" charset="0"/>
                          <a:ea typeface="Calibri" panose="020F0502020204030204" pitchFamily="34" charset="0"/>
                          <a:cs typeface="Arial" panose="020B0604020202020204" pitchFamily="34" charset="0"/>
                        </a:rPr>
                        <a:t>Stakeholder responsibility</a:t>
                      </a:r>
                    </a:p>
                  </a:txBody>
                  <a:tcPr marL="15194" marR="15194" marT="0" marB="0" anchor="ctr">
                    <a:solidFill>
                      <a:srgbClr val="034EA2"/>
                    </a:solidFill>
                  </a:tcPr>
                </a:tc>
                <a:tc hMerge="1">
                  <a:txBody>
                    <a:bodyPr/>
                    <a:lstStyle/>
                    <a:p>
                      <a:pPr marL="0" marR="0" lvl="0" indent="0" algn="ctr">
                        <a:lnSpc>
                          <a:spcPct val="114000"/>
                        </a:lnSpc>
                        <a:spcBef>
                          <a:spcPts val="600"/>
                        </a:spcBef>
                        <a:spcAft>
                          <a:spcPts val="600"/>
                        </a:spcAft>
                        <a:buFont typeface="+mj-lt"/>
                        <a:buNone/>
                      </a:pPr>
                      <a:endPar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solidFill>
                      <a:schemeClr val="accent1">
                        <a:lumMod val="20000"/>
                        <a:lumOff val="80000"/>
                      </a:schemeClr>
                    </a:solidFill>
                  </a:tcPr>
                </a:tc>
                <a:tc hMerge="1">
                  <a:txBody>
                    <a:bodyPr/>
                    <a:lstStyle/>
                    <a:p>
                      <a:pPr marL="0" marR="0" lvl="0" indent="0" algn="ctr">
                        <a:lnSpc>
                          <a:spcPct val="114000"/>
                        </a:lnSpc>
                        <a:spcBef>
                          <a:spcPts val="600"/>
                        </a:spcBef>
                        <a:spcAft>
                          <a:spcPts val="600"/>
                        </a:spcAft>
                        <a:buFont typeface="+mj-lt"/>
                        <a:buNone/>
                      </a:pPr>
                      <a:endPar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solidFill>
                      <a:schemeClr val="accent1">
                        <a:lumMod val="20000"/>
                        <a:lumOff val="80000"/>
                      </a:schemeClr>
                    </a:solidFill>
                  </a:tcPr>
                </a:tc>
                <a:extLst>
                  <a:ext uri="{0D108BD9-81ED-4DB2-BD59-A6C34878D82A}">
                    <a16:rowId xmlns:a16="http://schemas.microsoft.com/office/drawing/2014/main" val="1452508579"/>
                  </a:ext>
                </a:extLst>
              </a:tr>
              <a:tr h="583048">
                <a:tc vMerge="1">
                  <a:txBody>
                    <a:bodyPr/>
                    <a:lstStyle/>
                    <a:p>
                      <a:pPr marL="342900" marR="0" lvl="0" indent="-342900">
                        <a:lnSpc>
                          <a:spcPct val="114000"/>
                        </a:lnSpc>
                        <a:spcBef>
                          <a:spcPts val="600"/>
                        </a:spcBef>
                        <a:spcAft>
                          <a:spcPts val="600"/>
                        </a:spcAft>
                        <a:buFont typeface="+mj-lt"/>
                        <a:buAutoNum type="arabicPeriod"/>
                      </a:pPr>
                      <a:endParaRPr lang="en-US" sz="18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solidFill>
                      <a:srgbClr val="034EA2"/>
                    </a:solidFill>
                  </a:tcPr>
                </a:tc>
                <a:tc>
                  <a:txBody>
                    <a:bodyPr/>
                    <a:lstStyle/>
                    <a:p>
                      <a:pPr marL="0" marR="0" lvl="0" indent="0" algn="ctr">
                        <a:lnSpc>
                          <a:spcPct val="114000"/>
                        </a:lnSpc>
                        <a:spcBef>
                          <a:spcPts val="600"/>
                        </a:spcBef>
                        <a:spcAft>
                          <a:spcPts val="600"/>
                        </a:spcAft>
                        <a:buFont typeface="+mj-lt"/>
                        <a:buNone/>
                      </a:pPr>
                      <a:r>
                        <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Regulators</a:t>
                      </a:r>
                    </a:p>
                  </a:txBody>
                  <a:tcPr marL="15194" marR="15194" marT="0" marB="0" anchor="ctr">
                    <a:lnB w="12700" cap="flat" cmpd="sng" algn="ctr">
                      <a:solidFill>
                        <a:schemeClr val="bg2">
                          <a:lumMod val="25000"/>
                          <a:lumOff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a:lnSpc>
                          <a:spcPct val="100000"/>
                        </a:lnSpc>
                        <a:spcBef>
                          <a:spcPts val="0"/>
                        </a:spcBef>
                        <a:spcAft>
                          <a:spcPts val="0"/>
                        </a:spcAft>
                        <a:buFont typeface="+mj-lt"/>
                        <a:buNone/>
                      </a:pPr>
                      <a:r>
                        <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DFIs</a:t>
                      </a:r>
                    </a:p>
                    <a:p>
                      <a:pPr marL="0" marR="0" lvl="0" indent="0" algn="ctr">
                        <a:lnSpc>
                          <a:spcPct val="100000"/>
                        </a:lnSpc>
                        <a:spcBef>
                          <a:spcPts val="0"/>
                        </a:spcBef>
                        <a:spcAft>
                          <a:spcPts val="0"/>
                        </a:spcAft>
                        <a:buFont typeface="+mj-lt"/>
                        <a:buNone/>
                      </a:pPr>
                      <a:r>
                        <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/Mobilist (*)</a:t>
                      </a:r>
                    </a:p>
                  </a:txBody>
                  <a:tcPr marL="15194" marR="15194" marT="0" marB="0" anchor="ctr">
                    <a:lnB w="12700" cap="flat" cmpd="sng" algn="ctr">
                      <a:solidFill>
                        <a:schemeClr val="bg2">
                          <a:lumMod val="25000"/>
                          <a:lumOff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ctr">
                        <a:lnSpc>
                          <a:spcPct val="114000"/>
                        </a:lnSpc>
                        <a:spcBef>
                          <a:spcPts val="600"/>
                        </a:spcBef>
                        <a:spcAft>
                          <a:spcPts val="600"/>
                        </a:spcAft>
                        <a:buFont typeface="+mj-lt"/>
                        <a:buNone/>
                      </a:pPr>
                      <a:r>
                        <a:rPr lang="en-US" sz="1800" b="1" dirty="0">
                          <a:solidFill>
                            <a:schemeClr val="tx1"/>
                          </a:solidFill>
                          <a:effectLst/>
                          <a:latin typeface="Aptos" panose="020B0004020202020204" pitchFamily="34" charset="0"/>
                          <a:ea typeface="Calibri" panose="020F0502020204030204" pitchFamily="34" charset="0"/>
                          <a:cs typeface="Arial" panose="020B0604020202020204" pitchFamily="34" charset="0"/>
                        </a:rPr>
                        <a:t>Others</a:t>
                      </a:r>
                    </a:p>
                  </a:txBody>
                  <a:tcPr marL="15194" marR="15194" marT="0" marB="0" anchor="ctr">
                    <a:lnB w="12700" cap="flat" cmpd="sng" algn="ctr">
                      <a:solidFill>
                        <a:schemeClr val="bg2">
                          <a:lumMod val="25000"/>
                          <a:lumOff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49489087"/>
                  </a:ext>
                </a:extLst>
              </a:tr>
              <a:tr h="365385">
                <a:tc>
                  <a:txBody>
                    <a:bodyPr/>
                    <a:lstStyle/>
                    <a:p>
                      <a:pPr marL="0" marR="0" lvl="1" indent="0">
                        <a:lnSpc>
                          <a:spcPct val="114000"/>
                        </a:lnSpc>
                        <a:spcBef>
                          <a:spcPts val="600"/>
                        </a:spcBef>
                        <a:spcAft>
                          <a:spcPts val="600"/>
                        </a:spcAft>
                        <a:buFont typeface="+mj-lt"/>
                        <a:buNone/>
                      </a:pPr>
                      <a:r>
                        <a:rPr lang="en-US" sz="1800" b="0" dirty="0">
                          <a:solidFill>
                            <a:schemeClr val="accent4">
                              <a:lumMod val="25000"/>
                            </a:schemeClr>
                          </a:solidFill>
                          <a:effectLst/>
                        </a:rPr>
                        <a:t>1. Recalibrate investment limits for institutional investors (insurance companies, funds) to explicitly </a:t>
                      </a:r>
                      <a:r>
                        <a:rPr lang="en-US" sz="1800" b="0" dirty="0" err="1">
                          <a:solidFill>
                            <a:schemeClr val="accent4">
                              <a:lumMod val="25000"/>
                            </a:schemeClr>
                          </a:solidFill>
                          <a:effectLst/>
                        </a:rPr>
                        <a:t>recognise</a:t>
                      </a:r>
                      <a:r>
                        <a:rPr lang="en-US" sz="1800" b="0" dirty="0">
                          <a:solidFill>
                            <a:schemeClr val="accent4">
                              <a:lumMod val="25000"/>
                            </a:schemeClr>
                          </a:solidFill>
                          <a:effectLst/>
                        </a:rPr>
                        <a:t> credit ratings and guarantees in risk-weighting, building on the shift toward risk-based capital frameworks</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noFill/>
                  </a:tcPr>
                </a:tc>
                <a:tc>
                  <a:txBody>
                    <a:bodyPr/>
                    <a:lstStyle/>
                    <a:p>
                      <a:pPr marL="0" marR="0" lvl="0" indent="0">
                        <a:lnSpc>
                          <a:spcPct val="114000"/>
                        </a:lnSpc>
                        <a:spcBef>
                          <a:spcPts val="600"/>
                        </a:spcBef>
                        <a:spcAft>
                          <a:spcPts val="600"/>
                        </a:spcAft>
                        <a:buFont typeface="+mj-lt"/>
                        <a:buNone/>
                      </a:pPr>
                      <a:endParaRPr lang="en-US" sz="18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solidFill>
                          <a:schemeClr val="tx1"/>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2892975017"/>
                  </a:ext>
                </a:extLst>
              </a:tr>
              <a:tr h="512710">
                <a:tc>
                  <a:txBody>
                    <a:bodyPr/>
                    <a:lstStyle/>
                    <a:p>
                      <a:pPr marL="0" marR="0" lvl="1" indent="0">
                        <a:lnSpc>
                          <a:spcPct val="114000"/>
                        </a:lnSpc>
                        <a:spcBef>
                          <a:spcPts val="600"/>
                        </a:spcBef>
                        <a:spcAft>
                          <a:spcPts val="600"/>
                        </a:spcAft>
                        <a:buFont typeface="+mj-lt"/>
                        <a:buNone/>
                      </a:pPr>
                      <a:r>
                        <a:rPr lang="en-US" sz="1800" b="0" dirty="0">
                          <a:solidFill>
                            <a:schemeClr val="accent4">
                              <a:lumMod val="25000"/>
                            </a:schemeClr>
                          </a:solidFill>
                          <a:effectLst/>
                        </a:rPr>
                        <a:t>2. Introduce graduated capital charges for investment-grade corporate bonds, rather than cliff-edge treatment, to improve liquidity and investor participation in BBB-rated bonds.</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noFill/>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1802178027"/>
                  </a:ext>
                </a:extLst>
              </a:tr>
              <a:tr h="583048">
                <a:tc>
                  <a:txBody>
                    <a:bodyPr/>
                    <a:lstStyle/>
                    <a:p>
                      <a:pPr marL="0" marR="0" lvl="1" indent="0">
                        <a:lnSpc>
                          <a:spcPct val="114000"/>
                        </a:lnSpc>
                        <a:spcBef>
                          <a:spcPts val="600"/>
                        </a:spcBef>
                        <a:spcAft>
                          <a:spcPts val="600"/>
                        </a:spcAft>
                        <a:buFont typeface="+mj-lt"/>
                        <a:buNone/>
                      </a:pPr>
                      <a:r>
                        <a:rPr lang="en-US" sz="1800" b="0" dirty="0">
                          <a:solidFill>
                            <a:schemeClr val="accent4">
                              <a:lumMod val="25000"/>
                            </a:schemeClr>
                          </a:solidFill>
                          <a:effectLst/>
                        </a:rPr>
                        <a:t>3. Expand the number and coverage of credit enhancement vehicles to improve the </a:t>
                      </a:r>
                      <a:r>
                        <a:rPr lang="en-US" sz="1800" b="0" dirty="0" err="1">
                          <a:solidFill>
                            <a:schemeClr val="accent4">
                              <a:lumMod val="25000"/>
                            </a:schemeClr>
                          </a:solidFill>
                          <a:effectLst/>
                        </a:rPr>
                        <a:t>investability</a:t>
                      </a:r>
                      <a:r>
                        <a:rPr lang="en-US" sz="1800" b="0" dirty="0">
                          <a:solidFill>
                            <a:schemeClr val="accent4">
                              <a:lumMod val="25000"/>
                            </a:schemeClr>
                          </a:solidFill>
                          <a:effectLst/>
                        </a:rPr>
                        <a:t> and liquidity of BBB and sub-investment-grade corporate bonds. At present, credit enhancement options are largely limited to SMI and SMF.</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noFill/>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1657476518"/>
                  </a:ext>
                </a:extLst>
              </a:tr>
              <a:tr h="782875">
                <a:tc>
                  <a:txBody>
                    <a:bodyPr/>
                    <a:lstStyle/>
                    <a:p>
                      <a:pPr marL="0" marR="0" lvl="1" indent="0">
                        <a:lnSpc>
                          <a:spcPct val="114000"/>
                        </a:lnSpc>
                        <a:spcBef>
                          <a:spcPts val="600"/>
                        </a:spcBef>
                        <a:spcAft>
                          <a:spcPts val="600"/>
                        </a:spcAft>
                        <a:buFont typeface="+mj-lt"/>
                        <a:buNone/>
                      </a:pPr>
                      <a:r>
                        <a:rPr lang="en-US" sz="1800" b="0" dirty="0">
                          <a:solidFill>
                            <a:schemeClr val="accent4">
                              <a:lumMod val="25000"/>
                            </a:schemeClr>
                          </a:solidFill>
                          <a:effectLst/>
                        </a:rPr>
                        <a:t>4. Encourage banks to originate loans (refinance via bond issuance) while retaining servicing roles and transferring balance-sheet risk. This frees bank balance sheets and deepens bond supply </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1560575429"/>
                  </a:ext>
                </a:extLst>
              </a:tr>
              <a:tr h="484768">
                <a:tc>
                  <a:txBody>
                    <a:bodyPr/>
                    <a:lstStyle/>
                    <a:p>
                      <a:pPr marL="0" marR="0" lvl="1" indent="0">
                        <a:lnSpc>
                          <a:spcPct val="114000"/>
                        </a:lnSpc>
                        <a:spcBef>
                          <a:spcPts val="600"/>
                        </a:spcBef>
                        <a:spcAft>
                          <a:spcPts val="600"/>
                        </a:spcAft>
                        <a:buFont typeface="+mj-lt"/>
                        <a:buNone/>
                      </a:pPr>
                      <a:r>
                        <a:rPr lang="en-US" sz="1800" b="0" dirty="0">
                          <a:solidFill>
                            <a:schemeClr val="accent4">
                              <a:lumMod val="25000"/>
                            </a:schemeClr>
                          </a:solidFill>
                          <a:effectLst/>
                        </a:rPr>
                        <a:t>5. Create co-funded research schemes for mid- and small-cap firms to improve price discovery and investor confidence</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3151679438"/>
                  </a:ext>
                </a:extLst>
              </a:tr>
              <a:tr h="583048">
                <a:tc>
                  <a:txBody>
                    <a:bodyPr/>
                    <a:lstStyle/>
                    <a:p>
                      <a:pPr marL="0" marR="0" lvl="1" indent="0">
                        <a:lnSpc>
                          <a:spcPct val="114000"/>
                        </a:lnSpc>
                        <a:spcBef>
                          <a:spcPts val="600"/>
                        </a:spcBef>
                        <a:spcAft>
                          <a:spcPts val="600"/>
                        </a:spcAft>
                        <a:buFont typeface="+mj-lt"/>
                        <a:buNone/>
                      </a:pPr>
                      <a:r>
                        <a:rPr lang="en-US" sz="1800" b="0" dirty="0">
                          <a:solidFill>
                            <a:schemeClr val="accent4">
                              <a:lumMod val="25000"/>
                            </a:schemeClr>
                          </a:solidFill>
                          <a:effectLst/>
                        </a:rPr>
                        <a:t>6. Consistently enhance disclosure standards and ensure a level playing field in the equity market to strengthen foreign investor confidence. While OJK has announced corrective actions in response to MSCI’s assessment, sustained and credible implementation will be essential to restore market trust.</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521391782"/>
                  </a:ext>
                </a:extLst>
              </a:tr>
              <a:tr h="473119">
                <a:tc>
                  <a:txBody>
                    <a:bodyPr/>
                    <a:lstStyle/>
                    <a:p>
                      <a:pPr marL="0" marR="0" lvl="1" indent="0">
                        <a:lnSpc>
                          <a:spcPct val="114000"/>
                        </a:lnSpc>
                        <a:spcBef>
                          <a:spcPts val="600"/>
                        </a:spcBef>
                        <a:spcAft>
                          <a:spcPts val="600"/>
                        </a:spcAft>
                        <a:buFont typeface="+mj-lt"/>
                        <a:buNone/>
                      </a:pPr>
                      <a:r>
                        <a:rPr lang="en-US" sz="1800" b="0" dirty="0">
                          <a:solidFill>
                            <a:schemeClr val="accent4">
                              <a:lumMod val="25000"/>
                            </a:schemeClr>
                          </a:solidFill>
                          <a:effectLst/>
                        </a:rPr>
                        <a:t>7. Undertake a review regarding the process and cost structure of transactions in the secondary corporate bond market. Streamline and reduce transaction costs to make smaller unit size bonds trading feasible</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767739989"/>
                  </a:ext>
                </a:extLst>
              </a:tr>
              <a:tr h="583048">
                <a:tc>
                  <a:txBody>
                    <a:bodyPr/>
                    <a:lstStyle/>
                    <a:p>
                      <a:pPr marL="0" marR="0" lvl="1" indent="0">
                        <a:lnSpc>
                          <a:spcPct val="114000"/>
                        </a:lnSpc>
                        <a:spcBef>
                          <a:spcPts val="600"/>
                        </a:spcBef>
                        <a:spcAft>
                          <a:spcPts val="600"/>
                        </a:spcAft>
                        <a:buFont typeface="+mj-lt"/>
                        <a:buNone/>
                      </a:pPr>
                      <a:r>
                        <a:rPr lang="en-US" sz="1800" b="0" dirty="0">
                          <a:solidFill>
                            <a:schemeClr val="accent4">
                              <a:lumMod val="25000"/>
                            </a:schemeClr>
                          </a:solidFill>
                          <a:effectLst/>
                        </a:rPr>
                        <a:t>8. Review the regulation on commercial bank ownership limit on asset-backed securities. The current threshold for ABS owned by a commercial bank is between 10% – 25%. </a:t>
                      </a:r>
                      <a:endParaRPr lang="en-US" sz="1800" b="0" dirty="0">
                        <a:solidFill>
                          <a:schemeClr val="accent4">
                            <a:lumMod val="25000"/>
                          </a:schemeClr>
                        </a:solidFill>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3493422355"/>
                  </a:ext>
                </a:extLst>
              </a:tr>
              <a:tr h="583048">
                <a:tc>
                  <a:txBody>
                    <a:bodyPr/>
                    <a:lstStyle/>
                    <a:p>
                      <a:pPr marL="0" marR="0" lvl="0" indent="0">
                        <a:spcBef>
                          <a:spcPts val="300"/>
                        </a:spcBef>
                        <a:spcAft>
                          <a:spcPts val="300"/>
                        </a:spcAft>
                        <a:buFont typeface="+mj-lt"/>
                        <a:buNone/>
                      </a:pPr>
                      <a:r>
                        <a:rPr lang="en-US" sz="1800" b="0" i="0" u="none" strike="noStrike" cap="none" dirty="0">
                          <a:solidFill>
                            <a:schemeClr val="accent4">
                              <a:lumMod val="25000"/>
                            </a:schemeClr>
                          </a:solidFill>
                          <a:effectLst/>
                          <a:latin typeface="+mn-lt"/>
                          <a:ea typeface="+mn-ea"/>
                          <a:cs typeface="+mn-cs"/>
                          <a:sym typeface="Arial"/>
                        </a:rPr>
                        <a:t>9. Diagnostic Analysis on IPO: (1) New evaluation metrics/parameters for the company to be eligible for the Initial Public Offering (IPO). The metrics/parameters should place greater emphasis on the company's quality (size, profitability, cash flow, etc.). (2) Cost, process, and time required</a:t>
                      </a:r>
                    </a:p>
                  </a:txBody>
                  <a:tcPr marL="68580" marR="68580"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2087297279"/>
                  </a:ext>
                </a:extLst>
              </a:tr>
              <a:tr h="637445">
                <a:tc>
                  <a:txBody>
                    <a:bodyPr/>
                    <a:lstStyle/>
                    <a:p>
                      <a:pPr marL="0" marR="0" lvl="0" indent="0">
                        <a:spcBef>
                          <a:spcPts val="300"/>
                        </a:spcBef>
                        <a:spcAft>
                          <a:spcPts val="300"/>
                        </a:spcAft>
                        <a:buFont typeface="+mj-lt"/>
                        <a:buNone/>
                      </a:pPr>
                      <a:r>
                        <a:rPr lang="en-US" sz="1800" b="0" i="0" u="none" strike="noStrike" cap="none">
                          <a:solidFill>
                            <a:schemeClr val="accent4">
                              <a:lumMod val="25000"/>
                            </a:schemeClr>
                          </a:solidFill>
                          <a:effectLst/>
                          <a:latin typeface="+mn-lt"/>
                          <a:ea typeface="+mn-ea"/>
                          <a:cs typeface="+mn-cs"/>
                          <a:sym typeface="Arial"/>
                        </a:rPr>
                        <a:t>10. Increase in the minimum free-float requirement for listed companies to improve market liquidity and trading quality. Gradual increase to 15% free-float requirement by 2027-2029 has taken place since 31 March 2026.</a:t>
                      </a:r>
                      <a:endParaRPr lang="en-US" sz="1800" b="0" i="0" u="none" strike="noStrike" cap="none" dirty="0">
                        <a:solidFill>
                          <a:schemeClr val="accent4">
                            <a:lumMod val="25000"/>
                          </a:schemeClr>
                        </a:solidFill>
                        <a:effectLst/>
                        <a:latin typeface="+mn-lt"/>
                        <a:ea typeface="+mn-ea"/>
                        <a:cs typeface="+mn-cs"/>
                        <a:sym typeface="Arial"/>
                      </a:endParaRPr>
                    </a:p>
                  </a:txBody>
                  <a:tcPr marL="68580" marR="68580"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2917714389"/>
                  </a:ext>
                </a:extLst>
              </a:tr>
              <a:tr h="511541">
                <a:tc>
                  <a:txBody>
                    <a:bodyPr/>
                    <a:lstStyle/>
                    <a:p>
                      <a:pPr marL="0" marR="0" lvl="0" indent="0">
                        <a:spcBef>
                          <a:spcPts val="300"/>
                        </a:spcBef>
                        <a:spcAft>
                          <a:spcPts val="300"/>
                        </a:spcAft>
                        <a:buFont typeface="+mj-lt"/>
                        <a:buNone/>
                      </a:pPr>
                      <a:r>
                        <a:rPr lang="en-US" sz="1800" b="0" i="0" u="none" strike="noStrike" cap="none">
                          <a:solidFill>
                            <a:schemeClr val="accent4">
                              <a:lumMod val="25000"/>
                            </a:schemeClr>
                          </a:solidFill>
                          <a:effectLst/>
                          <a:latin typeface="+mn-lt"/>
                          <a:ea typeface="+mn-ea"/>
                          <a:cs typeface="+mn-cs"/>
                          <a:sym typeface="Arial"/>
                        </a:rPr>
                        <a:t>11. Standardise corporate bond structures, such as lot sizes and settlement conventions, and adopt digital distribution models similar to retail SBN to introduce a complementary retail liquidity layer.</a:t>
                      </a:r>
                      <a:endParaRPr lang="en-US" sz="1800" b="0" i="0" u="none" strike="noStrike" cap="none" dirty="0">
                        <a:solidFill>
                          <a:schemeClr val="accent4">
                            <a:lumMod val="25000"/>
                          </a:schemeClr>
                        </a:solidFill>
                        <a:effectLst/>
                        <a:latin typeface="+mn-lt"/>
                        <a:ea typeface="+mn-ea"/>
                        <a:cs typeface="+mn-cs"/>
                        <a:sym typeface="Arial"/>
                      </a:endParaRPr>
                    </a:p>
                  </a:txBody>
                  <a:tcPr marL="68580" marR="68580"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1248149298"/>
                  </a:ext>
                </a:extLst>
              </a:tr>
              <a:tr h="649510">
                <a:tc>
                  <a:txBody>
                    <a:bodyPr/>
                    <a:lstStyle/>
                    <a:p>
                      <a:pPr marL="0" marR="0" lvl="0" indent="0">
                        <a:spcBef>
                          <a:spcPts val="300"/>
                        </a:spcBef>
                        <a:spcAft>
                          <a:spcPts val="300"/>
                        </a:spcAft>
                        <a:buFont typeface="+mj-lt"/>
                        <a:buNone/>
                      </a:pPr>
                      <a:r>
                        <a:rPr lang="en-US" sz="1800" b="0" i="0" u="none" strike="noStrike" cap="none" dirty="0">
                          <a:solidFill>
                            <a:schemeClr val="accent4">
                              <a:lumMod val="25000"/>
                            </a:schemeClr>
                          </a:solidFill>
                          <a:effectLst/>
                          <a:latin typeface="+mn-lt"/>
                          <a:ea typeface="+mn-ea"/>
                          <a:cs typeface="+mn-cs"/>
                          <a:sym typeface="Arial"/>
                        </a:rPr>
                        <a:t>12. Expand interest-rate and credit derivative instruments linked to corporate bond indices and key benchmark tenors to facilitate duration management and support longer-tenor corporate bond issuance.</a:t>
                      </a:r>
                    </a:p>
                  </a:txBody>
                  <a:tcPr marL="68580" marR="68580" marT="0" marB="0" anchor="ctr">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0" marR="0" lvl="0" indent="0">
                        <a:lnSpc>
                          <a:spcPct val="114000"/>
                        </a:lnSpc>
                        <a:spcBef>
                          <a:spcPts val="600"/>
                        </a:spcBef>
                        <a:spcAft>
                          <a:spcPts val="600"/>
                        </a:spcAft>
                        <a:buFont typeface="+mj-lt"/>
                        <a:buNone/>
                      </a:pPr>
                      <a:r>
                        <a:rPr lang="en-US" sz="1800" b="0" dirty="0">
                          <a:effectLst/>
                          <a:latin typeface="Aptos" panose="020B0004020202020204" pitchFamily="34" charset="0"/>
                          <a:ea typeface="Calibri" panose="020F0502020204030204" pitchFamily="34" charset="0"/>
                          <a:cs typeface="Arial" panose="020B0604020202020204" pitchFamily="34" charset="0"/>
                        </a:rPr>
                        <a:t>                       </a:t>
                      </a: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tc>
                  <a:txBody>
                    <a:bodyPr/>
                    <a:lstStyle/>
                    <a:p>
                      <a:pPr marL="342900" marR="0" lvl="0" indent="-342900">
                        <a:lnSpc>
                          <a:spcPct val="114000"/>
                        </a:lnSpc>
                        <a:spcBef>
                          <a:spcPts val="600"/>
                        </a:spcBef>
                        <a:spcAft>
                          <a:spcPts val="600"/>
                        </a:spcAft>
                        <a:buFont typeface="+mj-lt"/>
                        <a:buAutoNum type="arabicPeriod"/>
                      </a:pPr>
                      <a:endParaRPr lang="en-US" sz="1800" b="0" dirty="0">
                        <a:effectLst/>
                        <a:latin typeface="Aptos" panose="020B0004020202020204" pitchFamily="34" charset="0"/>
                        <a:ea typeface="Calibri" panose="020F0502020204030204" pitchFamily="34" charset="0"/>
                        <a:cs typeface="Arial" panose="020B0604020202020204" pitchFamily="34" charset="0"/>
                      </a:endParaRPr>
                    </a:p>
                  </a:txBody>
                  <a:tcPr marL="15194" marR="15194" marT="0" marB="0">
                    <a:lnL w="12700" cap="flat" cmpd="sng" algn="ctr">
                      <a:solidFill>
                        <a:schemeClr val="bg2">
                          <a:lumMod val="25000"/>
                          <a:lumOff val="75000"/>
                        </a:schemeClr>
                      </a:solidFill>
                      <a:prstDash val="solid"/>
                      <a:round/>
                      <a:headEnd type="none" w="med" len="med"/>
                      <a:tailEnd type="none" w="med" len="med"/>
                    </a:lnL>
                    <a:lnR w="12700" cap="flat" cmpd="sng" algn="ctr">
                      <a:solidFill>
                        <a:schemeClr val="bg2">
                          <a:lumMod val="25000"/>
                          <a:lumOff val="75000"/>
                        </a:schemeClr>
                      </a:solidFill>
                      <a:prstDash val="solid"/>
                      <a:round/>
                      <a:headEnd type="none" w="med" len="med"/>
                      <a:tailEnd type="none" w="med" len="med"/>
                    </a:lnR>
                    <a:lnT w="12700" cap="flat" cmpd="sng" algn="ctr">
                      <a:solidFill>
                        <a:schemeClr val="bg2">
                          <a:lumMod val="25000"/>
                          <a:lumOff val="75000"/>
                        </a:schemeClr>
                      </a:solidFill>
                      <a:prstDash val="solid"/>
                      <a:round/>
                      <a:headEnd type="none" w="med" len="med"/>
                      <a:tailEnd type="none" w="med" len="med"/>
                    </a:lnT>
                    <a:lnB w="12700" cap="flat" cmpd="sng" algn="ctr">
                      <a:solidFill>
                        <a:schemeClr val="bg2">
                          <a:lumMod val="25000"/>
                          <a:lumOff val="75000"/>
                        </a:schemeClr>
                      </a:solidFill>
                      <a:prstDash val="solid"/>
                      <a:round/>
                      <a:headEnd type="none" w="med" len="med"/>
                      <a:tailEnd type="none" w="med" len="med"/>
                    </a:lnB>
                  </a:tcPr>
                </a:tc>
                <a:extLst>
                  <a:ext uri="{0D108BD9-81ED-4DB2-BD59-A6C34878D82A}">
                    <a16:rowId xmlns:a16="http://schemas.microsoft.com/office/drawing/2014/main" val="1888504287"/>
                  </a:ext>
                </a:extLst>
              </a:tr>
            </a:tbl>
          </a:graphicData>
        </a:graphic>
      </p:graphicFrame>
      <p:sp>
        <p:nvSpPr>
          <p:cNvPr id="4" name="Text Placeholder 3">
            <a:extLst>
              <a:ext uri="{FF2B5EF4-FFF2-40B4-BE49-F238E27FC236}">
                <a16:creationId xmlns:a16="http://schemas.microsoft.com/office/drawing/2014/main" id="{9890E382-603C-84AA-94B4-619491BDABE9}"/>
              </a:ext>
            </a:extLst>
          </p:cNvPr>
          <p:cNvSpPr>
            <a:spLocks noGrp="1"/>
          </p:cNvSpPr>
          <p:nvPr>
            <p:ph type="body" sz="quarter" idx="17"/>
          </p:nvPr>
        </p:nvSpPr>
        <p:spPr/>
        <p:txBody>
          <a:bodyPr/>
          <a:lstStyle/>
          <a:p>
            <a:r>
              <a:rPr lang="en-US" dirty="0"/>
              <a:t>Indonesia – Actionable Recommendations</a:t>
            </a:r>
          </a:p>
        </p:txBody>
      </p:sp>
      <p:sp>
        <p:nvSpPr>
          <p:cNvPr id="5" name="Text Placeholder 4">
            <a:extLst>
              <a:ext uri="{FF2B5EF4-FFF2-40B4-BE49-F238E27FC236}">
                <a16:creationId xmlns:a16="http://schemas.microsoft.com/office/drawing/2014/main" id="{131BCF1D-4A1D-F269-5DC2-03E200D2AEAC}"/>
              </a:ext>
            </a:extLst>
          </p:cNvPr>
          <p:cNvSpPr>
            <a:spLocks noGrp="1"/>
          </p:cNvSpPr>
          <p:nvPr>
            <p:ph type="body" sz="quarter" idx="18"/>
          </p:nvPr>
        </p:nvSpPr>
        <p:spPr/>
        <p:txBody>
          <a:bodyPr/>
          <a:lstStyle/>
          <a:p>
            <a:r>
              <a:rPr lang="en-US" sz="2200" dirty="0"/>
              <a:t>Aim to broaden the investor base, reduce reliance on banks and improve market liquidity &amp; accessibility</a:t>
            </a:r>
          </a:p>
        </p:txBody>
      </p:sp>
      <p:grpSp>
        <p:nvGrpSpPr>
          <p:cNvPr id="54" name="Group 53">
            <a:extLst>
              <a:ext uri="{FF2B5EF4-FFF2-40B4-BE49-F238E27FC236}">
                <a16:creationId xmlns:a16="http://schemas.microsoft.com/office/drawing/2014/main" id="{9BF9EDC0-E64F-0FFC-7947-30DADBCB0A55}"/>
              </a:ext>
            </a:extLst>
          </p:cNvPr>
          <p:cNvGrpSpPr/>
          <p:nvPr/>
        </p:nvGrpSpPr>
        <p:grpSpPr>
          <a:xfrm>
            <a:off x="318647" y="2283406"/>
            <a:ext cx="16194948" cy="7200675"/>
            <a:chOff x="246625" y="2806326"/>
            <a:chExt cx="16194948" cy="7200675"/>
          </a:xfrm>
        </p:grpSpPr>
        <p:sp>
          <p:nvSpPr>
            <p:cNvPr id="12" name="Rectangle 11">
              <a:extLst>
                <a:ext uri="{FF2B5EF4-FFF2-40B4-BE49-F238E27FC236}">
                  <a16:creationId xmlns:a16="http://schemas.microsoft.com/office/drawing/2014/main" id="{F745F183-2DED-77BA-F564-0AEA5639B059}"/>
                </a:ext>
              </a:extLst>
            </p:cNvPr>
            <p:cNvSpPr/>
            <p:nvPr/>
          </p:nvSpPr>
          <p:spPr>
            <a:xfrm>
              <a:off x="249270" y="2806326"/>
              <a:ext cx="1570560" cy="1759958"/>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sp>
          <p:nvSpPr>
            <p:cNvPr id="53" name="TextBox 52">
              <a:extLst>
                <a:ext uri="{FF2B5EF4-FFF2-40B4-BE49-F238E27FC236}">
                  <a16:creationId xmlns:a16="http://schemas.microsoft.com/office/drawing/2014/main" id="{1F3B4102-D3F0-C409-D64D-A7E24DECEB91}"/>
                </a:ext>
              </a:extLst>
            </p:cNvPr>
            <p:cNvSpPr txBox="1"/>
            <p:nvPr/>
          </p:nvSpPr>
          <p:spPr>
            <a:xfrm>
              <a:off x="286645" y="3155917"/>
              <a:ext cx="1702079" cy="1021556"/>
            </a:xfrm>
            <a:prstGeom prst="round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Narrow institutional investor base</a:t>
              </a:r>
            </a:p>
          </p:txBody>
        </p:sp>
        <p:sp>
          <p:nvSpPr>
            <p:cNvPr id="24" name="Multiplication Sign 23">
              <a:extLst>
                <a:ext uri="{FF2B5EF4-FFF2-40B4-BE49-F238E27FC236}">
                  <a16:creationId xmlns:a16="http://schemas.microsoft.com/office/drawing/2014/main" id="{1271D790-2F8D-5401-55ED-BEA3B4A186EB}"/>
                </a:ext>
              </a:extLst>
            </p:cNvPr>
            <p:cNvSpPr/>
            <p:nvPr/>
          </p:nvSpPr>
          <p:spPr>
            <a:xfrm>
              <a:off x="14813560" y="2837320"/>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Multiplication Sign 24">
              <a:extLst>
                <a:ext uri="{FF2B5EF4-FFF2-40B4-BE49-F238E27FC236}">
                  <a16:creationId xmlns:a16="http://schemas.microsoft.com/office/drawing/2014/main" id="{CEE9E63A-BC8D-EE79-E2A8-7A6C8502748F}"/>
                </a:ext>
              </a:extLst>
            </p:cNvPr>
            <p:cNvSpPr/>
            <p:nvPr/>
          </p:nvSpPr>
          <p:spPr>
            <a:xfrm>
              <a:off x="14823494" y="3520100"/>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ultiplication Sign 25">
              <a:extLst>
                <a:ext uri="{FF2B5EF4-FFF2-40B4-BE49-F238E27FC236}">
                  <a16:creationId xmlns:a16="http://schemas.microsoft.com/office/drawing/2014/main" id="{43647818-6EE5-034C-6AB0-D2277E83D429}"/>
                </a:ext>
              </a:extLst>
            </p:cNvPr>
            <p:cNvSpPr/>
            <p:nvPr/>
          </p:nvSpPr>
          <p:spPr>
            <a:xfrm>
              <a:off x="14823493" y="4103701"/>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ultiplication Sign 26">
              <a:extLst>
                <a:ext uri="{FF2B5EF4-FFF2-40B4-BE49-F238E27FC236}">
                  <a16:creationId xmlns:a16="http://schemas.microsoft.com/office/drawing/2014/main" id="{D755B180-FD41-4575-353D-539A0034DF96}"/>
                </a:ext>
              </a:extLst>
            </p:cNvPr>
            <p:cNvSpPr/>
            <p:nvPr/>
          </p:nvSpPr>
          <p:spPr>
            <a:xfrm>
              <a:off x="14823492" y="4784692"/>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Multiplication Sign 27">
              <a:extLst>
                <a:ext uri="{FF2B5EF4-FFF2-40B4-BE49-F238E27FC236}">
                  <a16:creationId xmlns:a16="http://schemas.microsoft.com/office/drawing/2014/main" id="{ECCA5A64-7C1A-7001-CF42-FEA181737E08}"/>
                </a:ext>
              </a:extLst>
            </p:cNvPr>
            <p:cNvSpPr/>
            <p:nvPr/>
          </p:nvSpPr>
          <p:spPr>
            <a:xfrm>
              <a:off x="16070098" y="5406485"/>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Multiplication Sign 28">
              <a:extLst>
                <a:ext uri="{FF2B5EF4-FFF2-40B4-BE49-F238E27FC236}">
                  <a16:creationId xmlns:a16="http://schemas.microsoft.com/office/drawing/2014/main" id="{FCF4743E-CD21-7852-AE25-9448426EF87B}"/>
                </a:ext>
              </a:extLst>
            </p:cNvPr>
            <p:cNvSpPr/>
            <p:nvPr/>
          </p:nvSpPr>
          <p:spPr>
            <a:xfrm>
              <a:off x="14823492" y="6131777"/>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Multiplication Sign 30">
              <a:extLst>
                <a:ext uri="{FF2B5EF4-FFF2-40B4-BE49-F238E27FC236}">
                  <a16:creationId xmlns:a16="http://schemas.microsoft.com/office/drawing/2014/main" id="{37A18228-3F65-B8A3-3ED1-9D32F817C9A6}"/>
                </a:ext>
              </a:extLst>
            </p:cNvPr>
            <p:cNvSpPr/>
            <p:nvPr/>
          </p:nvSpPr>
          <p:spPr>
            <a:xfrm>
              <a:off x="14823492" y="6891284"/>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Multiplication Sign 31">
              <a:extLst>
                <a:ext uri="{FF2B5EF4-FFF2-40B4-BE49-F238E27FC236}">
                  <a16:creationId xmlns:a16="http://schemas.microsoft.com/office/drawing/2014/main" id="{D2DF7BDB-F1E5-93BC-11BF-B951851CA6C8}"/>
                </a:ext>
              </a:extLst>
            </p:cNvPr>
            <p:cNvSpPr/>
            <p:nvPr/>
          </p:nvSpPr>
          <p:spPr>
            <a:xfrm>
              <a:off x="14823492" y="7558691"/>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Multiplication Sign 32">
              <a:extLst>
                <a:ext uri="{FF2B5EF4-FFF2-40B4-BE49-F238E27FC236}">
                  <a16:creationId xmlns:a16="http://schemas.microsoft.com/office/drawing/2014/main" id="{ACC73E2B-580F-25C0-8D66-05C2819864DB}"/>
                </a:ext>
              </a:extLst>
            </p:cNvPr>
            <p:cNvSpPr/>
            <p:nvPr/>
          </p:nvSpPr>
          <p:spPr>
            <a:xfrm>
              <a:off x="14813559" y="8287309"/>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Multiplication Sign 40">
              <a:extLst>
                <a:ext uri="{FF2B5EF4-FFF2-40B4-BE49-F238E27FC236}">
                  <a16:creationId xmlns:a16="http://schemas.microsoft.com/office/drawing/2014/main" id="{5570C135-75C7-2A0C-27F0-77B175228EB6}"/>
                </a:ext>
              </a:extLst>
            </p:cNvPr>
            <p:cNvSpPr/>
            <p:nvPr/>
          </p:nvSpPr>
          <p:spPr>
            <a:xfrm>
              <a:off x="14823491" y="9012929"/>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Multiplication Sign 41">
              <a:extLst>
                <a:ext uri="{FF2B5EF4-FFF2-40B4-BE49-F238E27FC236}">
                  <a16:creationId xmlns:a16="http://schemas.microsoft.com/office/drawing/2014/main" id="{EAC59CB3-CC3C-881A-1BAD-2205E68FEB02}"/>
                </a:ext>
              </a:extLst>
            </p:cNvPr>
            <p:cNvSpPr/>
            <p:nvPr/>
          </p:nvSpPr>
          <p:spPr>
            <a:xfrm>
              <a:off x="14823491" y="9590579"/>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Multiplication Sign 42">
              <a:extLst>
                <a:ext uri="{FF2B5EF4-FFF2-40B4-BE49-F238E27FC236}">
                  <a16:creationId xmlns:a16="http://schemas.microsoft.com/office/drawing/2014/main" id="{DF1BD5DC-5CA7-04F8-3883-4ECF4EDDF796}"/>
                </a:ext>
              </a:extLst>
            </p:cNvPr>
            <p:cNvSpPr/>
            <p:nvPr/>
          </p:nvSpPr>
          <p:spPr>
            <a:xfrm>
              <a:off x="16030506" y="9579574"/>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A688F172-9D30-8203-9C3A-3C1F8CF3CF2F}"/>
                </a:ext>
              </a:extLst>
            </p:cNvPr>
            <p:cNvSpPr/>
            <p:nvPr/>
          </p:nvSpPr>
          <p:spPr>
            <a:xfrm>
              <a:off x="246625" y="4566284"/>
              <a:ext cx="1570560" cy="824712"/>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sp>
          <p:nvSpPr>
            <p:cNvPr id="55" name="TextBox 54">
              <a:extLst>
                <a:ext uri="{FF2B5EF4-FFF2-40B4-BE49-F238E27FC236}">
                  <a16:creationId xmlns:a16="http://schemas.microsoft.com/office/drawing/2014/main" id="{DD8C4E55-A885-2469-19B5-4C22D15BDF79}"/>
                </a:ext>
              </a:extLst>
            </p:cNvPr>
            <p:cNvSpPr txBox="1"/>
            <p:nvPr/>
          </p:nvSpPr>
          <p:spPr>
            <a:xfrm>
              <a:off x="286645" y="4687613"/>
              <a:ext cx="1722112" cy="646331"/>
            </a:xfrm>
            <a:prstGeom prst="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High reliance on banks</a:t>
              </a:r>
            </a:p>
          </p:txBody>
        </p:sp>
        <p:sp>
          <p:nvSpPr>
            <p:cNvPr id="95" name="Rectangle 94">
              <a:extLst>
                <a:ext uri="{FF2B5EF4-FFF2-40B4-BE49-F238E27FC236}">
                  <a16:creationId xmlns:a16="http://schemas.microsoft.com/office/drawing/2014/main" id="{63858006-CF0B-EFEE-284D-F9A23D4129DA}"/>
                </a:ext>
              </a:extLst>
            </p:cNvPr>
            <p:cNvSpPr/>
            <p:nvPr/>
          </p:nvSpPr>
          <p:spPr>
            <a:xfrm>
              <a:off x="246625" y="5382587"/>
              <a:ext cx="1570560" cy="2738655"/>
            </a:xfrm>
            <a:prstGeom prst="rect">
              <a:avLst/>
            </a:prstGeom>
            <a:solidFill>
              <a:srgbClr val="E1F4FD"/>
            </a:solidFill>
            <a:ln w="38100">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100"/>
                </a:lnSpc>
              </a:pPr>
              <a:endParaRPr lang="en-US" sz="2102"/>
            </a:p>
          </p:txBody>
        </p:sp>
        <p:sp>
          <p:nvSpPr>
            <p:cNvPr id="111" name="TextBox 110">
              <a:extLst>
                <a:ext uri="{FF2B5EF4-FFF2-40B4-BE49-F238E27FC236}">
                  <a16:creationId xmlns:a16="http://schemas.microsoft.com/office/drawing/2014/main" id="{C27BFCE7-BB90-6D5F-BD72-2D9CFCFDAF20}"/>
                </a:ext>
              </a:extLst>
            </p:cNvPr>
            <p:cNvSpPr txBox="1"/>
            <p:nvPr/>
          </p:nvSpPr>
          <p:spPr>
            <a:xfrm>
              <a:off x="276628" y="6101593"/>
              <a:ext cx="1457483" cy="1200329"/>
            </a:xfrm>
            <a:prstGeom prst="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Barriers to accessibility of capital markets</a:t>
              </a:r>
            </a:p>
          </p:txBody>
        </p:sp>
        <p:sp>
          <p:nvSpPr>
            <p:cNvPr id="113" name="TextBox 112">
              <a:extLst>
                <a:ext uri="{FF2B5EF4-FFF2-40B4-BE49-F238E27FC236}">
                  <a16:creationId xmlns:a16="http://schemas.microsoft.com/office/drawing/2014/main" id="{5796247C-D072-7115-1060-DDDCDDECDC03}"/>
                </a:ext>
              </a:extLst>
            </p:cNvPr>
            <p:cNvSpPr txBox="1"/>
            <p:nvPr/>
          </p:nvSpPr>
          <p:spPr>
            <a:xfrm>
              <a:off x="266612" y="8806672"/>
              <a:ext cx="1722112" cy="1200329"/>
            </a:xfrm>
            <a:prstGeom prst="rect">
              <a:avLst/>
            </a:prstGeom>
            <a:noFill/>
          </p:spPr>
          <p:txBody>
            <a:bodyPr wrap="square" rtlCol="0" anchor="ctr" anchorCtr="0">
              <a:spAutoFit/>
            </a:bodyPr>
            <a:lstStyle/>
            <a:p>
              <a:r>
                <a:rPr lang="en-US" sz="1800" i="1" dirty="0">
                  <a:solidFill>
                    <a:schemeClr val="accent4">
                      <a:lumMod val="25000"/>
                    </a:schemeClr>
                  </a:solidFill>
                  <a:latin typeface="+mn-lt"/>
                  <a:ea typeface="League Spartan" charset="0"/>
                  <a:cs typeface="Poppins" pitchFamily="2" charset="77"/>
                </a:rPr>
                <a:t>Constrained market infrastructure and liquidity</a:t>
              </a:r>
            </a:p>
          </p:txBody>
        </p:sp>
        <p:sp>
          <p:nvSpPr>
            <p:cNvPr id="2" name="Multiplication Sign 1">
              <a:extLst>
                <a:ext uri="{FF2B5EF4-FFF2-40B4-BE49-F238E27FC236}">
                  <a16:creationId xmlns:a16="http://schemas.microsoft.com/office/drawing/2014/main" id="{00CD5256-27C3-D55A-144C-9391E72B1AAC}"/>
                </a:ext>
              </a:extLst>
            </p:cNvPr>
            <p:cNvSpPr/>
            <p:nvPr/>
          </p:nvSpPr>
          <p:spPr>
            <a:xfrm>
              <a:off x="16070097" y="6885500"/>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ultiplication Sign 2">
              <a:extLst>
                <a:ext uri="{FF2B5EF4-FFF2-40B4-BE49-F238E27FC236}">
                  <a16:creationId xmlns:a16="http://schemas.microsoft.com/office/drawing/2014/main" id="{38FC919C-4FE7-8A79-2618-4F8E50738762}"/>
                </a:ext>
              </a:extLst>
            </p:cNvPr>
            <p:cNvSpPr/>
            <p:nvPr/>
          </p:nvSpPr>
          <p:spPr>
            <a:xfrm>
              <a:off x="16070097" y="8277346"/>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2" name="Multiplication Sign 51">
            <a:extLst>
              <a:ext uri="{FF2B5EF4-FFF2-40B4-BE49-F238E27FC236}">
                <a16:creationId xmlns:a16="http://schemas.microsoft.com/office/drawing/2014/main" id="{F17586B7-C7D9-9E8F-A231-C62C46F233A1}"/>
              </a:ext>
            </a:extLst>
          </p:cNvPr>
          <p:cNvSpPr/>
          <p:nvPr/>
        </p:nvSpPr>
        <p:spPr>
          <a:xfrm>
            <a:off x="14895512" y="9645309"/>
            <a:ext cx="371475" cy="41642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Box 128">
            <a:extLst>
              <a:ext uri="{FF2B5EF4-FFF2-40B4-BE49-F238E27FC236}">
                <a16:creationId xmlns:a16="http://schemas.microsoft.com/office/drawing/2014/main" id="{665BBD04-C52C-C05F-F847-FE942BF40B4D}"/>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05</a:t>
            </a:r>
          </a:p>
        </p:txBody>
      </p:sp>
      <p:sp>
        <p:nvSpPr>
          <p:cNvPr id="130" name="TextBox 129">
            <a:extLst>
              <a:ext uri="{FF2B5EF4-FFF2-40B4-BE49-F238E27FC236}">
                <a16:creationId xmlns:a16="http://schemas.microsoft.com/office/drawing/2014/main" id="{8AFC7AE9-04F0-8D60-5733-4F9C2FAB94CC}"/>
              </a:ext>
            </a:extLst>
          </p:cNvPr>
          <p:cNvSpPr txBox="1"/>
          <p:nvPr/>
        </p:nvSpPr>
        <p:spPr>
          <a:xfrm>
            <a:off x="358667" y="1843088"/>
            <a:ext cx="1570560" cy="415498"/>
          </a:xfrm>
          <a:prstGeom prst="rect">
            <a:avLst/>
          </a:prstGeom>
          <a:noFill/>
        </p:spPr>
        <p:txBody>
          <a:bodyPr wrap="square" rtlCol="0">
            <a:spAutoFit/>
          </a:bodyPr>
          <a:lstStyle/>
          <a:p>
            <a:pPr algn="l"/>
            <a:r>
              <a:rPr lang="en-US" sz="2000" b="1" i="1" dirty="0">
                <a:solidFill>
                  <a:schemeClr val="accent4">
                    <a:lumMod val="25000"/>
                  </a:schemeClr>
                </a:solidFill>
                <a:latin typeface="+mn-lt"/>
              </a:rPr>
              <a:t>Constraints</a:t>
            </a:r>
          </a:p>
        </p:txBody>
      </p:sp>
    </p:spTree>
    <p:extLst>
      <p:ext uri="{BB962C8B-B14F-4D97-AF65-F5344CB8AC3E}">
        <p14:creationId xmlns:p14="http://schemas.microsoft.com/office/powerpoint/2010/main" val="1992216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925F5-AF19-92B9-FD92-B9C2078D0E6B}"/>
            </a:ext>
          </a:extLst>
        </p:cNvPr>
        <p:cNvGrpSpPr/>
        <p:nvPr/>
      </p:nvGrpSpPr>
      <p:grpSpPr>
        <a:xfrm>
          <a:off x="0" y="0"/>
          <a:ext cx="0" cy="0"/>
          <a:chOff x="0" y="0"/>
          <a:chExt cx="0" cy="0"/>
        </a:xfrm>
      </p:grpSpPr>
      <p:sp>
        <p:nvSpPr>
          <p:cNvPr id="56" name="Text Placeholder 55">
            <a:extLst>
              <a:ext uri="{FF2B5EF4-FFF2-40B4-BE49-F238E27FC236}">
                <a16:creationId xmlns:a16="http://schemas.microsoft.com/office/drawing/2014/main" id="{0255353E-EC28-7459-2202-5C1AA35CABA0}"/>
              </a:ext>
            </a:extLst>
          </p:cNvPr>
          <p:cNvSpPr>
            <a:spLocks noGrp="1"/>
          </p:cNvSpPr>
          <p:nvPr>
            <p:ph type="body" sz="quarter" idx="17"/>
          </p:nvPr>
        </p:nvSpPr>
        <p:spPr/>
        <p:txBody>
          <a:bodyPr/>
          <a:lstStyle/>
          <a:p>
            <a:r>
              <a:rPr lang="en-US" dirty="0"/>
              <a:t>Indonesia – Actionable Recommendations</a:t>
            </a:r>
          </a:p>
        </p:txBody>
      </p:sp>
      <p:sp>
        <p:nvSpPr>
          <p:cNvPr id="57" name="Text Placeholder 56">
            <a:extLst>
              <a:ext uri="{FF2B5EF4-FFF2-40B4-BE49-F238E27FC236}">
                <a16:creationId xmlns:a16="http://schemas.microsoft.com/office/drawing/2014/main" id="{AB928685-93E8-879E-1FCA-74AB7453BD0F}"/>
              </a:ext>
            </a:extLst>
          </p:cNvPr>
          <p:cNvSpPr>
            <a:spLocks noGrp="1"/>
          </p:cNvSpPr>
          <p:nvPr>
            <p:ph type="body" sz="quarter" idx="18"/>
          </p:nvPr>
        </p:nvSpPr>
        <p:spPr>
          <a:xfrm>
            <a:off x="2092286" y="811653"/>
            <a:ext cx="13925548" cy="453115"/>
          </a:xfrm>
        </p:spPr>
        <p:txBody>
          <a:bodyPr/>
          <a:lstStyle/>
          <a:p>
            <a:r>
              <a:rPr lang="en-US" sz="2200" dirty="0"/>
              <a:t>Require strong regulatory coordination and careful design to balance market development objectives with risks</a:t>
            </a:r>
          </a:p>
        </p:txBody>
      </p:sp>
      <p:sp>
        <p:nvSpPr>
          <p:cNvPr id="55" name="Text Placeholder 54">
            <a:extLst>
              <a:ext uri="{FF2B5EF4-FFF2-40B4-BE49-F238E27FC236}">
                <a16:creationId xmlns:a16="http://schemas.microsoft.com/office/drawing/2014/main" id="{2362010D-C630-534A-224A-601AACCD97F5}"/>
              </a:ext>
            </a:extLst>
          </p:cNvPr>
          <p:cNvSpPr>
            <a:spLocks noGrp="1"/>
          </p:cNvSpPr>
          <p:nvPr>
            <p:ph type="body" sz="quarter" idx="14"/>
          </p:nvPr>
        </p:nvSpPr>
        <p:spPr>
          <a:xfrm>
            <a:off x="10917145" y="1713805"/>
            <a:ext cx="6492917" cy="7761542"/>
          </a:xfrm>
        </p:spPr>
        <p:txBody>
          <a:bodyPr/>
          <a:lstStyle/>
          <a:p>
            <a:pPr>
              <a:spcBef>
                <a:spcPts val="600"/>
              </a:spcBef>
              <a:spcAft>
                <a:spcPts val="600"/>
              </a:spcAft>
            </a:pPr>
            <a:r>
              <a:rPr lang="en-US" sz="1800" b="1" dirty="0"/>
              <a:t>Stakeholders highlighted that Indonesia’s capital market development continues to be constrained </a:t>
            </a:r>
            <a:r>
              <a:rPr lang="en-US" sz="1800" dirty="0"/>
              <a:t>by rating-driven investment behavior, weak secondary-market liquidity, limited participation from institutional investors, and gaps in disclosure, IPO, and free-float standards. Discussions therefore focused on measures to improve liquidity, expand credit enhancement, recalibrate risk and investment frameworks for insurers and pension funds, and strengthen market transparency and governance.</a:t>
            </a:r>
          </a:p>
          <a:p>
            <a:pPr>
              <a:spcBef>
                <a:spcPts val="600"/>
              </a:spcBef>
              <a:spcAft>
                <a:spcPts val="600"/>
              </a:spcAft>
            </a:pPr>
            <a:r>
              <a:rPr lang="en-US" sz="1800" dirty="0"/>
              <a:t>The recommendations aim to deepen institutional demand, strengthen market infrastructure, and improve accessibility and liquidity through reforms in </a:t>
            </a:r>
            <a:r>
              <a:rPr lang="en-US" sz="1800" dirty="0" err="1"/>
              <a:t>securitisation</a:t>
            </a:r>
            <a:r>
              <a:rPr lang="en-US" sz="1800" dirty="0"/>
              <a:t>, IPO processes, bond </a:t>
            </a:r>
            <a:r>
              <a:rPr lang="en-US" sz="1800" dirty="0" err="1"/>
              <a:t>standardisation</a:t>
            </a:r>
            <a:r>
              <a:rPr lang="en-US" sz="1800" dirty="0"/>
              <a:t>, digital distribution, and derivatives markets. While many initiatives are considered feasible, successful implementation will require strong coordination among regulators and market participants, alongside careful management of risks related to market complexity and incentives.</a:t>
            </a:r>
            <a:endParaRPr lang="en-US" sz="1600" dirty="0"/>
          </a:p>
        </p:txBody>
      </p:sp>
      <p:sp>
        <p:nvSpPr>
          <p:cNvPr id="4" name="Rectangle 3">
            <a:extLst>
              <a:ext uri="{FF2B5EF4-FFF2-40B4-BE49-F238E27FC236}">
                <a16:creationId xmlns:a16="http://schemas.microsoft.com/office/drawing/2014/main" id="{9DC520BD-CE65-ED22-1A36-1FBA41C2E797}"/>
              </a:ext>
            </a:extLst>
          </p:cNvPr>
          <p:cNvSpPr/>
          <p:nvPr/>
        </p:nvSpPr>
        <p:spPr>
          <a:xfrm>
            <a:off x="3393447" y="3070694"/>
            <a:ext cx="3534512" cy="2321927"/>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15" name="Right Arrow 14">
            <a:extLst>
              <a:ext uri="{FF2B5EF4-FFF2-40B4-BE49-F238E27FC236}">
                <a16:creationId xmlns:a16="http://schemas.microsoft.com/office/drawing/2014/main" id="{342B54D6-22CF-ADCC-8712-0FBC7ADBCCA6}"/>
              </a:ext>
            </a:extLst>
          </p:cNvPr>
          <p:cNvSpPr/>
          <p:nvPr/>
        </p:nvSpPr>
        <p:spPr>
          <a:xfrm rot="16200000">
            <a:off x="298656" y="4742836"/>
            <a:ext cx="5393472" cy="522787"/>
          </a:xfrm>
          <a:prstGeom prst="rightArrow">
            <a:avLst>
              <a:gd name="adj1" fmla="val 100000"/>
              <a:gd name="adj2" fmla="val 6724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grpSp>
        <p:nvGrpSpPr>
          <p:cNvPr id="53" name="Group 52">
            <a:extLst>
              <a:ext uri="{FF2B5EF4-FFF2-40B4-BE49-F238E27FC236}">
                <a16:creationId xmlns:a16="http://schemas.microsoft.com/office/drawing/2014/main" id="{957ACDEE-9E33-4374-2E32-DE902FA8B927}"/>
              </a:ext>
            </a:extLst>
          </p:cNvPr>
          <p:cNvGrpSpPr/>
          <p:nvPr/>
        </p:nvGrpSpPr>
        <p:grpSpPr>
          <a:xfrm>
            <a:off x="2733998" y="7700965"/>
            <a:ext cx="7767384" cy="618265"/>
            <a:chOff x="3033965" y="8444570"/>
            <a:chExt cx="10850600" cy="568234"/>
          </a:xfrm>
        </p:grpSpPr>
        <p:sp>
          <p:nvSpPr>
            <p:cNvPr id="14" name="Right Arrow 13">
              <a:extLst>
                <a:ext uri="{FF2B5EF4-FFF2-40B4-BE49-F238E27FC236}">
                  <a16:creationId xmlns:a16="http://schemas.microsoft.com/office/drawing/2014/main" id="{6E906A79-C1F8-638E-D80F-57D3122D583E}"/>
                </a:ext>
              </a:extLst>
            </p:cNvPr>
            <p:cNvSpPr/>
            <p:nvPr/>
          </p:nvSpPr>
          <p:spPr>
            <a:xfrm>
              <a:off x="3033965" y="8444570"/>
              <a:ext cx="10850600" cy="568234"/>
            </a:xfrm>
            <a:prstGeom prst="rightArrow">
              <a:avLst>
                <a:gd name="adj1" fmla="val 100000"/>
                <a:gd name="adj2" fmla="val 6724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17" name="TextBox 16">
              <a:extLst>
                <a:ext uri="{FF2B5EF4-FFF2-40B4-BE49-F238E27FC236}">
                  <a16:creationId xmlns:a16="http://schemas.microsoft.com/office/drawing/2014/main" id="{67579A0C-853B-A994-1D4B-C88A3818A9E2}"/>
                </a:ext>
              </a:extLst>
            </p:cNvPr>
            <p:cNvSpPr txBox="1"/>
            <p:nvPr/>
          </p:nvSpPr>
          <p:spPr>
            <a:xfrm>
              <a:off x="10770987" y="8570081"/>
              <a:ext cx="1496385" cy="424306"/>
            </a:xfrm>
            <a:prstGeom prst="rect">
              <a:avLst/>
            </a:prstGeom>
            <a:noFill/>
          </p:spPr>
          <p:txBody>
            <a:bodyPr wrap="square" rtlCol="0" anchor="ctr" anchorCtr="0">
              <a:spAutoFit/>
            </a:bodyPr>
            <a:lstStyle/>
            <a:p>
              <a:pPr algn="ctr"/>
              <a:r>
                <a:rPr lang="en-US" sz="2400" b="1" dirty="0">
                  <a:solidFill>
                    <a:schemeClr val="bg1"/>
                  </a:solidFill>
                  <a:latin typeface="Aptos" panose="020B0004020202020204" pitchFamily="34" charset="0"/>
                  <a:ea typeface="League Spartan" charset="0"/>
                  <a:cs typeface="Poppins" pitchFamily="2" charset="77"/>
                </a:rPr>
                <a:t>HIGH</a:t>
              </a:r>
            </a:p>
          </p:txBody>
        </p:sp>
        <p:sp>
          <p:nvSpPr>
            <p:cNvPr id="18" name="TextBox 17">
              <a:extLst>
                <a:ext uri="{FF2B5EF4-FFF2-40B4-BE49-F238E27FC236}">
                  <a16:creationId xmlns:a16="http://schemas.microsoft.com/office/drawing/2014/main" id="{7BAC6FAB-CCDF-C1F3-77B9-0495935B2BA8}"/>
                </a:ext>
              </a:extLst>
            </p:cNvPr>
            <p:cNvSpPr txBox="1"/>
            <p:nvPr/>
          </p:nvSpPr>
          <p:spPr>
            <a:xfrm>
              <a:off x="5100341" y="8516797"/>
              <a:ext cx="1299659" cy="424306"/>
            </a:xfrm>
            <a:prstGeom prst="rect">
              <a:avLst/>
            </a:prstGeom>
            <a:noFill/>
          </p:spPr>
          <p:txBody>
            <a:bodyPr wrap="square" rtlCol="0" anchor="ctr" anchorCtr="0">
              <a:spAutoFit/>
            </a:bodyPr>
            <a:lstStyle/>
            <a:p>
              <a:pPr algn="ctr"/>
              <a:r>
                <a:rPr lang="en-US" sz="2400" b="1" dirty="0">
                  <a:solidFill>
                    <a:schemeClr val="bg1"/>
                  </a:solidFill>
                  <a:latin typeface="Aptos" panose="020B0004020202020204" pitchFamily="34" charset="0"/>
                  <a:ea typeface="League Spartan" charset="0"/>
                  <a:cs typeface="Poppins" pitchFamily="2" charset="77"/>
                </a:rPr>
                <a:t>LOW</a:t>
              </a:r>
            </a:p>
          </p:txBody>
        </p:sp>
      </p:grpSp>
      <p:sp>
        <p:nvSpPr>
          <p:cNvPr id="21" name="TextBox 20">
            <a:extLst>
              <a:ext uri="{FF2B5EF4-FFF2-40B4-BE49-F238E27FC236}">
                <a16:creationId xmlns:a16="http://schemas.microsoft.com/office/drawing/2014/main" id="{46368526-4CB1-3014-B920-2F5CFC3BFC4C}"/>
              </a:ext>
            </a:extLst>
          </p:cNvPr>
          <p:cNvSpPr txBox="1"/>
          <p:nvPr/>
        </p:nvSpPr>
        <p:spPr>
          <a:xfrm rot="16200000">
            <a:off x="2569603" y="6235146"/>
            <a:ext cx="898003" cy="461665"/>
          </a:xfrm>
          <a:prstGeom prst="rect">
            <a:avLst/>
          </a:prstGeom>
          <a:noFill/>
        </p:spPr>
        <p:txBody>
          <a:bodyPr wrap="square" rtlCol="0" anchor="ctr" anchorCtr="0">
            <a:spAutoFit/>
          </a:bodyPr>
          <a:lstStyle/>
          <a:p>
            <a:pPr algn="ctr"/>
            <a:r>
              <a:rPr lang="en-US" sz="2400" b="1" dirty="0">
                <a:solidFill>
                  <a:schemeClr val="bg1"/>
                </a:solidFill>
                <a:latin typeface="Aptos" panose="020B0004020202020204" pitchFamily="34" charset="0"/>
                <a:ea typeface="League Spartan" charset="0"/>
                <a:cs typeface="Poppins" pitchFamily="2" charset="77"/>
              </a:rPr>
              <a:t>LOW</a:t>
            </a:r>
          </a:p>
        </p:txBody>
      </p:sp>
      <p:sp>
        <p:nvSpPr>
          <p:cNvPr id="23" name="TextBox 22">
            <a:extLst>
              <a:ext uri="{FF2B5EF4-FFF2-40B4-BE49-F238E27FC236}">
                <a16:creationId xmlns:a16="http://schemas.microsoft.com/office/drawing/2014/main" id="{7F63182A-357E-942C-F0FB-5348536362BB}"/>
              </a:ext>
            </a:extLst>
          </p:cNvPr>
          <p:cNvSpPr txBox="1"/>
          <p:nvPr/>
        </p:nvSpPr>
        <p:spPr>
          <a:xfrm rot="16200000">
            <a:off x="2539147" y="3532071"/>
            <a:ext cx="958917" cy="461665"/>
          </a:xfrm>
          <a:prstGeom prst="rect">
            <a:avLst/>
          </a:prstGeom>
          <a:noFill/>
        </p:spPr>
        <p:txBody>
          <a:bodyPr wrap="square" rtlCol="0" anchor="ctr" anchorCtr="0">
            <a:spAutoFit/>
          </a:bodyPr>
          <a:lstStyle/>
          <a:p>
            <a:pPr algn="ctr"/>
            <a:r>
              <a:rPr lang="en-US" sz="2400" b="1" dirty="0">
                <a:solidFill>
                  <a:schemeClr val="bg1"/>
                </a:solidFill>
                <a:latin typeface="Aptos" panose="020B0004020202020204" pitchFamily="34" charset="0"/>
                <a:ea typeface="League Spartan" charset="0"/>
                <a:cs typeface="Poppins" pitchFamily="2" charset="77"/>
              </a:rPr>
              <a:t>HIGH</a:t>
            </a:r>
          </a:p>
        </p:txBody>
      </p:sp>
      <p:sp>
        <p:nvSpPr>
          <p:cNvPr id="24" name="TextBox 23">
            <a:extLst>
              <a:ext uri="{FF2B5EF4-FFF2-40B4-BE49-F238E27FC236}">
                <a16:creationId xmlns:a16="http://schemas.microsoft.com/office/drawing/2014/main" id="{1760D6B4-6D99-FE75-2FAC-1299CF86AD64}"/>
              </a:ext>
            </a:extLst>
          </p:cNvPr>
          <p:cNvSpPr txBox="1"/>
          <p:nvPr/>
        </p:nvSpPr>
        <p:spPr>
          <a:xfrm>
            <a:off x="5623931" y="8469136"/>
            <a:ext cx="1854995" cy="461665"/>
          </a:xfrm>
          <a:prstGeom prst="rect">
            <a:avLst/>
          </a:prstGeom>
          <a:noFill/>
        </p:spPr>
        <p:txBody>
          <a:bodyPr wrap="none" rtlCol="0" anchor="ctr" anchorCtr="0">
            <a:spAutoFit/>
          </a:bodyPr>
          <a:lstStyle/>
          <a:p>
            <a:pPr algn="ctr"/>
            <a:r>
              <a:rPr lang="en-US" sz="2400" b="1" dirty="0">
                <a:solidFill>
                  <a:schemeClr val="accent4">
                    <a:lumMod val="25000"/>
                  </a:schemeClr>
                </a:solidFill>
                <a:latin typeface="Aptos" panose="020B0004020202020204" pitchFamily="34" charset="0"/>
                <a:ea typeface="League Spartan" charset="0"/>
                <a:cs typeface="Poppins" pitchFamily="2" charset="77"/>
              </a:rPr>
              <a:t>FEASIBILITY</a:t>
            </a:r>
          </a:p>
        </p:txBody>
      </p:sp>
      <p:sp>
        <p:nvSpPr>
          <p:cNvPr id="25" name="TextBox 24">
            <a:extLst>
              <a:ext uri="{FF2B5EF4-FFF2-40B4-BE49-F238E27FC236}">
                <a16:creationId xmlns:a16="http://schemas.microsoft.com/office/drawing/2014/main" id="{0882C38D-C200-4A9F-ABA1-44480AE6B957}"/>
              </a:ext>
            </a:extLst>
          </p:cNvPr>
          <p:cNvSpPr txBox="1"/>
          <p:nvPr/>
        </p:nvSpPr>
        <p:spPr>
          <a:xfrm rot="16200000">
            <a:off x="1795166" y="4851202"/>
            <a:ext cx="1393331" cy="461665"/>
          </a:xfrm>
          <a:prstGeom prst="rect">
            <a:avLst/>
          </a:prstGeom>
          <a:noFill/>
        </p:spPr>
        <p:txBody>
          <a:bodyPr wrap="square" rtlCol="0" anchor="ctr" anchorCtr="0">
            <a:spAutoFit/>
          </a:bodyPr>
          <a:lstStyle/>
          <a:p>
            <a:pPr algn="ctr"/>
            <a:r>
              <a:rPr lang="en-US" sz="2400" b="1" dirty="0">
                <a:solidFill>
                  <a:schemeClr val="accent4">
                    <a:lumMod val="25000"/>
                  </a:schemeClr>
                </a:solidFill>
                <a:latin typeface="Aptos" panose="020B0004020202020204" pitchFamily="34" charset="0"/>
                <a:ea typeface="League Spartan" charset="0"/>
                <a:cs typeface="Poppins" pitchFamily="2" charset="77"/>
              </a:rPr>
              <a:t>IMPACT</a:t>
            </a:r>
          </a:p>
        </p:txBody>
      </p:sp>
      <p:sp>
        <p:nvSpPr>
          <p:cNvPr id="20" name="Rectangle 19">
            <a:extLst>
              <a:ext uri="{FF2B5EF4-FFF2-40B4-BE49-F238E27FC236}">
                <a16:creationId xmlns:a16="http://schemas.microsoft.com/office/drawing/2014/main" id="{1F5D3F4F-F21E-F3BB-7536-7E905F12667C}"/>
              </a:ext>
            </a:extLst>
          </p:cNvPr>
          <p:cNvSpPr/>
          <p:nvPr/>
        </p:nvSpPr>
        <p:spPr>
          <a:xfrm>
            <a:off x="6927959" y="3070694"/>
            <a:ext cx="3534512" cy="2321927"/>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35" name="Rectangle 34">
            <a:extLst>
              <a:ext uri="{FF2B5EF4-FFF2-40B4-BE49-F238E27FC236}">
                <a16:creationId xmlns:a16="http://schemas.microsoft.com/office/drawing/2014/main" id="{EAB2BD61-6351-FC51-AF2E-E4A04727BF76}"/>
              </a:ext>
            </a:extLst>
          </p:cNvPr>
          <p:cNvSpPr/>
          <p:nvPr/>
        </p:nvSpPr>
        <p:spPr>
          <a:xfrm>
            <a:off x="3393448" y="5383792"/>
            <a:ext cx="3534512" cy="2167267"/>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36" name="Rectangle 35">
            <a:extLst>
              <a:ext uri="{FF2B5EF4-FFF2-40B4-BE49-F238E27FC236}">
                <a16:creationId xmlns:a16="http://schemas.microsoft.com/office/drawing/2014/main" id="{E0EF75B5-142D-7307-E5A8-AC0AD042BB01}"/>
              </a:ext>
            </a:extLst>
          </p:cNvPr>
          <p:cNvSpPr/>
          <p:nvPr/>
        </p:nvSpPr>
        <p:spPr>
          <a:xfrm>
            <a:off x="6948388" y="5361317"/>
            <a:ext cx="3514083" cy="2189742"/>
          </a:xfrm>
          <a:prstGeom prst="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2" dirty="0">
              <a:latin typeface="Lato Light" panose="020F0502020204030203" pitchFamily="34" charset="0"/>
            </a:endParaRPr>
          </a:p>
        </p:txBody>
      </p:sp>
      <p:sp>
        <p:nvSpPr>
          <p:cNvPr id="37" name="TextBox 44">
            <a:extLst>
              <a:ext uri="{FF2B5EF4-FFF2-40B4-BE49-F238E27FC236}">
                <a16:creationId xmlns:a16="http://schemas.microsoft.com/office/drawing/2014/main" id="{C34E47BE-B9AA-06E5-C536-8EF0B12D4807}"/>
              </a:ext>
            </a:extLst>
          </p:cNvPr>
          <p:cNvSpPr txBox="1"/>
          <p:nvPr/>
        </p:nvSpPr>
        <p:spPr>
          <a:xfrm>
            <a:off x="4480172" y="3050156"/>
            <a:ext cx="1739651" cy="553234"/>
          </a:xfrm>
          <a:prstGeom prst="rect">
            <a:avLst/>
          </a:prstGeom>
          <a:noFill/>
        </p:spPr>
        <p:txBody>
          <a:bodyPr wrap="square" rtlCol="0" anchor="ctr" anchorCtr="0">
            <a:noAutofit/>
          </a:bodyPr>
          <a:lstStyle/>
          <a:p>
            <a:pPr marL="0" marR="0" algn="ctr">
              <a:buNone/>
            </a:pPr>
            <a:r>
              <a:rPr lang="en-US" sz="2400" b="1" i="1" kern="1200" dirty="0">
                <a:solidFill>
                  <a:srgbClr val="808080"/>
                </a:solidFill>
                <a:effectLst/>
                <a:latin typeface="Aptos" panose="020B0004020202020204" pitchFamily="34" charset="0"/>
                <a:ea typeface="League Spartan"/>
                <a:cs typeface="Poppins" panose="00000500000000000000" pitchFamily="2" charset="0"/>
              </a:rPr>
              <a:t>Consider</a:t>
            </a:r>
            <a:endParaRPr lang="en-US" sz="2400" dirty="0">
              <a:effectLst/>
              <a:latin typeface="Aptos" panose="020B0004020202020204" pitchFamily="34" charset="0"/>
              <a:ea typeface="Calibri" panose="020F0502020204030204" pitchFamily="34" charset="0"/>
              <a:cs typeface="Arial" panose="020B0604020202020204" pitchFamily="34" charset="0"/>
            </a:endParaRPr>
          </a:p>
        </p:txBody>
      </p:sp>
      <p:sp>
        <p:nvSpPr>
          <p:cNvPr id="38" name="TextBox 45">
            <a:extLst>
              <a:ext uri="{FF2B5EF4-FFF2-40B4-BE49-F238E27FC236}">
                <a16:creationId xmlns:a16="http://schemas.microsoft.com/office/drawing/2014/main" id="{52333B43-DF42-D30D-0042-446334002EC4}"/>
              </a:ext>
            </a:extLst>
          </p:cNvPr>
          <p:cNvSpPr txBox="1"/>
          <p:nvPr/>
        </p:nvSpPr>
        <p:spPr>
          <a:xfrm>
            <a:off x="7924485" y="3092263"/>
            <a:ext cx="1541459" cy="532242"/>
          </a:xfrm>
          <a:prstGeom prst="rect">
            <a:avLst/>
          </a:prstGeom>
          <a:noFill/>
        </p:spPr>
        <p:txBody>
          <a:bodyPr wrap="square" rtlCol="0" anchor="ctr" anchorCtr="0">
            <a:noAutofit/>
          </a:bodyPr>
          <a:lstStyle/>
          <a:p>
            <a:pPr marL="0" marR="0" algn="ctr">
              <a:buNone/>
            </a:pPr>
            <a:r>
              <a:rPr lang="en-US" sz="2400" b="1" i="1" kern="1200" dirty="0">
                <a:solidFill>
                  <a:srgbClr val="808080"/>
                </a:solidFill>
                <a:effectLst/>
                <a:latin typeface="Aptos" panose="020B0004020202020204" pitchFamily="34" charset="0"/>
                <a:ea typeface="League Spartan"/>
                <a:cs typeface="Poppins" panose="00000500000000000000" pitchFamily="2" charset="0"/>
              </a:rPr>
              <a:t>Do first</a:t>
            </a:r>
            <a:endParaRPr lang="en-US" sz="2400" dirty="0">
              <a:effectLst/>
              <a:latin typeface="Aptos" panose="020B0004020202020204" pitchFamily="34" charset="0"/>
              <a:ea typeface="Calibri" panose="020F0502020204030204" pitchFamily="34" charset="0"/>
              <a:cs typeface="Arial" panose="020B0604020202020204" pitchFamily="34" charset="0"/>
            </a:endParaRPr>
          </a:p>
        </p:txBody>
      </p:sp>
      <p:sp>
        <p:nvSpPr>
          <p:cNvPr id="39" name="TextBox 46">
            <a:extLst>
              <a:ext uri="{FF2B5EF4-FFF2-40B4-BE49-F238E27FC236}">
                <a16:creationId xmlns:a16="http://schemas.microsoft.com/office/drawing/2014/main" id="{71498FB4-8BD5-69CF-44C9-2F1BADBDD038}"/>
              </a:ext>
            </a:extLst>
          </p:cNvPr>
          <p:cNvSpPr txBox="1"/>
          <p:nvPr/>
        </p:nvSpPr>
        <p:spPr>
          <a:xfrm>
            <a:off x="4284465" y="5505643"/>
            <a:ext cx="1919945" cy="475887"/>
          </a:xfrm>
          <a:prstGeom prst="rect">
            <a:avLst/>
          </a:prstGeom>
          <a:noFill/>
        </p:spPr>
        <p:txBody>
          <a:bodyPr wrap="square" rtlCol="0" anchor="ctr" anchorCtr="0">
            <a:noAutofit/>
          </a:bodyPr>
          <a:lstStyle/>
          <a:p>
            <a:pPr marL="0" marR="0" algn="ctr">
              <a:buNone/>
            </a:pPr>
            <a:r>
              <a:rPr lang="en-US" sz="2400" b="1" i="1" kern="1200" dirty="0">
                <a:solidFill>
                  <a:srgbClr val="808080"/>
                </a:solidFill>
                <a:effectLst/>
                <a:latin typeface="Aptos" panose="020B0004020202020204" pitchFamily="34" charset="0"/>
                <a:ea typeface="League Spartan"/>
                <a:cs typeface="Poppins" panose="00000500000000000000" pitchFamily="2" charset="0"/>
              </a:rPr>
              <a:t>Don’t bother</a:t>
            </a:r>
            <a:endParaRPr lang="en-US" sz="2400" dirty="0">
              <a:effectLst/>
              <a:latin typeface="Aptos" panose="020B0004020202020204" pitchFamily="34" charset="0"/>
              <a:ea typeface="Calibri" panose="020F0502020204030204" pitchFamily="34" charset="0"/>
              <a:cs typeface="Arial" panose="020B0604020202020204" pitchFamily="34" charset="0"/>
            </a:endParaRPr>
          </a:p>
        </p:txBody>
      </p:sp>
      <p:sp>
        <p:nvSpPr>
          <p:cNvPr id="40" name="TextBox 47">
            <a:extLst>
              <a:ext uri="{FF2B5EF4-FFF2-40B4-BE49-F238E27FC236}">
                <a16:creationId xmlns:a16="http://schemas.microsoft.com/office/drawing/2014/main" id="{5E8B6F23-3EDE-C7D0-D9D4-8C65D0C199C5}"/>
              </a:ext>
            </a:extLst>
          </p:cNvPr>
          <p:cNvSpPr txBox="1"/>
          <p:nvPr/>
        </p:nvSpPr>
        <p:spPr>
          <a:xfrm>
            <a:off x="8011912" y="5464403"/>
            <a:ext cx="1493668" cy="469759"/>
          </a:xfrm>
          <a:prstGeom prst="rect">
            <a:avLst/>
          </a:prstGeom>
          <a:noFill/>
        </p:spPr>
        <p:txBody>
          <a:bodyPr wrap="square" rtlCol="0" anchor="ctr" anchorCtr="0">
            <a:noAutofit/>
          </a:bodyPr>
          <a:lstStyle/>
          <a:p>
            <a:pPr marL="0" marR="0" algn="ctr">
              <a:buNone/>
            </a:pPr>
            <a:r>
              <a:rPr lang="en-US" sz="2400" b="1" i="1" kern="1200" dirty="0">
                <a:solidFill>
                  <a:srgbClr val="808080"/>
                </a:solidFill>
                <a:effectLst/>
                <a:latin typeface="Aptos" panose="020B0004020202020204" pitchFamily="34" charset="0"/>
                <a:ea typeface="League Spartan"/>
                <a:cs typeface="Poppins" panose="00000500000000000000" pitchFamily="2" charset="0"/>
              </a:rPr>
              <a:t>Hold off</a:t>
            </a:r>
            <a:endParaRPr lang="en-US" sz="2400" dirty="0">
              <a:effectLst/>
              <a:latin typeface="Aptos" panose="020B0004020202020204" pitchFamily="34" charset="0"/>
              <a:ea typeface="Calibri" panose="020F0502020204030204" pitchFamily="34" charset="0"/>
              <a:cs typeface="Arial" panose="020B0604020202020204" pitchFamily="34" charset="0"/>
            </a:endParaRPr>
          </a:p>
        </p:txBody>
      </p:sp>
      <p:sp>
        <p:nvSpPr>
          <p:cNvPr id="42" name="Oval 41">
            <a:extLst>
              <a:ext uri="{FF2B5EF4-FFF2-40B4-BE49-F238E27FC236}">
                <a16:creationId xmlns:a16="http://schemas.microsoft.com/office/drawing/2014/main" id="{0815E4B8-8658-2246-2D8F-93FA6A810ACA}"/>
              </a:ext>
            </a:extLst>
          </p:cNvPr>
          <p:cNvSpPr/>
          <p:nvPr/>
        </p:nvSpPr>
        <p:spPr>
          <a:xfrm>
            <a:off x="5399975" y="3748116"/>
            <a:ext cx="1217715" cy="71920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1, 2, 4</a:t>
            </a:r>
          </a:p>
        </p:txBody>
      </p:sp>
      <p:sp>
        <p:nvSpPr>
          <p:cNvPr id="43" name="Oval 42">
            <a:extLst>
              <a:ext uri="{FF2B5EF4-FFF2-40B4-BE49-F238E27FC236}">
                <a16:creationId xmlns:a16="http://schemas.microsoft.com/office/drawing/2014/main" id="{6CFBC9EE-1AC3-3273-2D19-FDFD2DED5D6A}"/>
              </a:ext>
            </a:extLst>
          </p:cNvPr>
          <p:cNvSpPr/>
          <p:nvPr/>
        </p:nvSpPr>
        <p:spPr>
          <a:xfrm>
            <a:off x="3643986" y="3707435"/>
            <a:ext cx="1600451" cy="791924"/>
          </a:xfrm>
          <a:prstGeom prst="ellipse">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8, 11, 12 </a:t>
            </a:r>
          </a:p>
        </p:txBody>
      </p:sp>
      <p:sp>
        <p:nvSpPr>
          <p:cNvPr id="44" name="Oval 43">
            <a:extLst>
              <a:ext uri="{FF2B5EF4-FFF2-40B4-BE49-F238E27FC236}">
                <a16:creationId xmlns:a16="http://schemas.microsoft.com/office/drawing/2014/main" id="{6845B0D1-C8C3-2179-0012-87EF9EAA1B34}"/>
              </a:ext>
            </a:extLst>
          </p:cNvPr>
          <p:cNvSpPr/>
          <p:nvPr/>
        </p:nvSpPr>
        <p:spPr>
          <a:xfrm>
            <a:off x="7526215" y="3811219"/>
            <a:ext cx="858448" cy="712952"/>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6</a:t>
            </a:r>
          </a:p>
        </p:txBody>
      </p:sp>
      <p:sp>
        <p:nvSpPr>
          <p:cNvPr id="45" name="Oval 44">
            <a:extLst>
              <a:ext uri="{FF2B5EF4-FFF2-40B4-BE49-F238E27FC236}">
                <a16:creationId xmlns:a16="http://schemas.microsoft.com/office/drawing/2014/main" id="{DAF7574B-0104-2F0B-A9E4-B2D4A4D53F4A}"/>
              </a:ext>
            </a:extLst>
          </p:cNvPr>
          <p:cNvSpPr/>
          <p:nvPr/>
        </p:nvSpPr>
        <p:spPr>
          <a:xfrm>
            <a:off x="8754325" y="3854621"/>
            <a:ext cx="1397877" cy="712952"/>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3, 7, 9 </a:t>
            </a:r>
          </a:p>
        </p:txBody>
      </p:sp>
      <p:sp>
        <p:nvSpPr>
          <p:cNvPr id="47" name="Oval 46">
            <a:extLst>
              <a:ext uri="{FF2B5EF4-FFF2-40B4-BE49-F238E27FC236}">
                <a16:creationId xmlns:a16="http://schemas.microsoft.com/office/drawing/2014/main" id="{3D893B14-6754-7079-5C1C-C9719CDF1B8A}"/>
              </a:ext>
            </a:extLst>
          </p:cNvPr>
          <p:cNvSpPr/>
          <p:nvPr/>
        </p:nvSpPr>
        <p:spPr>
          <a:xfrm>
            <a:off x="8379653" y="6232314"/>
            <a:ext cx="856942" cy="682667"/>
          </a:xfrm>
          <a:prstGeom prst="ellips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5</a:t>
            </a:r>
          </a:p>
        </p:txBody>
      </p:sp>
      <p:sp>
        <p:nvSpPr>
          <p:cNvPr id="49" name="Rounded Rectangle 9">
            <a:extLst>
              <a:ext uri="{FF2B5EF4-FFF2-40B4-BE49-F238E27FC236}">
                <a16:creationId xmlns:a16="http://schemas.microsoft.com/office/drawing/2014/main" id="{D8C6C41C-1BCD-F357-AB12-8C972E926601}"/>
              </a:ext>
            </a:extLst>
          </p:cNvPr>
          <p:cNvSpPr/>
          <p:nvPr/>
        </p:nvSpPr>
        <p:spPr>
          <a:xfrm>
            <a:off x="336884" y="3613490"/>
            <a:ext cx="1830211" cy="825410"/>
          </a:xfrm>
          <a:prstGeom prst="roundRect">
            <a:avLst>
              <a:gd name="adj"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 0 – 6 months</a:t>
            </a:r>
          </a:p>
        </p:txBody>
      </p:sp>
      <p:sp>
        <p:nvSpPr>
          <p:cNvPr id="50" name="Rounded Rectangle 9">
            <a:extLst>
              <a:ext uri="{FF2B5EF4-FFF2-40B4-BE49-F238E27FC236}">
                <a16:creationId xmlns:a16="http://schemas.microsoft.com/office/drawing/2014/main" id="{745092BE-42C8-7C0A-0647-AB395E3213E7}"/>
              </a:ext>
            </a:extLst>
          </p:cNvPr>
          <p:cNvSpPr/>
          <p:nvPr/>
        </p:nvSpPr>
        <p:spPr>
          <a:xfrm>
            <a:off x="369015" y="4680233"/>
            <a:ext cx="1763529" cy="82541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6 – 24 months</a:t>
            </a:r>
          </a:p>
        </p:txBody>
      </p:sp>
      <p:sp>
        <p:nvSpPr>
          <p:cNvPr id="51" name="Rounded Rectangle 9">
            <a:extLst>
              <a:ext uri="{FF2B5EF4-FFF2-40B4-BE49-F238E27FC236}">
                <a16:creationId xmlns:a16="http://schemas.microsoft.com/office/drawing/2014/main" id="{18A5F6AB-1E0B-405F-E16C-CC97E04EB5AA}"/>
              </a:ext>
            </a:extLst>
          </p:cNvPr>
          <p:cNvSpPr/>
          <p:nvPr/>
        </p:nvSpPr>
        <p:spPr>
          <a:xfrm>
            <a:off x="352352" y="5784340"/>
            <a:ext cx="1739934" cy="825410"/>
          </a:xfrm>
          <a:prstGeom prst="roundRect">
            <a:avLst>
              <a:gd name="adj" fmla="val 5000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2 – 5 years</a:t>
            </a:r>
          </a:p>
        </p:txBody>
      </p:sp>
      <p:sp>
        <p:nvSpPr>
          <p:cNvPr id="52" name="TextBox 51">
            <a:extLst>
              <a:ext uri="{FF2B5EF4-FFF2-40B4-BE49-F238E27FC236}">
                <a16:creationId xmlns:a16="http://schemas.microsoft.com/office/drawing/2014/main" id="{0F4458D3-BFEB-4619-541B-6B52C9AD3D7E}"/>
              </a:ext>
            </a:extLst>
          </p:cNvPr>
          <p:cNvSpPr txBox="1"/>
          <p:nvPr/>
        </p:nvSpPr>
        <p:spPr>
          <a:xfrm>
            <a:off x="369015" y="3031158"/>
            <a:ext cx="1830212" cy="461665"/>
          </a:xfrm>
          <a:prstGeom prst="rect">
            <a:avLst/>
          </a:prstGeom>
          <a:noFill/>
        </p:spPr>
        <p:txBody>
          <a:bodyPr wrap="square" rtlCol="0">
            <a:spAutoFit/>
          </a:bodyPr>
          <a:lstStyle/>
          <a:p>
            <a:pPr algn="ctr"/>
            <a:r>
              <a:rPr lang="en-US" sz="2400" b="1" dirty="0">
                <a:solidFill>
                  <a:schemeClr val="accent4">
                    <a:lumMod val="25000"/>
                  </a:schemeClr>
                </a:solidFill>
                <a:latin typeface="+mn-lt"/>
              </a:rPr>
              <a:t>Timeframe</a:t>
            </a:r>
          </a:p>
        </p:txBody>
      </p:sp>
      <p:sp>
        <p:nvSpPr>
          <p:cNvPr id="60" name="Text Placeholder 12">
            <a:extLst>
              <a:ext uri="{FF2B5EF4-FFF2-40B4-BE49-F238E27FC236}">
                <a16:creationId xmlns:a16="http://schemas.microsoft.com/office/drawing/2014/main" id="{D35A70B5-46BB-6939-D1DA-4DD4D4047A9A}"/>
              </a:ext>
            </a:extLst>
          </p:cNvPr>
          <p:cNvSpPr txBox="1">
            <a:spLocks/>
          </p:cNvSpPr>
          <p:nvPr/>
        </p:nvSpPr>
        <p:spPr>
          <a:xfrm>
            <a:off x="479662" y="1666546"/>
            <a:ext cx="10437483" cy="520279"/>
          </a:xfrm>
          <a:prstGeom prst="rect">
            <a:avLst/>
          </a:prstGeom>
        </p:spPr>
        <p:txBody>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A2D7FA"/>
              </a:buClr>
              <a:buFont typeface="Wingdings" panose="05000000000000000000" pitchFamily="2" charset="2"/>
              <a:buChar char="§"/>
              <a:defRPr sz="2000" b="0" i="0" u="none" strike="noStrike" cap="none">
                <a:solidFill>
                  <a:srgbClr val="292929"/>
                </a:solidFill>
                <a:latin typeface="+mn-lt"/>
                <a:ea typeface=".Helvetica Light" panose="020B0403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2" b="0" i="0" u="none" strike="noStrike" cap="none">
                <a:solidFill>
                  <a:srgbClr val="000000"/>
                </a:solidFill>
                <a:latin typeface="Arial"/>
                <a:ea typeface="Arial"/>
                <a:cs typeface="Arial"/>
                <a:sym typeface="Arial"/>
              </a:defRPr>
            </a:lvl9pPr>
          </a:lstStyle>
          <a:p>
            <a:pPr marL="114300" indent="0">
              <a:buNone/>
            </a:pPr>
            <a:r>
              <a:rPr lang="vi-VN" b="1" dirty="0">
                <a:solidFill>
                  <a:srgbClr val="093461"/>
                </a:solidFill>
                <a:latin typeface="Aptos" panose="020B0004020202020204" pitchFamily="34" charset="0"/>
              </a:rPr>
              <a:t>Chart </a:t>
            </a:r>
            <a:r>
              <a:rPr lang="en-US" b="1" dirty="0">
                <a:solidFill>
                  <a:srgbClr val="093461"/>
                </a:solidFill>
                <a:latin typeface="Aptos" panose="020B0004020202020204" pitchFamily="34" charset="0"/>
              </a:rPr>
              <a:t>51</a:t>
            </a:r>
            <a:r>
              <a:rPr lang="vi-VN" b="1" dirty="0">
                <a:solidFill>
                  <a:srgbClr val="093461"/>
                </a:solidFill>
                <a:latin typeface="Aptos" panose="020B0004020202020204" pitchFamily="34" charset="0"/>
              </a:rPr>
              <a:t>: </a:t>
            </a:r>
            <a:r>
              <a:rPr lang="en-US" b="1" dirty="0">
                <a:solidFill>
                  <a:srgbClr val="093461"/>
                </a:solidFill>
                <a:latin typeface="Aptos" panose="020B0004020202020204" pitchFamily="34" charset="0"/>
              </a:rPr>
              <a:t>Impact – Feasibility matrix for the actionable recommendations for the Philippines</a:t>
            </a:r>
            <a:endParaRPr lang="en-US" dirty="0"/>
          </a:p>
        </p:txBody>
      </p:sp>
      <p:sp>
        <p:nvSpPr>
          <p:cNvPr id="61" name="TextBox 60">
            <a:extLst>
              <a:ext uri="{FF2B5EF4-FFF2-40B4-BE49-F238E27FC236}">
                <a16:creationId xmlns:a16="http://schemas.microsoft.com/office/drawing/2014/main" id="{95E97B4F-656A-7218-1799-51D88E45A2FD}"/>
              </a:ext>
            </a:extLst>
          </p:cNvPr>
          <p:cNvSpPr txBox="1"/>
          <p:nvPr/>
        </p:nvSpPr>
        <p:spPr>
          <a:xfrm>
            <a:off x="838303" y="260852"/>
            <a:ext cx="967830" cy="646331"/>
          </a:xfrm>
          <a:prstGeom prst="rect">
            <a:avLst/>
          </a:prstGeom>
          <a:noFill/>
        </p:spPr>
        <p:txBody>
          <a:bodyPr wrap="square" lIns="0" tIns="0" rIns="0" bIns="0">
            <a:spAutoFit/>
          </a:bodyPr>
          <a:lstStyle/>
          <a:p>
            <a:pPr algn="ctr" defTabSz="871038">
              <a:defRPr/>
            </a:pPr>
            <a:r>
              <a:rPr lang="en-US" sz="4200" b="1" dirty="0">
                <a:solidFill>
                  <a:schemeClr val="bg1"/>
                </a:solidFill>
                <a:latin typeface="+mn-lt"/>
                <a:cs typeface="Arial" panose="020B0604020202020204" pitchFamily="34" charset="0"/>
              </a:rPr>
              <a:t>05</a:t>
            </a:r>
          </a:p>
        </p:txBody>
      </p:sp>
      <p:sp>
        <p:nvSpPr>
          <p:cNvPr id="2" name="Oval 1">
            <a:extLst>
              <a:ext uri="{FF2B5EF4-FFF2-40B4-BE49-F238E27FC236}">
                <a16:creationId xmlns:a16="http://schemas.microsoft.com/office/drawing/2014/main" id="{2541A476-8A7B-3964-0E66-475BD621A67A}"/>
              </a:ext>
            </a:extLst>
          </p:cNvPr>
          <p:cNvSpPr/>
          <p:nvPr/>
        </p:nvSpPr>
        <p:spPr>
          <a:xfrm>
            <a:off x="4658846" y="4566795"/>
            <a:ext cx="969445" cy="712952"/>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4">
                    <a:lumMod val="25000"/>
                  </a:schemeClr>
                </a:solidFill>
              </a:rPr>
              <a:t>10</a:t>
            </a:r>
          </a:p>
        </p:txBody>
      </p:sp>
      <p:sp>
        <p:nvSpPr>
          <p:cNvPr id="3" name="TextBox 2">
            <a:extLst>
              <a:ext uri="{FF2B5EF4-FFF2-40B4-BE49-F238E27FC236}">
                <a16:creationId xmlns:a16="http://schemas.microsoft.com/office/drawing/2014/main" id="{1FC68419-2A31-42C6-E2D5-6A7BAE8B21BC}"/>
              </a:ext>
            </a:extLst>
          </p:cNvPr>
          <p:cNvSpPr txBox="1"/>
          <p:nvPr/>
        </p:nvSpPr>
        <p:spPr>
          <a:xfrm>
            <a:off x="2518138" y="8987120"/>
            <a:ext cx="10987548" cy="338554"/>
          </a:xfrm>
          <a:prstGeom prst="rect">
            <a:avLst/>
          </a:prstGeom>
          <a:noFill/>
        </p:spPr>
        <p:txBody>
          <a:bodyPr wrap="square">
            <a:spAutoFit/>
          </a:bodyPr>
          <a:lstStyle/>
          <a:p>
            <a:r>
              <a:rPr lang="en-SG" sz="1600" i="1" kern="100" dirty="0">
                <a:effectLst/>
                <a:latin typeface="Aptos" panose="020B0004020202020204" pitchFamily="34" charset="0"/>
                <a:ea typeface="Yu Mincho" panose="02020400000000000000" pitchFamily="18" charset="-128"/>
                <a:cs typeface="Times New Roman" panose="02020603050405020304" pitchFamily="18" charset="0"/>
              </a:rPr>
              <a:t>Note: Recommendations in the same quadrant do not differ in terms of impact and feasibility</a:t>
            </a:r>
            <a:endParaRPr lang="en-US" sz="1600" dirty="0">
              <a:latin typeface="Aptos" panose="020B0004020202020204" pitchFamily="34" charset="0"/>
            </a:endParaRPr>
          </a:p>
        </p:txBody>
      </p:sp>
    </p:spTree>
    <p:extLst>
      <p:ext uri="{BB962C8B-B14F-4D97-AF65-F5344CB8AC3E}">
        <p14:creationId xmlns:p14="http://schemas.microsoft.com/office/powerpoint/2010/main" val="180689814"/>
      </p:ext>
    </p:extLst>
  </p:cSld>
  <p:clrMapOvr>
    <a:masterClrMapping/>
  </p:clrMapOvr>
</p:sld>
</file>

<file path=ppt/theme/theme1.xml><?xml version="1.0" encoding="utf-8"?>
<a:theme xmlns:a="http://schemas.openxmlformats.org/drawingml/2006/main" name="FiinGroup Template 02">
  <a:themeElements>
    <a:clrScheme name="FiinGroup Theme">
      <a:dk1>
        <a:sysClr val="windowText" lastClr="000000"/>
      </a:dk1>
      <a:lt1>
        <a:sysClr val="window" lastClr="FFFFFF"/>
      </a:lt1>
      <a:dk2>
        <a:srgbClr val="0E2841"/>
      </a:dk2>
      <a:lt2>
        <a:srgbClr val="E8E8E8"/>
      </a:lt2>
      <a:accent1>
        <a:srgbClr val="034EA2"/>
      </a:accent1>
      <a:accent2>
        <a:srgbClr val="97CA3D"/>
      </a:accent2>
      <a:accent3>
        <a:srgbClr val="FEC52E"/>
      </a:accent3>
      <a:accent4>
        <a:srgbClr val="A2D7FA"/>
      </a:accent4>
      <a:accent5>
        <a:srgbClr val="D9D9D9"/>
      </a:accent5>
      <a:accent6>
        <a:srgbClr val="FD8344"/>
      </a:accent6>
      <a:hlink>
        <a:srgbClr val="7F7F7F"/>
      </a:hlink>
      <a:folHlink>
        <a:srgbClr val="BBDAFD"/>
      </a:folHlink>
    </a:clrScheme>
    <a:fontScheme name="FiinGroup">
      <a:majorFont>
        <a:latin typeface="Aptos SemiBold"/>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2100">
            <a:solidFill>
              <a:srgbClr val="292929"/>
            </a:solidFill>
            <a:latin typeface="+mn-lt"/>
          </a:defRPr>
        </a:defPPr>
      </a:lstStyle>
    </a:txDef>
  </a:objectDefaults>
  <a:extraClrSchemeLst/>
</a:theme>
</file>

<file path=ppt/theme/theme2.xml><?xml version="1.0" encoding="utf-8"?>
<a:theme xmlns:a="http://schemas.openxmlformats.org/drawingml/2006/main" name="FiinGroup Template 01">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FiinGroup">
      <a:majorFont>
        <a:latin typeface="Aptos SemiBold"/>
        <a:ea typeface=""/>
        <a:cs typeface=""/>
      </a:majorFont>
      <a:minorFont>
        <a:latin typeface="Apt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157487F66C764B9C0E27E8E038C4E9" ma:contentTypeVersion="3" ma:contentTypeDescription="Create a new document." ma:contentTypeScope="" ma:versionID="aa696cb422d1719a69004f439bd8fad8">
  <xsd:schema xmlns:xsd="http://www.w3.org/2001/XMLSchema" xmlns:xs="http://www.w3.org/2001/XMLSchema" xmlns:p="http://schemas.microsoft.com/office/2006/metadata/properties" xmlns:ns2="637bc0e2-d3b8-48ac-8b4b-8de42cef73d6" targetNamespace="http://schemas.microsoft.com/office/2006/metadata/properties" ma:root="true" ma:fieldsID="4b39ea42354e2960be3a98668509c466" ns2:_="">
    <xsd:import namespace="637bc0e2-d3b8-48ac-8b4b-8de42cef73d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7bc0e2-d3b8-48ac-8b4b-8de42cef73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8C54C0A-58F2-40AE-8B1C-5231E32EC1FB}">
  <ds:schemaRefs>
    <ds:schemaRef ds:uri="637bc0e2-d3b8-48ac-8b4b-8de42cef73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4D1A5F8-61D5-40BF-850C-A65D7ED962D6}">
  <ds:schemaRefs>
    <ds:schemaRef ds:uri="http://schemas.microsoft.com/sharepoint/v3/contenttype/forms"/>
  </ds:schemaRefs>
</ds:datastoreItem>
</file>

<file path=customXml/itemProps3.xml><?xml version="1.0" encoding="utf-8"?>
<ds:datastoreItem xmlns:ds="http://schemas.openxmlformats.org/officeDocument/2006/customXml" ds:itemID="{A893849C-7951-4199-8C77-31BD130B9B44}">
  <ds:schemaRefs>
    <ds:schemaRef ds:uri="http://www.w3.org/XML/1998/namespace"/>
    <ds:schemaRef ds:uri="http://schemas.microsoft.com/office/2006/documentManagement/types"/>
    <ds:schemaRef ds:uri="http://schemas.microsoft.com/office/infopath/2007/PartnerControls"/>
    <ds:schemaRef ds:uri="http://purl.org/dc/terms/"/>
    <ds:schemaRef ds:uri="http://schemas.microsoft.com/office/2006/metadata/properties"/>
    <ds:schemaRef ds:uri="http://purl.org/dc/dcmitype/"/>
    <ds:schemaRef ds:uri="http://schemas.openxmlformats.org/package/2006/metadata/core-properties"/>
    <ds:schemaRef ds:uri="637bc0e2-d3b8-48ac-8b4b-8de42cef73d6"/>
    <ds:schemaRef ds:uri="http://purl.org/dc/elements/1.1/"/>
  </ds:schemaRefs>
</ds:datastoreItem>
</file>

<file path=docMetadata/LabelInfo.xml><?xml version="1.0" encoding="utf-8"?>
<clbl:labelList xmlns:clbl="http://schemas.microsoft.com/office/2020/mipLabelMetadata">
  <clbl:label id="{304f4511-00a0-4e89-82ea-15a78620314c}" enabled="0" method="" siteId="{304f4511-00a0-4e89-82ea-15a78620314c}" removed="1"/>
  <clbl:label id="{9e9cc48d-6fba-4c12-9882-137473def580}" enabled="1" method="Privileged" siteId="{d3a2d0d3-7cc8-4f52-bbf9-85bd43d94279}" contentBits="3" removed="0"/>
</clbl:labelList>
</file>

<file path=docProps/app.xml><?xml version="1.0" encoding="utf-8"?>
<Properties xmlns="http://schemas.openxmlformats.org/officeDocument/2006/extended-properties" xmlns:vt="http://schemas.openxmlformats.org/officeDocument/2006/docPropsVTypes">
  <TotalTime>6631</TotalTime>
  <Words>4496</Words>
  <Application>Microsoft Office PowerPoint</Application>
  <PresentationFormat>Custom</PresentationFormat>
  <Paragraphs>494</Paragraphs>
  <Slides>19</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Wingdings</vt:lpstr>
      <vt:lpstr>Montserrat Medium</vt:lpstr>
      <vt:lpstr>Lato Light</vt:lpstr>
      <vt:lpstr>Aptos</vt:lpstr>
      <vt:lpstr>Open Sans</vt:lpstr>
      <vt:lpstr>Aptos SemiBold</vt:lpstr>
      <vt:lpstr>Arial</vt:lpstr>
      <vt:lpstr>Calibri</vt:lpstr>
      <vt:lpstr>FiinGroup Template 02</vt:lpstr>
      <vt:lpstr>FiinGroup Template 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Nguyen Thao Ly</dc:creator>
  <cp:lastModifiedBy>Mari Blumenthal</cp:lastModifiedBy>
  <cp:revision>5</cp:revision>
  <dcterms:modified xsi:type="dcterms:W3CDTF">2026-10-14T06:31:33Z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0x0101008E157487F66C764B9C0E27E8E038C4E9</vt:lpwstr>
  </property>
  <property fmtid="{D5CDD505-2E9C-101B-9397-08002B2CF9AE}" pid="4" name="ClassificationContentMarkingFooterLocations">
    <vt:lpwstr>FiinGroup Template 02:9\FiinGroup Template 01:9</vt:lpwstr>
  </property>
  <property fmtid="{D5CDD505-2E9C-101B-9397-08002B2CF9AE}" pid="5" name="ClassificationContentMarkingFooterText">
    <vt:lpwstr>OFFICIAL</vt:lpwstr>
  </property>
  <property fmtid="{D5CDD505-2E9C-101B-9397-08002B2CF9AE}" pid="6" name="ClassificationContentMarkingHeaderLocations">
    <vt:lpwstr>FiinGroup Template 02:5\FiinGroup Template 01:5</vt:lpwstr>
  </property>
  <property fmtid="{D5CDD505-2E9C-101B-9397-08002B2CF9AE}" pid="7" name="ClassificationContentMarkingHeaderText">
    <vt:lpwstr>OFFICIAL</vt:lpwstr>
  </property>
</Properties>
</file>